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4" r:id="rId1"/>
    <p:sldMasterId id="2147483978" r:id="rId2"/>
    <p:sldMasterId id="2147483989" r:id="rId3"/>
    <p:sldMasterId id="2147484019" r:id="rId4"/>
  </p:sldMasterIdLst>
  <p:notesMasterIdLst>
    <p:notesMasterId r:id="rId15"/>
  </p:notesMasterIdLst>
  <p:handoutMasterIdLst>
    <p:handoutMasterId r:id="rId16"/>
  </p:handoutMasterIdLst>
  <p:sldIdLst>
    <p:sldId id="431" r:id="rId5"/>
    <p:sldId id="502" r:id="rId6"/>
    <p:sldId id="467" r:id="rId7"/>
    <p:sldId id="534" r:id="rId8"/>
    <p:sldId id="535" r:id="rId9"/>
    <p:sldId id="532" r:id="rId10"/>
    <p:sldId id="536" r:id="rId11"/>
    <p:sldId id="537" r:id="rId12"/>
    <p:sldId id="538" r:id="rId13"/>
    <p:sldId id="533" r:id="rId14"/>
  </p:sldIdLst>
  <p:sldSz cx="9144000" cy="6858000" type="screen4x3"/>
  <p:notesSz cx="7077075" cy="9363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21">
          <p15:clr>
            <a:srgbClr val="A4A3A4"/>
          </p15:clr>
        </p15:guide>
        <p15:guide id="2" pos="2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3137"/>
    <a:srgbClr val="969EAD"/>
    <a:srgbClr val="B602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96433" autoAdjust="0"/>
  </p:normalViewPr>
  <p:slideViewPr>
    <p:cSldViewPr snapToGrid="0" showGuides="1">
      <p:cViewPr varScale="1">
        <p:scale>
          <a:sx n="87" d="100"/>
          <a:sy n="87" d="100"/>
        </p:scale>
        <p:origin x="1284" y="78"/>
      </p:cViewPr>
      <p:guideLst>
        <p:guide orient="horz" pos="921"/>
        <p:guide pos="281"/>
      </p:guideLst>
    </p:cSldViewPr>
  </p:slideViewPr>
  <p:outlineViewPr>
    <p:cViewPr>
      <p:scale>
        <a:sx n="33" d="100"/>
        <a:sy n="33" d="100"/>
      </p:scale>
      <p:origin x="0" y="-4563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9114" y="0"/>
            <a:ext cx="3066733" cy="468154"/>
          </a:xfrm>
          <a:prstGeom prst="rect">
            <a:avLst/>
          </a:prstGeom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E377CAF-2816-7F40-B848-406DD27D5DEB}" type="datetime1">
              <a:rPr lang="en-US"/>
              <a:pPr>
                <a:defRPr/>
              </a:pPr>
              <a:t>3/21/2019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2754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9114" y="8892754"/>
            <a:ext cx="3066733" cy="468154"/>
          </a:xfrm>
          <a:prstGeom prst="rect">
            <a:avLst/>
          </a:prstGeom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35E4603-4871-0F40-9F04-AA53B8A0D3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610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6972" cy="468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903" y="1"/>
            <a:ext cx="3066972" cy="468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79AD8-33B5-4629-B0F0-CF59FDE44869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948" y="4505114"/>
            <a:ext cx="5661180" cy="36881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4712"/>
            <a:ext cx="3066972" cy="468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903" y="8894712"/>
            <a:ext cx="3066972" cy="468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3FC48-9C69-4D35-9E73-6593694DF7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3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3FC48-9C69-4D35-9E73-6593694DF72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04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3FC48-9C69-4D35-9E73-6593694DF72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617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3FC48-9C69-4D35-9E73-6593694DF72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317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3FC48-9C69-4D35-9E73-6593694DF72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758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3FC48-9C69-4D35-9E73-6593694DF72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95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3FC48-9C69-4D35-9E73-6593694DF72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926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3FC48-9C69-4D35-9E73-6593694DF72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123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BU stack_2clr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543175"/>
            <a:ext cx="5253038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8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288062"/>
            <a:ext cx="9144000" cy="467416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0" y="1091259"/>
            <a:ext cx="9144000" cy="52056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573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079500"/>
            <a:ext cx="8229600" cy="5199217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3394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Centered 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092200"/>
            <a:ext cx="8229600" cy="5186519"/>
          </a:xfrm>
        </p:spPr>
        <p:txBody>
          <a:bodyPr tIns="0" rIns="0" bIns="0" anchor="ctr"/>
          <a:lstStyle>
            <a:lvl1pPr algn="ctr"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81553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375851"/>
            <a:ext cx="8229600" cy="4796349"/>
          </a:xfrm>
        </p:spPr>
        <p:txBody>
          <a:bodyPr tIns="0" rIns="0" bIns="0"/>
          <a:lstStyle>
            <a:lvl1pPr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>
              <a:buClr>
                <a:srgbClr val="C03137"/>
              </a:buClr>
              <a:buFont typeface="Arial"/>
              <a:buChar char="•"/>
              <a:defRPr sz="2400"/>
            </a:lvl2pPr>
            <a:lvl3pPr marL="458788" indent="-230188">
              <a:defRPr/>
            </a:lvl3pPr>
            <a:lvl4pPr marL="458788" indent="-230188">
              <a:defRPr/>
            </a:lvl4pPr>
            <a:lvl5pPr marL="458788" indent="-23018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5621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Bulleted Text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57199" y="1392239"/>
            <a:ext cx="5275716" cy="4741861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7"/>
          </p:nvPr>
        </p:nvSpPr>
        <p:spPr>
          <a:xfrm>
            <a:off x="6087218" y="1094980"/>
            <a:ext cx="3056782" cy="166139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21"/>
          </p:nvPr>
        </p:nvSpPr>
        <p:spPr>
          <a:xfrm>
            <a:off x="6087218" y="4619039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6087218" y="2850446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71802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Bulleted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36146" y="1094981"/>
            <a:ext cx="4107853" cy="51730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7199" y="1379891"/>
            <a:ext cx="4051301" cy="4792309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16656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348734" y="5959603"/>
            <a:ext cx="6400800" cy="5288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180975" y="195263"/>
            <a:ext cx="8767762" cy="53327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3949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348734" y="5959603"/>
            <a:ext cx="6400800" cy="5288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65100"/>
            <a:ext cx="8229600" cy="5372099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94465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 Centered 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348734" y="5959603"/>
            <a:ext cx="6400800" cy="5288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39699"/>
            <a:ext cx="8229600" cy="5435601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56963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348734" y="5959603"/>
            <a:ext cx="6400800" cy="5288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045651"/>
            <a:ext cx="8229600" cy="4516949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>
              <a:buClr>
                <a:srgbClr val="C03137"/>
              </a:buClr>
              <a:buFont typeface="Arial"/>
              <a:buChar char="•"/>
              <a:defRPr sz="2400"/>
            </a:lvl2pPr>
            <a:lvl3pPr marL="458788" indent="-230188">
              <a:defRPr/>
            </a:lvl3pPr>
            <a:lvl4pPr marL="458788" indent="-230188">
              <a:defRPr/>
            </a:lvl4pPr>
            <a:lvl5pPr marL="458788" indent="-23018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2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BM stack_2clr_pms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2552700"/>
            <a:ext cx="52451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731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 Bulleted Text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0"/>
          </p:nvPr>
        </p:nvSpPr>
        <p:spPr>
          <a:xfrm>
            <a:off x="348734" y="5949682"/>
            <a:ext cx="6400800" cy="5288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788" y="642939"/>
            <a:ext cx="4456112" cy="4881561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21"/>
          </p:nvPr>
        </p:nvSpPr>
        <p:spPr>
          <a:xfrm>
            <a:off x="5245193" y="3822700"/>
            <a:ext cx="3682907" cy="17027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5245193" y="2019300"/>
            <a:ext cx="3682907" cy="17027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3"/>
          </p:nvPr>
        </p:nvSpPr>
        <p:spPr>
          <a:xfrm>
            <a:off x="5245193" y="215900"/>
            <a:ext cx="3682907" cy="17027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1317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BC Bulleted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0"/>
          </p:nvPr>
        </p:nvSpPr>
        <p:spPr>
          <a:xfrm>
            <a:off x="348734" y="5949682"/>
            <a:ext cx="6400800" cy="5288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788" y="642939"/>
            <a:ext cx="4456112" cy="4841719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Picture Placeholder 1"/>
          <p:cNvSpPr>
            <a:spLocks noGrp="1"/>
          </p:cNvSpPr>
          <p:nvPr>
            <p:ph type="pic" idx="23"/>
          </p:nvPr>
        </p:nvSpPr>
        <p:spPr>
          <a:xfrm>
            <a:off x="5245100" y="215900"/>
            <a:ext cx="3683000" cy="5257800"/>
          </a:xfrm>
          <a:prstGeom prst="rect">
            <a:avLst/>
          </a:prstGeom>
          <a:solidFill>
            <a:srgbClr val="D9D9D9"/>
          </a:solidFill>
        </p:spPr>
      </p:sp>
    </p:spTree>
    <p:extLst>
      <p:ext uri="{BB962C8B-B14F-4D97-AF65-F5344CB8AC3E}">
        <p14:creationId xmlns:p14="http://schemas.microsoft.com/office/powerpoint/2010/main" val="294120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 Children'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b_childrens_horizstack_3c_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2025650"/>
            <a:ext cx="61007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288062"/>
            <a:ext cx="9144000" cy="467416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091259"/>
            <a:ext cx="9144000" cy="52056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2016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066800"/>
            <a:ext cx="8229600" cy="5211917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691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Centered 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066801"/>
            <a:ext cx="8229600" cy="5207000"/>
          </a:xfrm>
        </p:spPr>
        <p:txBody>
          <a:bodyPr tIns="0" rIns="0" bIns="0" anchor="ctr"/>
          <a:lstStyle>
            <a:lvl1pPr algn="ctr"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7302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367657"/>
            <a:ext cx="8229600" cy="4804543"/>
          </a:xfrm>
        </p:spPr>
        <p:txBody>
          <a:bodyPr tIns="0" rIns="0" bIns="0"/>
          <a:lstStyle>
            <a:lvl1pPr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>
              <a:buClr>
                <a:srgbClr val="C03137"/>
              </a:buClr>
              <a:buFont typeface="Arial"/>
              <a:buChar char="•"/>
              <a:defRPr sz="2400"/>
            </a:lvl2pPr>
            <a:lvl3pPr marL="458788" indent="-230188">
              <a:defRPr/>
            </a:lvl3pPr>
            <a:lvl4pPr marL="458788" indent="-230188">
              <a:defRPr/>
            </a:lvl4pPr>
            <a:lvl5pPr marL="458788" indent="-23018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6784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Bulleted Text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57199" y="1384047"/>
            <a:ext cx="5275716" cy="4788153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7"/>
          </p:nvPr>
        </p:nvSpPr>
        <p:spPr>
          <a:xfrm>
            <a:off x="6087218" y="1094980"/>
            <a:ext cx="3056782" cy="166139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21"/>
          </p:nvPr>
        </p:nvSpPr>
        <p:spPr>
          <a:xfrm>
            <a:off x="6087218" y="4619039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6087218" y="2850446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743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Bulleted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36146" y="1094981"/>
            <a:ext cx="4107853" cy="51730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7199" y="1392239"/>
            <a:ext cx="4229101" cy="4805361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2891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6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8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background_Red.jpg"/>
          <p:cNvPicPr>
            <a:picLocks noChangeAspect="1"/>
          </p:cNvPicPr>
          <p:nvPr/>
        </p:nvPicPr>
        <p:blipFill>
          <a:blip r:embed="rId8"/>
          <a:srcRect b="97814"/>
          <a:stretch>
            <a:fillRect/>
          </a:stretch>
        </p:blipFill>
        <p:spPr bwMode="auto">
          <a:xfrm flipH="1">
            <a:off x="0" y="0"/>
            <a:ext cx="91440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6525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8788" y="13303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124" name="Picture 4" descr="SBU horz_2clr_cmyk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95275"/>
            <a:ext cx="3619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5" r:id="rId1"/>
    <p:sldLayoutId id="2147484556" r:id="rId2"/>
    <p:sldLayoutId id="2147484557" r:id="rId3"/>
    <p:sldLayoutId id="2147484558" r:id="rId4"/>
    <p:sldLayoutId id="2147484559" r:id="rId5"/>
    <p:sldLayoutId id="2147484560" r:id="rId6"/>
  </p:sldLayoutIdLst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5400" kern="1200" baseline="6000">
          <a:solidFill>
            <a:schemeClr val="bg1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–"/>
        <a:defRPr sz="28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background_Red.jpg"/>
          <p:cNvPicPr>
            <a:picLocks noChangeAspect="1"/>
          </p:cNvPicPr>
          <p:nvPr/>
        </p:nvPicPr>
        <p:blipFill>
          <a:blip r:embed="rId8"/>
          <a:srcRect b="97814"/>
          <a:stretch>
            <a:fillRect/>
          </a:stretch>
        </p:blipFill>
        <p:spPr bwMode="auto">
          <a:xfrm flipH="1">
            <a:off x="0" y="0"/>
            <a:ext cx="91440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6525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8788" y="1330325"/>
            <a:ext cx="8229600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74" name="Picture 7" descr="SBM horz_2clr_pms1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98450"/>
            <a:ext cx="34544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76" r:id="rId1"/>
    <p:sldLayoutId id="2147484561" r:id="rId2"/>
    <p:sldLayoutId id="2147484562" r:id="rId3"/>
    <p:sldLayoutId id="2147484563" r:id="rId4"/>
    <p:sldLayoutId id="2147484564" r:id="rId5"/>
    <p:sldLayoutId id="2147484565" r:id="rId6"/>
  </p:sldLayoutIdLst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5400" kern="1200" baseline="6000">
          <a:solidFill>
            <a:schemeClr val="bg1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–"/>
        <a:defRPr sz="28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SolidFooterArt_CH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5692775"/>
            <a:ext cx="879951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sb_childrens_horiz_3c_Cnotag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5876925"/>
            <a:ext cx="32226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66" r:id="rId1"/>
    <p:sldLayoutId id="2147484567" r:id="rId2"/>
    <p:sldLayoutId id="2147484568" r:id="rId3"/>
    <p:sldLayoutId id="2147484569" r:id="rId4"/>
    <p:sldLayoutId id="2147484570" r:id="rId5"/>
    <p:sldLayoutId id="2147484577" r:id="rId6"/>
  </p:sldLayoutIdLst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5400" kern="1200" baseline="6000">
          <a:solidFill>
            <a:schemeClr val="bg1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defRPr sz="3200" kern="1200">
          <a:solidFill>
            <a:srgbClr val="C03137"/>
          </a:solidFill>
          <a:latin typeface="Helvetica"/>
          <a:ea typeface="ＭＳ Ｐゴシック" pitchFamily="-112" charset="-128"/>
          <a:cs typeface="Helvetica"/>
        </a:defRPr>
      </a:lvl1pPr>
      <a:lvl2pPr marL="107950" indent="-107950" algn="l" defTabSz="576263" rtl="0" eaLnBrk="0" fontAlgn="base" hangingPunct="0">
        <a:spcBef>
          <a:spcPct val="20000"/>
        </a:spcBef>
        <a:spcAft>
          <a:spcPct val="0"/>
        </a:spcAft>
        <a:defRPr sz="28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515938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03137"/>
        </a:buClr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1373188" indent="-231775" algn="l" defTabSz="457200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47713" indent="-231775" algn="l" defTabSz="457200" rtl="0" eaLnBrk="0" fontAlgn="base" hangingPunct="0">
        <a:spcBef>
          <a:spcPct val="20000"/>
        </a:spcBef>
        <a:spcAft>
          <a:spcPct val="0"/>
        </a:spcAft>
        <a:buClr>
          <a:srgbClr val="C03137"/>
        </a:buClr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10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His gift:</a:t>
            </a:r>
          </a:p>
          <a:p>
            <a:pPr marL="0" indent="0">
              <a:lnSpc>
                <a:spcPct val="150000"/>
              </a:lnSpc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Right kidney </a:t>
            </a:r>
            <a:r>
              <a:rPr lang="en-US" sz="2400" dirty="0" smtClean="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saved the life of a 18-year-young man</a:t>
            </a:r>
          </a:p>
          <a:p>
            <a:pPr marL="0" indent="0">
              <a:lnSpc>
                <a:spcPct val="150000"/>
              </a:lnSpc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Left kidney </a:t>
            </a:r>
            <a:r>
              <a:rPr lang="en-US" sz="2400" dirty="0" smtClean="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saved a 51-year old woman</a:t>
            </a:r>
          </a:p>
          <a:p>
            <a:pPr marL="0" indent="0">
              <a:lnSpc>
                <a:spcPct val="150000"/>
              </a:lnSpc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Liver segment 1 </a:t>
            </a:r>
            <a:r>
              <a:rPr lang="en-US" sz="2400" dirty="0" smtClean="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saved a 1-year-old baby boy</a:t>
            </a:r>
          </a:p>
          <a:p>
            <a:pPr marL="0" indent="0">
              <a:lnSpc>
                <a:spcPct val="150000"/>
              </a:lnSpc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Liver segment 2 </a:t>
            </a:r>
            <a:r>
              <a:rPr lang="en-US" sz="2400" dirty="0" smtClean="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saved a 64-year-old man</a:t>
            </a:r>
          </a:p>
          <a:p>
            <a:pPr marL="0" indent="0">
              <a:lnSpc>
                <a:spcPct val="150000"/>
              </a:lnSpc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Heart</a:t>
            </a:r>
            <a:r>
              <a:rPr lang="en-US" sz="2400" dirty="0" smtClean="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saved a 13-year-old teenage girl</a:t>
            </a:r>
          </a:p>
          <a:p>
            <a:pPr marL="0" indent="0">
              <a:lnSpc>
                <a:spcPct val="150000"/>
              </a:lnSpc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Left lung </a:t>
            </a:r>
            <a:r>
              <a:rPr lang="en-US" sz="2400" dirty="0" smtClean="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saved a 75-year-old man</a:t>
            </a:r>
            <a:endParaRPr lang="en-US" sz="2400" dirty="0">
              <a:latin typeface="Segoe UI Light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305323" cy="381684"/>
          </a:xfrm>
        </p:spPr>
        <p:txBody>
          <a:bodyPr/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HONOR WALK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396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12747" y="1204957"/>
            <a:ext cx="8062957" cy="6272614"/>
          </a:xfrm>
        </p:spPr>
        <p:txBody>
          <a:bodyPr/>
          <a:lstStyle/>
          <a:p>
            <a:pPr marL="0" indent="0"/>
            <a:r>
              <a:rPr lang="en-US" sz="2800" dirty="0" smtClean="0">
                <a:solidFill>
                  <a:schemeClr val="tx1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Honor Walk</a:t>
            </a:r>
          </a:p>
          <a:p>
            <a:pPr marL="0" indent="0" algn="l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/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/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/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/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/>
            <a:endParaRPr lang="en-US" sz="2000" dirty="0">
              <a:solidFill>
                <a:schemeClr val="tx1"/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Segoe UI Light" panose="020B0502040204020203" pitchFamily="34" charset="0"/>
            </a:endParaRPr>
          </a:p>
          <a:p>
            <a:r>
              <a:rPr lang="en-US" sz="1600" dirty="0"/>
              <a:t>Stony Brook Medicine </a:t>
            </a:r>
            <a:endParaRPr lang="en-US" sz="1600" dirty="0" smtClean="0"/>
          </a:p>
          <a:p>
            <a:r>
              <a:rPr lang="en-US" sz="1600" dirty="0" smtClean="0"/>
              <a:t>101 </a:t>
            </a:r>
            <a:r>
              <a:rPr lang="en-US" sz="1600" dirty="0"/>
              <a:t>Nicolls Road Stony Brook, NY 11794 </a:t>
            </a:r>
            <a:endParaRPr lang="en-US" sz="1600" dirty="0" smtClean="0">
              <a:latin typeface="Segoe UI Light" panose="020B0502040204020203" pitchFamily="34" charset="0"/>
            </a:endParaRPr>
          </a:p>
          <a:p>
            <a:r>
              <a:rPr lang="en-US" sz="2000" dirty="0" smtClean="0">
                <a:latin typeface="Segoe UI Light" panose="020B0502040204020203" pitchFamily="34" charset="0"/>
              </a:rPr>
              <a:t>Amanda Fortuna, BS</a:t>
            </a:r>
            <a:endParaRPr lang="en-US" sz="2000" dirty="0">
              <a:latin typeface="Segoe UI Light" panose="020B0502040204020203" pitchFamily="34" charset="0"/>
            </a:endParaRPr>
          </a:p>
          <a:p>
            <a:r>
              <a:rPr lang="en-US" sz="2000" dirty="0">
                <a:latin typeface="Segoe UI Light" panose="020B0502040204020203" pitchFamily="34" charset="0"/>
              </a:rPr>
              <a:t>Kathleen Glen, </a:t>
            </a:r>
            <a:r>
              <a:rPr lang="en-US" sz="2000" dirty="0" smtClean="0">
                <a:latin typeface="Segoe UI Light" panose="020B0502040204020203" pitchFamily="34" charset="0"/>
              </a:rPr>
              <a:t>LCSW </a:t>
            </a:r>
          </a:p>
          <a:p>
            <a:pPr marL="0" indent="0" algn="l"/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575" y="1811708"/>
            <a:ext cx="5205299" cy="303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6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 flipH="1">
            <a:off x="6520440" y="5619394"/>
            <a:ext cx="205099" cy="495300"/>
          </a:xfrm>
        </p:spPr>
        <p:txBody>
          <a:bodyPr/>
          <a:lstStyle/>
          <a:p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305323" cy="381684"/>
          </a:xfrm>
        </p:spPr>
        <p:txBody>
          <a:bodyPr/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HONOR WALK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39282" y="1218167"/>
            <a:ext cx="4777099" cy="4029698"/>
          </a:xfrm>
        </p:spPr>
        <p:txBody>
          <a:bodyPr/>
          <a:lstStyle/>
          <a:p>
            <a:pPr lvl="0" algn="l"/>
            <a:r>
              <a:rPr lang="en-US" sz="2400" dirty="0" smtClean="0">
                <a:solidFill>
                  <a:schemeClr val="tx1"/>
                </a:solidFill>
              </a:rPr>
              <a:t>What is it? </a:t>
            </a:r>
          </a:p>
          <a:p>
            <a:pPr lvl="0"/>
            <a:endParaRPr lang="en-US" sz="2000" dirty="0">
              <a:solidFill>
                <a:schemeClr val="tx1"/>
              </a:solidFill>
            </a:endParaRP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When </a:t>
            </a:r>
            <a:r>
              <a:rPr lang="en-US" sz="2400" dirty="0">
                <a:solidFill>
                  <a:schemeClr val="tx1"/>
                </a:solidFill>
              </a:rPr>
              <a:t>a patient or a patient’s family agrees to organ donation</a:t>
            </a:r>
            <a:r>
              <a:rPr lang="en-US" sz="2400" dirty="0" smtClean="0">
                <a:solidFill>
                  <a:schemeClr val="tx1"/>
                </a:solidFill>
              </a:rPr>
              <a:t>, hospital employees – from all disciplines– quietly line the hallway to honor the </a:t>
            </a:r>
            <a:r>
              <a:rPr lang="en-US" sz="2400" dirty="0">
                <a:solidFill>
                  <a:schemeClr val="tx1"/>
                </a:solidFill>
              </a:rPr>
              <a:t>donor </a:t>
            </a:r>
            <a:r>
              <a:rPr lang="en-US" sz="2400" dirty="0" smtClean="0">
                <a:solidFill>
                  <a:schemeClr val="tx1"/>
                </a:solidFill>
              </a:rPr>
              <a:t>as they are brought to the operating </a:t>
            </a:r>
            <a:r>
              <a:rPr lang="en-US" sz="2400" dirty="0">
                <a:solidFill>
                  <a:schemeClr val="tx1"/>
                </a:solidFill>
              </a:rPr>
              <a:t>room.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407" y="1218167"/>
            <a:ext cx="3298677" cy="4960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384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 flipH="1">
            <a:off x="6520440" y="5619394"/>
            <a:ext cx="205099" cy="495300"/>
          </a:xfrm>
        </p:spPr>
        <p:txBody>
          <a:bodyPr/>
          <a:lstStyle/>
          <a:p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305323" cy="381684"/>
          </a:xfrm>
        </p:spPr>
        <p:txBody>
          <a:bodyPr/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HONOR WALK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2549" y="1119499"/>
            <a:ext cx="8652617" cy="3098626"/>
          </a:xfrm>
        </p:spPr>
        <p:txBody>
          <a:bodyPr/>
          <a:lstStyle/>
          <a:p>
            <a:pPr lvl="0" algn="l"/>
            <a:r>
              <a:rPr lang="en-US" sz="2400" dirty="0">
                <a:solidFill>
                  <a:schemeClr val="tx1"/>
                </a:solidFill>
              </a:rPr>
              <a:t>Why do this?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Preparing to say goodbye to a loved one is one of the hardest things </a:t>
            </a:r>
            <a:r>
              <a:rPr lang="en-US" sz="2400" dirty="0" smtClean="0">
                <a:solidFill>
                  <a:schemeClr val="tx1"/>
                </a:solidFill>
              </a:rPr>
              <a:t>a </a:t>
            </a:r>
            <a:r>
              <a:rPr lang="en-US" sz="2400" dirty="0">
                <a:solidFill>
                  <a:schemeClr val="tx1"/>
                </a:solidFill>
              </a:rPr>
              <a:t>person can do. 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For a donor family, the loneliest walk they will likely ever take is the one accompanying their loved one from the Intensive Care Unit to the Operating Room to become a donor.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315" y="3990374"/>
            <a:ext cx="4826249" cy="21302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0688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 flipH="1">
            <a:off x="6520440" y="5619394"/>
            <a:ext cx="205099" cy="495300"/>
          </a:xfrm>
        </p:spPr>
        <p:txBody>
          <a:bodyPr/>
          <a:lstStyle/>
          <a:p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305323" cy="381684"/>
          </a:xfrm>
        </p:spPr>
        <p:txBody>
          <a:bodyPr/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HONOR WALK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88007" y="1093862"/>
            <a:ext cx="8652617" cy="3461794"/>
          </a:xfrm>
        </p:spPr>
        <p:txBody>
          <a:bodyPr/>
          <a:lstStyle/>
          <a:p>
            <a:pPr lvl="0" algn="l"/>
            <a:r>
              <a:rPr lang="en-US" sz="2400" dirty="0">
                <a:solidFill>
                  <a:schemeClr val="tx1"/>
                </a:solidFill>
              </a:rPr>
              <a:t>How did this get started? </a:t>
            </a:r>
          </a:p>
          <a:p>
            <a:pPr lvl="0" algn="l"/>
            <a:endParaRPr lang="en-US" sz="2400" dirty="0">
              <a:solidFill>
                <a:schemeClr val="tx1"/>
              </a:solidFill>
            </a:endParaRPr>
          </a:p>
          <a:p>
            <a:pPr lvl="0" algn="l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Presented to the Donor Council </a:t>
            </a:r>
          </a:p>
          <a:p>
            <a:pPr lvl="0" algn="l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Garnered </a:t>
            </a:r>
            <a:r>
              <a:rPr lang="en-US" sz="2400" dirty="0">
                <a:solidFill>
                  <a:schemeClr val="tx1"/>
                </a:solidFill>
              </a:rPr>
              <a:t>support </a:t>
            </a:r>
            <a:r>
              <a:rPr lang="en-US" sz="2400" dirty="0" smtClean="0">
                <a:solidFill>
                  <a:schemeClr val="tx1"/>
                </a:solidFill>
              </a:rPr>
              <a:t>from </a:t>
            </a:r>
            <a:r>
              <a:rPr lang="en-US" sz="2400" dirty="0">
                <a:solidFill>
                  <a:schemeClr val="tx1"/>
                </a:solidFill>
              </a:rPr>
              <a:t>hospital administration</a:t>
            </a:r>
          </a:p>
          <a:p>
            <a:pPr lvl="0" algn="l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Collaborated with LIVE ON NY</a:t>
            </a:r>
          </a:p>
          <a:p>
            <a:pPr lvl="0" algn="l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Developed </a:t>
            </a:r>
            <a:r>
              <a:rPr lang="en-US" sz="2400" dirty="0">
                <a:solidFill>
                  <a:schemeClr val="tx1"/>
                </a:solidFill>
              </a:rPr>
              <a:t>a process map</a:t>
            </a:r>
          </a:p>
        </p:txBody>
      </p:sp>
    </p:spTree>
    <p:extLst>
      <p:ext uri="{BB962C8B-B14F-4D97-AF65-F5344CB8AC3E}">
        <p14:creationId xmlns:p14="http://schemas.microsoft.com/office/powerpoint/2010/main" val="327757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2025"/>
            <a:ext cx="9144000" cy="456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0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 flipH="1">
            <a:off x="6520440" y="5619394"/>
            <a:ext cx="205099" cy="495300"/>
          </a:xfrm>
        </p:spPr>
        <p:txBody>
          <a:bodyPr/>
          <a:lstStyle/>
          <a:p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305323" cy="381684"/>
          </a:xfrm>
        </p:spPr>
        <p:txBody>
          <a:bodyPr/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HONOR WALK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39282" y="1218166"/>
            <a:ext cx="8652617" cy="4896527"/>
          </a:xfrm>
        </p:spPr>
        <p:txBody>
          <a:bodyPr/>
          <a:lstStyle/>
          <a:p>
            <a:pPr lvl="0" algn="l"/>
            <a:r>
              <a:rPr lang="en-US" sz="2400" dirty="0">
                <a:solidFill>
                  <a:schemeClr val="tx1"/>
                </a:solidFill>
              </a:rPr>
              <a:t>Our First Honor Walk:</a:t>
            </a:r>
          </a:p>
          <a:p>
            <a:pPr marL="0" lvl="0" indent="0" algn="l"/>
            <a:r>
              <a:rPr lang="en-US" sz="2400" dirty="0">
                <a:solidFill>
                  <a:schemeClr val="tx1"/>
                </a:solidFill>
              </a:rPr>
              <a:t>A young male who's family gave the gift of organ donation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Obtained leadership support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Coordinated an OR time for 4AM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Administrator and Donor Council member informed staff on all units of pending honor walk and provided instructions at 2AM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Checked and cleared hallways 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Coordinated patient elevator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Staff was organized along route to operating room at </a:t>
            </a:r>
            <a:r>
              <a:rPr lang="en-US" sz="2400" dirty="0" smtClean="0">
                <a:solidFill>
                  <a:schemeClr val="tx1"/>
                </a:solidFill>
              </a:rPr>
              <a:t>3:45AM</a:t>
            </a:r>
            <a:endParaRPr lang="en-US" sz="2400" dirty="0">
              <a:solidFill>
                <a:schemeClr val="tx1"/>
              </a:solidFill>
            </a:endParaRP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Honor walk initiated at 4AM</a:t>
            </a:r>
          </a:p>
        </p:txBody>
      </p:sp>
    </p:spTree>
    <p:extLst>
      <p:ext uri="{BB962C8B-B14F-4D97-AF65-F5344CB8AC3E}">
        <p14:creationId xmlns:p14="http://schemas.microsoft.com/office/powerpoint/2010/main" val="15431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 flipH="1">
            <a:off x="6520440" y="5619394"/>
            <a:ext cx="205099" cy="495300"/>
          </a:xfrm>
        </p:spPr>
        <p:txBody>
          <a:bodyPr/>
          <a:lstStyle/>
          <a:p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305323" cy="381684"/>
          </a:xfrm>
        </p:spPr>
        <p:txBody>
          <a:bodyPr/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HONOR WALK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3644" y="1204956"/>
            <a:ext cx="8652617" cy="4073902"/>
          </a:xfrm>
        </p:spPr>
        <p:txBody>
          <a:bodyPr/>
          <a:lstStyle/>
          <a:p>
            <a:pPr lvl="0" algn="l"/>
            <a:r>
              <a:rPr lang="en-US" sz="2400" dirty="0">
                <a:solidFill>
                  <a:schemeClr val="tx1"/>
                </a:solidFill>
              </a:rPr>
              <a:t>Outcome: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Over 100 </a:t>
            </a:r>
            <a:r>
              <a:rPr lang="en-US" sz="2400" dirty="0">
                <a:solidFill>
                  <a:schemeClr val="tx1"/>
                </a:solidFill>
              </a:rPr>
              <a:t>employees came to show respect, and bow their heads as the family </a:t>
            </a:r>
            <a:r>
              <a:rPr lang="en-US" sz="2400" dirty="0" smtClean="0">
                <a:solidFill>
                  <a:schemeClr val="tx1"/>
                </a:solidFill>
              </a:rPr>
              <a:t>walked their loved one </a:t>
            </a:r>
            <a:r>
              <a:rPr lang="en-US" sz="2400" dirty="0">
                <a:solidFill>
                  <a:schemeClr val="tx1"/>
                </a:solidFill>
              </a:rPr>
              <a:t>to the </a:t>
            </a:r>
            <a:r>
              <a:rPr lang="en-US" sz="2400" dirty="0" smtClean="0">
                <a:solidFill>
                  <a:schemeClr val="tx1"/>
                </a:solidFill>
              </a:rPr>
              <a:t>Operating Room</a:t>
            </a:r>
            <a:endParaRPr lang="en-US" sz="2400" dirty="0">
              <a:solidFill>
                <a:schemeClr val="tx1"/>
              </a:solidFill>
            </a:endParaRP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Overwhelming feeling of respect and deep appreciation for the donor and family 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Supported </a:t>
            </a:r>
            <a:r>
              <a:rPr lang="en-US" sz="2400" dirty="0">
                <a:solidFill>
                  <a:schemeClr val="tx1"/>
                </a:solidFill>
              </a:rPr>
              <a:t>the donor’s care team 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Honored the donor and the donor’s family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Outpouring of pride from </a:t>
            </a:r>
            <a:r>
              <a:rPr lang="en-US" sz="2400" dirty="0">
                <a:solidFill>
                  <a:schemeClr val="tx1"/>
                </a:solidFill>
              </a:rPr>
              <a:t>hospital staff and community</a:t>
            </a:r>
          </a:p>
        </p:txBody>
      </p:sp>
    </p:spTree>
    <p:extLst>
      <p:ext uri="{BB962C8B-B14F-4D97-AF65-F5344CB8AC3E}">
        <p14:creationId xmlns:p14="http://schemas.microsoft.com/office/powerpoint/2010/main" val="29603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6" y="1092200"/>
            <a:ext cx="4255984" cy="5765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1"/>
          <a:stretch/>
        </p:blipFill>
        <p:spPr>
          <a:xfrm>
            <a:off x="4324350" y="1092200"/>
            <a:ext cx="4742738" cy="5765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305323" cy="381684"/>
          </a:xfrm>
        </p:spPr>
        <p:txBody>
          <a:bodyPr/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HONOR WALK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725721"/>
      </p:ext>
    </p:extLst>
  </p:cSld>
  <p:clrMapOvr>
    <a:masterClrMapping/>
  </p:clrMapOvr>
</p:sld>
</file>

<file path=ppt/theme/theme1.xml><?xml version="1.0" encoding="utf-8"?>
<a:theme xmlns:a="http://schemas.openxmlformats.org/drawingml/2006/main" name="12010891H-Launch-PTTforToolkit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ony Brook Univers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tony Brook Medic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tony Brook Children'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March 4th presentaion</Template>
  <TotalTime>14512</TotalTime>
  <Words>338</Words>
  <Application>Microsoft Office PowerPoint</Application>
  <PresentationFormat>On-screen Show (4:3)</PresentationFormat>
  <Paragraphs>68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ＭＳ Ｐゴシック</vt:lpstr>
      <vt:lpstr>Arial</vt:lpstr>
      <vt:lpstr>Calibri</vt:lpstr>
      <vt:lpstr>Helvetica</vt:lpstr>
      <vt:lpstr>Lucida Grande</vt:lpstr>
      <vt:lpstr>Segoe UI</vt:lpstr>
      <vt:lpstr>Segoe UI Light</vt:lpstr>
      <vt:lpstr>Wingdings</vt:lpstr>
      <vt:lpstr>ヒラギノ角ゴ Pro W3</vt:lpstr>
      <vt:lpstr>12010891H-Launch-PTTforToolkit_Blank</vt:lpstr>
      <vt:lpstr>Stony Brook University</vt:lpstr>
      <vt:lpstr>Stony Brook Medicine</vt:lpstr>
      <vt:lpstr>Stony Brook Children's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SUNY Stony Brook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Lindower, Carrie</dc:creator>
  <cp:lastModifiedBy>Karen Sokohl</cp:lastModifiedBy>
  <cp:revision>295</cp:revision>
  <cp:lastPrinted>2018-10-30T17:14:11Z</cp:lastPrinted>
  <dcterms:created xsi:type="dcterms:W3CDTF">2015-02-26T16:51:16Z</dcterms:created>
  <dcterms:modified xsi:type="dcterms:W3CDTF">2019-03-21T16:03:03Z</dcterms:modified>
</cp:coreProperties>
</file>