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68" r:id="rId9"/>
    <p:sldId id="259" r:id="rId10"/>
    <p:sldId id="269" r:id="rId11"/>
    <p:sldId id="270" r:id="rId12"/>
    <p:sldId id="261" r:id="rId13"/>
    <p:sldId id="271" r:id="rId14"/>
    <p:sldId id="272" r:id="rId15"/>
    <p:sldId id="262" r:id="rId16"/>
    <p:sldId id="274" r:id="rId17"/>
    <p:sldId id="263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2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379" y="1348829"/>
            <a:ext cx="11397885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>
              <a:buClr>
                <a:schemeClr val="bg2">
                  <a:lumMod val="25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marL="571500" indent="-342900">
              <a:buClr>
                <a:schemeClr val="bg2">
                  <a:lumMod val="25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800100" indent="-342900">
              <a:buClr>
                <a:schemeClr val="bg2">
                  <a:lumMod val="25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028700" indent="-342900">
              <a:buClr>
                <a:schemeClr val="bg2">
                  <a:lumMod val="25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257300" indent="-342900">
              <a:buClr>
                <a:schemeClr val="bg2">
                  <a:lumMod val="25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380" y="156310"/>
            <a:ext cx="11654804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9951" y="6376616"/>
            <a:ext cx="2066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7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9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1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2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3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9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4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E63F0-BFFB-4CF6-8433-3B04E1F44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3A86F-7195-4D3F-8CA6-12B9384D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3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Liver Review 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Ryutaro Hirose, MD</a:t>
            </a:r>
          </a:p>
          <a:p>
            <a:r>
              <a:rPr lang="en-US" dirty="0" smtClean="0"/>
              <a:t>University of California, San Francisco</a:t>
            </a:r>
          </a:p>
          <a:p>
            <a:r>
              <a:rPr lang="en-US" dirty="0" smtClean="0"/>
              <a:t>Region 5 collaborative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2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9275"/>
            <a:ext cx="7884805" cy="5343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9342" y="3139548"/>
            <a:ext cx="2542857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4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03" y="1426552"/>
            <a:ext cx="7667108" cy="46819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7454" y="1786082"/>
            <a:ext cx="2228571" cy="2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022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7600" y="245276"/>
            <a:ext cx="9512300" cy="695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09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80" y="1827927"/>
            <a:ext cx="7800000" cy="323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3492" y="2946974"/>
            <a:ext cx="1514286" cy="1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91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025"/>
          <a:stretch/>
        </p:blipFill>
        <p:spPr>
          <a:xfrm>
            <a:off x="195986" y="1805194"/>
            <a:ext cx="8822136" cy="49365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8728" y="801695"/>
            <a:ext cx="2427395" cy="127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0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44" y="155288"/>
            <a:ext cx="10515600" cy="1325563"/>
          </a:xfrm>
        </p:spPr>
        <p:txBody>
          <a:bodyPr/>
          <a:lstStyle/>
          <a:p>
            <a:r>
              <a:rPr lang="en-US" dirty="0" smtClean="0"/>
              <a:t>Growing pains of NLRB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65" y="1480851"/>
            <a:ext cx="10659257" cy="5377149"/>
          </a:xfrm>
        </p:spPr>
        <p:txBody>
          <a:bodyPr>
            <a:normAutofit/>
          </a:bodyPr>
          <a:lstStyle/>
          <a:p>
            <a:r>
              <a:rPr lang="en-US" dirty="0" smtClean="0"/>
              <a:t>Centers – inappropriate submissions for exceptions they may have gotten used to getting accepted under the RRB </a:t>
            </a:r>
          </a:p>
          <a:p>
            <a:r>
              <a:rPr lang="en-US" dirty="0" smtClean="0"/>
              <a:t>Reviewers – inappropriate declines for submissions clearly within policy or guidelines</a:t>
            </a:r>
          </a:p>
          <a:p>
            <a:pPr lvl="1"/>
            <a:r>
              <a:rPr lang="en-US" dirty="0" smtClean="0"/>
              <a:t>Editorial comments</a:t>
            </a:r>
          </a:p>
          <a:p>
            <a:pPr lvl="1"/>
            <a:r>
              <a:rPr lang="en-US" dirty="0" smtClean="0"/>
              <a:t>Denials not based in policy</a:t>
            </a:r>
          </a:p>
          <a:p>
            <a:r>
              <a:rPr lang="en-US" dirty="0" smtClean="0"/>
              <a:t>Liver transplant programs</a:t>
            </a:r>
          </a:p>
          <a:p>
            <a:pPr lvl="1"/>
            <a:r>
              <a:rPr lang="en-US" dirty="0" smtClean="0"/>
              <a:t>Review the denials </a:t>
            </a:r>
          </a:p>
          <a:p>
            <a:pPr lvl="2"/>
            <a:r>
              <a:rPr lang="en-US" dirty="0" smtClean="0"/>
              <a:t>RN coordinators should document</a:t>
            </a:r>
          </a:p>
          <a:p>
            <a:pPr lvl="2"/>
            <a:r>
              <a:rPr lang="en-US" dirty="0" smtClean="0"/>
              <a:t>MD (content expert/HCC board member) should review criterion and see if denial is consistent with policy</a:t>
            </a:r>
          </a:p>
          <a:p>
            <a:pPr lvl="2"/>
            <a:r>
              <a:rPr lang="en-US" dirty="0" smtClean="0"/>
              <a:t>Collate and document the rational for decline and to justify the approval to document a wrong decision by the NLRB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1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Consequences/problems that still exist and need to be addressed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5271"/>
            <a:ext cx="10515600" cy="4351338"/>
          </a:xfrm>
        </p:spPr>
        <p:txBody>
          <a:bodyPr/>
          <a:lstStyle/>
          <a:p>
            <a:r>
              <a:rPr lang="en-US" dirty="0" smtClean="0"/>
              <a:t>HCC and other exceptions all stacked up at MMAT-3</a:t>
            </a:r>
          </a:p>
          <a:p>
            <a:r>
              <a:rPr lang="en-US" dirty="0" smtClean="0"/>
              <a:t>Worse for patients in long wait regions</a:t>
            </a:r>
          </a:p>
          <a:p>
            <a:r>
              <a:rPr lang="en-US" dirty="0" smtClean="0"/>
              <a:t>HCC patients not stratified </a:t>
            </a:r>
          </a:p>
          <a:p>
            <a:pPr lvl="1"/>
            <a:r>
              <a:rPr lang="en-US" dirty="0" smtClean="0"/>
              <a:t>With each other</a:t>
            </a:r>
          </a:p>
          <a:p>
            <a:pPr lvl="1"/>
            <a:r>
              <a:rPr lang="en-US" dirty="0" smtClean="0"/>
              <a:t>With respect to lab MELD patients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5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UNOS liver committee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the decisions made by individual reviewers</a:t>
            </a:r>
          </a:p>
          <a:p>
            <a:r>
              <a:rPr lang="en-US" dirty="0" smtClean="0"/>
              <a:t>Focused and general educational interventions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r>
              <a:rPr lang="en-US" dirty="0" smtClean="0"/>
              <a:t>Julie </a:t>
            </a:r>
            <a:r>
              <a:rPr lang="en-US" dirty="0" err="1" smtClean="0"/>
              <a:t>Heimbach</a:t>
            </a:r>
            <a:r>
              <a:rPr lang="en-US" dirty="0" smtClean="0"/>
              <a:t>, MD – past chair UNOS liver committee, chair of UNOS NLRB</a:t>
            </a:r>
          </a:p>
          <a:p>
            <a:r>
              <a:rPr lang="en-US" dirty="0" err="1" smtClean="0"/>
              <a:t>Elizbeth</a:t>
            </a:r>
            <a:r>
              <a:rPr lang="en-US" dirty="0" smtClean="0"/>
              <a:t> Miller, JD – UNOS policy analyst for UNOS liver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77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6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NLRB – 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18" y="1465836"/>
            <a:ext cx="10515600" cy="48300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problems:</a:t>
            </a:r>
          </a:p>
          <a:p>
            <a:r>
              <a:rPr lang="en-US" dirty="0" smtClean="0"/>
              <a:t>Inconsistent application and approval behaviors in the 11 UNOS regions – eliminate inconsistency (acceptance varied between 75-93% across regions)</a:t>
            </a:r>
          </a:p>
          <a:p>
            <a:r>
              <a:rPr lang="en-US" dirty="0" smtClean="0"/>
              <a:t>Differences in practices</a:t>
            </a:r>
          </a:p>
          <a:p>
            <a:pPr lvl="1"/>
            <a:r>
              <a:rPr lang="en-US" dirty="0" smtClean="0"/>
              <a:t>approval for HCC beyond criteria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 Approvals for ascites</a:t>
            </a:r>
          </a:p>
          <a:p>
            <a:r>
              <a:rPr lang="en-US" dirty="0" smtClean="0"/>
              <a:t>Differences in rates of transplant for exception vs non exception rates by region (29-&gt;50% of transplant in exception patients)</a:t>
            </a:r>
          </a:p>
          <a:p>
            <a:r>
              <a:rPr lang="en-US" dirty="0" smtClean="0"/>
              <a:t>MELD escalator resulting in ‘MELD inflation’ – eliminate the escalator</a:t>
            </a:r>
          </a:p>
          <a:p>
            <a:r>
              <a:rPr lang="en-US" dirty="0" smtClean="0"/>
              <a:t>Awarding the same # of points for exception patients in the current environment of geographic inequity meant some exception patients get transplanted right away, others wait &gt;1-2 years with ‘escalator’</a:t>
            </a:r>
          </a:p>
          <a:p>
            <a:r>
              <a:rPr lang="en-US" dirty="0" smtClean="0"/>
              <a:t>Stable patients escalate above lab MELD patients who are sicker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0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boards</a:t>
            </a:r>
          </a:p>
          <a:p>
            <a:pPr lvl="1"/>
            <a:r>
              <a:rPr lang="en-US" dirty="0" smtClean="0"/>
              <a:t>HCC</a:t>
            </a:r>
          </a:p>
          <a:p>
            <a:pPr lvl="1"/>
            <a:r>
              <a:rPr lang="en-US" dirty="0" smtClean="0"/>
              <a:t>Adult non HCC</a:t>
            </a:r>
          </a:p>
          <a:p>
            <a:pPr lvl="1"/>
            <a:r>
              <a:rPr lang="en-US" dirty="0" smtClean="0"/>
              <a:t>Pediatric </a:t>
            </a:r>
          </a:p>
          <a:p>
            <a:r>
              <a:rPr lang="en-US" dirty="0" smtClean="0"/>
              <a:t>Threshold for acceptance is a supermajority ( 4 of 5 reviewers must accept)</a:t>
            </a:r>
          </a:p>
          <a:p>
            <a:r>
              <a:rPr lang="en-US" dirty="0" smtClean="0"/>
              <a:t>Different appeal process (appeal review team)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8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NLRB makeup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300403"/>
              </p:ext>
            </p:extLst>
          </p:nvPr>
        </p:nvGraphicFramePr>
        <p:xfrm>
          <a:off x="1536699" y="1438917"/>
          <a:ext cx="10275550" cy="5828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38321">
                  <a:extLst>
                    <a:ext uri="{9D8B030D-6E8A-4147-A177-3AD203B41FA5}">
                      <a16:colId xmlns:a16="http://schemas.microsoft.com/office/drawing/2014/main" val="1397009307"/>
                    </a:ext>
                  </a:extLst>
                </a:gridCol>
                <a:gridCol w="3645678">
                  <a:extLst>
                    <a:ext uri="{9D8B030D-6E8A-4147-A177-3AD203B41FA5}">
                      <a16:colId xmlns:a16="http://schemas.microsoft.com/office/drawing/2014/main" val="433455243"/>
                    </a:ext>
                  </a:extLst>
                </a:gridCol>
                <a:gridCol w="691551">
                  <a:extLst>
                    <a:ext uri="{9D8B030D-6E8A-4147-A177-3AD203B41FA5}">
                      <a16:colId xmlns:a16="http://schemas.microsoft.com/office/drawing/2014/main" val="19241965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2797194"/>
                  </a:ext>
                </a:extLst>
              </a:tr>
              <a:tr h="89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Review Board - NLRB - Adult HCC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Review Board Member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18567283"/>
                  </a:ext>
                </a:extLst>
              </a:tr>
              <a:tr h="89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Review Board - NLRB - Adult HCC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Review Board Alternate Rep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429560"/>
                  </a:ext>
                </a:extLst>
              </a:tr>
              <a:tr h="89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Review Board - NLRB - Adult Other Diagnosis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Review Board Member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73486309"/>
                  </a:ext>
                </a:extLst>
              </a:tr>
              <a:tr h="89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Review Board - NLRB - Adult Other Diagnosis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Review Board Alternate Rep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00238943"/>
                  </a:ext>
                </a:extLst>
              </a:tr>
              <a:tr h="489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Review Board - NLRB - Pediatrics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Review Board Member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77667441"/>
                  </a:ext>
                </a:extLst>
              </a:tr>
              <a:tr h="489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Review Board - NLRB - Pediatrics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Review Board Alternate Rep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92236717"/>
                  </a:ext>
                </a:extLst>
              </a:tr>
              <a:tr h="489955">
                <a:tc>
                  <a:txBody>
                    <a:bodyPr/>
                    <a:lstStyle/>
                    <a:p>
                      <a:endParaRPr lang="en-US" sz="2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050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12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03"/>
          <a:stretch/>
        </p:blipFill>
        <p:spPr>
          <a:xfrm>
            <a:off x="472966" y="1408386"/>
            <a:ext cx="10356959" cy="368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6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184" y="1702676"/>
            <a:ext cx="10273307" cy="342098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4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7377" y="1555531"/>
            <a:ext cx="4078686" cy="354431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7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512" y="1587226"/>
            <a:ext cx="4754949" cy="36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7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14400"/>
            <a:ext cx="11234601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6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421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National Liver Review Board</vt:lpstr>
      <vt:lpstr>Purpose of NLRB – solving problems</vt:lpstr>
      <vt:lpstr>NLRB</vt:lpstr>
      <vt:lpstr>NLRB makeup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Growing pains of NLRB</vt:lpstr>
      <vt:lpstr>Consequences/problems that still exist and need to be addressed</vt:lpstr>
      <vt:lpstr>UNOS liver committee plans</vt:lpstr>
      <vt:lpstr>Questions and discussion</vt:lpstr>
    </vt:vector>
  </TitlesOfParts>
  <Company>UCSF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Liver Review Board</dc:title>
  <dc:creator>Ryutaro Hirose</dc:creator>
  <cp:lastModifiedBy>Karen Sokohl</cp:lastModifiedBy>
  <cp:revision>7</cp:revision>
  <dcterms:created xsi:type="dcterms:W3CDTF">2019-08-20T15:51:31Z</dcterms:created>
  <dcterms:modified xsi:type="dcterms:W3CDTF">2019-09-05T21:00:17Z</dcterms:modified>
</cp:coreProperties>
</file>