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2" r:id="rId5"/>
  </p:sldMasterIdLst>
  <p:notesMasterIdLst>
    <p:notesMasterId r:id="rId21"/>
  </p:notesMasterIdLst>
  <p:handoutMasterIdLst>
    <p:handoutMasterId r:id="rId22"/>
  </p:handoutMasterIdLst>
  <p:sldIdLst>
    <p:sldId id="261" r:id="rId6"/>
    <p:sldId id="262" r:id="rId7"/>
    <p:sldId id="270" r:id="rId8"/>
    <p:sldId id="276" r:id="rId9"/>
    <p:sldId id="277" r:id="rId10"/>
    <p:sldId id="278" r:id="rId11"/>
    <p:sldId id="280" r:id="rId12"/>
    <p:sldId id="266" r:id="rId13"/>
    <p:sldId id="269" r:id="rId14"/>
    <p:sldId id="281" r:id="rId15"/>
    <p:sldId id="271" r:id="rId16"/>
    <p:sldId id="272" r:id="rId17"/>
    <p:sldId id="273" r:id="rId18"/>
    <p:sldId id="274" r:id="rId19"/>
    <p:sldId id="283" r:id="rId20"/>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non F. Edwards" initials="SFE" lastIdx="5" clrIdx="0">
    <p:extLst>
      <p:ext uri="{19B8F6BF-5375-455C-9EA6-DF929625EA0E}">
        <p15:presenceInfo xmlns:p15="http://schemas.microsoft.com/office/powerpoint/2012/main" userId="S-1-5-21-3838001524-2532167733-2738084025-1549" providerId="AD"/>
      </p:ext>
    </p:extLst>
  </p:cmAuthor>
  <p:cmAuthor id="2" name="Elizabeth C. Miller" initials="ECM" lastIdx="1" clrIdx="1">
    <p:extLst>
      <p:ext uri="{19B8F6BF-5375-455C-9EA6-DF929625EA0E}">
        <p15:presenceInfo xmlns:p15="http://schemas.microsoft.com/office/powerpoint/2012/main" userId="S-1-5-21-3838001524-2532167733-2738084025-74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76600"/>
    <a:srgbClr val="002045"/>
    <a:srgbClr val="001B37"/>
    <a:srgbClr val="0B76BC"/>
    <a:srgbClr val="2839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67871" autoAdjust="0"/>
  </p:normalViewPr>
  <p:slideViewPr>
    <p:cSldViewPr snapToGrid="0" snapToObjects="1">
      <p:cViewPr varScale="1">
        <p:scale>
          <a:sx n="61" d="100"/>
          <a:sy n="61" d="100"/>
        </p:scale>
        <p:origin x="1908" y="78"/>
      </p:cViewPr>
      <p:guideLst>
        <p:guide orient="horz" pos="2160"/>
        <p:guide pos="3839"/>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697554-EDE7-C740-8201-C9DDA9E9AA56}" type="datetimeFigureOut">
              <a:rPr lang="en-US" smtClean="0"/>
              <a:t>2/4/2019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EBA865-CC10-C149-9C90-415BB2048C16}" type="slidenum">
              <a:rPr lang="en-US" smtClean="0"/>
              <a:t>‹#›</a:t>
            </a:fld>
            <a:endParaRPr lang="en-US"/>
          </a:p>
        </p:txBody>
      </p:sp>
    </p:spTree>
    <p:extLst>
      <p:ext uri="{BB962C8B-B14F-4D97-AF65-F5344CB8AC3E}">
        <p14:creationId xmlns:p14="http://schemas.microsoft.com/office/powerpoint/2010/main" val="11068995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3F705A-8FF2-604C-8E1D-7FD5CF39FB92}" type="datetimeFigureOut">
              <a:rPr lang="en-US" smtClean="0"/>
              <a:t>2/4/2019</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E34781-6EDE-5B4E-B103-71F0AC490716}" type="slidenum">
              <a:rPr lang="en-US" smtClean="0"/>
              <a:t>‹#›</a:t>
            </a:fld>
            <a:endParaRPr lang="en-US"/>
          </a:p>
        </p:txBody>
      </p:sp>
    </p:spTree>
    <p:extLst>
      <p:ext uri="{BB962C8B-B14F-4D97-AF65-F5344CB8AC3E}">
        <p14:creationId xmlns:p14="http://schemas.microsoft.com/office/powerpoint/2010/main" val="169861700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Board</a:t>
            </a:r>
            <a:r>
              <a:rPr lang="en-US" baseline="0" dirty="0" smtClean="0"/>
              <a:t> approved 12/3/2018</a:t>
            </a:r>
          </a:p>
          <a:p>
            <a:endParaRPr lang="en-US" baseline="0" dirty="0" smtClean="0"/>
          </a:p>
        </p:txBody>
      </p:sp>
      <p:sp>
        <p:nvSpPr>
          <p:cNvPr id="4" name="Slide Number Placeholder 3"/>
          <p:cNvSpPr>
            <a:spLocks noGrp="1"/>
          </p:cNvSpPr>
          <p:nvPr>
            <p:ph type="sldNum" sz="quarter" idx="10"/>
          </p:nvPr>
        </p:nvSpPr>
        <p:spPr/>
        <p:txBody>
          <a:bodyPr/>
          <a:lstStyle/>
          <a:p>
            <a:fld id="{26E34781-6EDE-5B4E-B103-71F0AC490716}" type="slidenum">
              <a:rPr lang="en-US" smtClean="0"/>
              <a:t>2</a:t>
            </a:fld>
            <a:endParaRPr lang="en-US"/>
          </a:p>
        </p:txBody>
      </p:sp>
    </p:spTree>
    <p:extLst>
      <p:ext uri="{BB962C8B-B14F-4D97-AF65-F5344CB8AC3E}">
        <p14:creationId xmlns:p14="http://schemas.microsoft.com/office/powerpoint/2010/main" val="34099998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Allocation sequences are the same for both models for adolescent donors</a:t>
            </a:r>
            <a:r>
              <a:rPr lang="en-US" baseline="0" dirty="0" smtClean="0"/>
              <a:t> – 500nm circles with priority for pediatric candidates</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13</a:t>
            </a:fld>
            <a:endParaRPr lang="en-US"/>
          </a:p>
        </p:txBody>
      </p:sp>
    </p:spTree>
    <p:extLst>
      <p:ext uri="{BB962C8B-B14F-4D97-AF65-F5344CB8AC3E}">
        <p14:creationId xmlns:p14="http://schemas.microsoft.com/office/powerpoint/2010/main" val="26656240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They are also the same for pediatric</a:t>
            </a:r>
            <a:r>
              <a:rPr lang="en-US" baseline="0" dirty="0" smtClean="0"/>
              <a:t> donors under 12 years old – 500nm with priority for the under 12 candidates and then other pediatric candidates</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14</a:t>
            </a:fld>
            <a:endParaRPr lang="en-US"/>
          </a:p>
        </p:txBody>
      </p:sp>
    </p:spTree>
    <p:extLst>
      <p:ext uri="{BB962C8B-B14F-4D97-AF65-F5344CB8AC3E}">
        <p14:creationId xmlns:p14="http://schemas.microsoft.com/office/powerpoint/2010/main" val="4189721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The goal is to prioritize the most efficient placement among candidates with similar need, and when there is greater need, allow candidates who are further away to have increased access.</a:t>
            </a:r>
          </a:p>
          <a:p>
            <a:endParaRPr lang="en-US" dirty="0" smtClean="0"/>
          </a:p>
          <a:p>
            <a:r>
              <a:rPr lang="en-US" dirty="0" smtClean="0"/>
              <a:t>The</a:t>
            </a:r>
            <a:r>
              <a:rPr lang="en-US" baseline="0" dirty="0" smtClean="0"/>
              <a:t> new allocation will remove DSA and region from the allocation sequences and instead use circles around the donor hospital of 150, 250, and 500nm. </a:t>
            </a:r>
          </a:p>
          <a:p>
            <a:r>
              <a:rPr lang="en-US" baseline="0" dirty="0" smtClean="0"/>
              <a:t>The sickest patients, those at status 1A or 1B within the largest circle will get the highest priority.</a:t>
            </a:r>
          </a:p>
          <a:p>
            <a:endParaRPr lang="en-US" baseline="0" dirty="0" smtClean="0"/>
          </a:p>
          <a:p>
            <a:r>
              <a:rPr lang="en-US" baseline="0" dirty="0" smtClean="0"/>
              <a:t>Then allocated to candidates with the highest MELD/PELD scores within 150, then 250, then 500 nm. </a:t>
            </a:r>
          </a:p>
          <a:p>
            <a:r>
              <a:rPr lang="en-US" baseline="0" dirty="0" smtClean="0"/>
              <a:t>Then slightly lower MELD/PELD in the same distances, and on down. </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3</a:t>
            </a:fld>
            <a:endParaRPr lang="en-US"/>
          </a:p>
        </p:txBody>
      </p:sp>
    </p:spTree>
    <p:extLst>
      <p:ext uri="{BB962C8B-B14F-4D97-AF65-F5344CB8AC3E}">
        <p14:creationId xmlns:p14="http://schemas.microsoft.com/office/powerpoint/2010/main" val="3844419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Livers</a:t>
            </a:r>
            <a:r>
              <a:rPr lang="en-US" baseline="0" dirty="0" smtClean="0"/>
              <a:t> from pediatric donors will be allocated to larger circles, and to pediatrics first. They will not be offered to adults (other than status 1A) until after they have been offered nationally to the pediatric candidates. </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4</a:t>
            </a:fld>
            <a:endParaRPr lang="en-US"/>
          </a:p>
        </p:txBody>
      </p:sp>
    </p:spTree>
    <p:extLst>
      <p:ext uri="{BB962C8B-B14F-4D97-AF65-F5344CB8AC3E}">
        <p14:creationId xmlns:p14="http://schemas.microsoft.com/office/powerpoint/2010/main" val="26417039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DCD donors and donors over 70, the allocation sequence is condensed,</a:t>
            </a:r>
            <a:r>
              <a:rPr lang="en-US" baseline="0" dirty="0" smtClean="0"/>
              <a:t> with livers offered all the way down to MELD 15 in the smaller circle before they are offered to the next largest circle, and so on. </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5</a:t>
            </a:fld>
            <a:endParaRPr lang="en-US"/>
          </a:p>
        </p:txBody>
      </p:sp>
    </p:spTree>
    <p:extLst>
      <p:ext uri="{BB962C8B-B14F-4D97-AF65-F5344CB8AC3E}">
        <p14:creationId xmlns:p14="http://schemas.microsoft.com/office/powerpoint/2010/main" val="38122135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Expected implementation is</a:t>
            </a:r>
            <a:r>
              <a:rPr lang="en-US" baseline="0" dirty="0" smtClean="0"/>
              <a:t> at least 3 months after NLRB, on April 30</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6</a:t>
            </a:fld>
            <a:endParaRPr lang="en-US"/>
          </a:p>
        </p:txBody>
      </p:sp>
    </p:spTree>
    <p:extLst>
      <p:ext uri="{BB962C8B-B14F-4D97-AF65-F5344CB8AC3E}">
        <p14:creationId xmlns:p14="http://schemas.microsoft.com/office/powerpoint/2010/main" val="30836023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NLRB implementation date will be after</a:t>
            </a:r>
            <a:r>
              <a:rPr lang="en-US" baseline="0" dirty="0" smtClean="0"/>
              <a:t> public comment.</a:t>
            </a:r>
            <a:r>
              <a:rPr lang="en-US" dirty="0" smtClean="0"/>
              <a:t> </a:t>
            </a:r>
          </a:p>
          <a:p>
            <a:endParaRPr lang="en-US" dirty="0" smtClean="0"/>
          </a:p>
          <a:p>
            <a:r>
              <a:rPr lang="en-US" dirty="0" smtClean="0"/>
              <a:t>In</a:t>
            </a:r>
            <a:r>
              <a:rPr lang="en-US" baseline="0" dirty="0" smtClean="0"/>
              <a:t> 12/2017 the board approved a policy to create national liver review boards. This was updated as part of the proposal that was approved in 12/2018 to remove DSA and region from allocation. All of the pieces related to the NLRB in both proposals will be implemented together. </a:t>
            </a:r>
            <a:endParaRPr lang="en-US" dirty="0" smtClean="0"/>
          </a:p>
          <a:p>
            <a:endParaRPr lang="en-US" baseline="0" dirty="0" smtClean="0"/>
          </a:p>
          <a:p>
            <a:r>
              <a:rPr lang="en-US" baseline="0" dirty="0" smtClean="0"/>
              <a:t>3 specialty review boards (Pediatric, adult HCC, and adult other diagnosis)</a:t>
            </a:r>
          </a:p>
          <a:p>
            <a:r>
              <a:rPr lang="en-US" baseline="0" dirty="0" smtClean="0"/>
              <a:t>	members can appoint one representative and one alternate to each (only programs that do </a:t>
            </a:r>
            <a:r>
              <a:rPr lang="en-US" baseline="0" dirty="0" err="1" smtClean="0"/>
              <a:t>peds</a:t>
            </a:r>
            <a:r>
              <a:rPr lang="en-US" baseline="0" dirty="0" smtClean="0"/>
              <a:t> can appoint to </a:t>
            </a:r>
            <a:r>
              <a:rPr lang="en-US" baseline="0" dirty="0" err="1" smtClean="0"/>
              <a:t>ped</a:t>
            </a:r>
            <a:r>
              <a:rPr lang="en-US" baseline="0" dirty="0" smtClean="0"/>
              <a:t> board)</a:t>
            </a:r>
          </a:p>
          <a:p>
            <a:endParaRPr lang="en-US" baseline="0" dirty="0" smtClean="0"/>
          </a:p>
          <a:p>
            <a:r>
              <a:rPr lang="en-US" baseline="0" dirty="0" smtClean="0"/>
              <a:t>Exception scores will be tied to </a:t>
            </a:r>
            <a:r>
              <a:rPr lang="en-US" baseline="0" dirty="0" err="1" smtClean="0"/>
              <a:t>MMaT</a:t>
            </a:r>
            <a:r>
              <a:rPr lang="en-US" baseline="0" dirty="0" smtClean="0"/>
              <a:t>. For MELD scores, it will be based on the median within 250nm of the listing program when redistribution is implemented ~ April 30. The </a:t>
            </a:r>
            <a:r>
              <a:rPr lang="en-US" baseline="0" dirty="0" err="1" smtClean="0"/>
              <a:t>MMaT</a:t>
            </a:r>
            <a:r>
              <a:rPr lang="en-US" baseline="0" dirty="0" smtClean="0"/>
              <a:t> to be used prior to full implementation is currently out for public comment, and is discussed more in the slides on </a:t>
            </a:r>
            <a:r>
              <a:rPr lang="en-US" baseline="0" smtClean="0"/>
              <a:t>that proposal. </a:t>
            </a:r>
          </a:p>
          <a:p>
            <a:endParaRPr lang="en-US" baseline="0" dirty="0" smtClean="0"/>
          </a:p>
          <a:p>
            <a:r>
              <a:rPr lang="en-US" baseline="0" dirty="0" smtClean="0"/>
              <a:t>PELD it will be based on the median PELD in the nation. </a:t>
            </a:r>
          </a:p>
          <a:p>
            <a:r>
              <a:rPr lang="en-US" baseline="0" dirty="0" smtClean="0"/>
              <a:t>(If it comes up: living donors, DCD, and national share donors are not included in the calculation.)</a:t>
            </a:r>
          </a:p>
        </p:txBody>
      </p:sp>
      <p:sp>
        <p:nvSpPr>
          <p:cNvPr id="4" name="Slide Number Placeholder 3"/>
          <p:cNvSpPr>
            <a:spLocks noGrp="1"/>
          </p:cNvSpPr>
          <p:nvPr>
            <p:ph type="sldNum" sz="quarter" idx="10"/>
          </p:nvPr>
        </p:nvSpPr>
        <p:spPr/>
        <p:txBody>
          <a:bodyPr/>
          <a:lstStyle/>
          <a:p>
            <a:fld id="{26E34781-6EDE-5B4E-B103-71F0AC490716}" type="slidenum">
              <a:rPr lang="en-US" smtClean="0"/>
              <a:t>7</a:t>
            </a:fld>
            <a:endParaRPr lang="en-US"/>
          </a:p>
        </p:txBody>
      </p:sp>
    </p:spTree>
    <p:extLst>
      <p:ext uri="{BB962C8B-B14F-4D97-AF65-F5344CB8AC3E}">
        <p14:creationId xmlns:p14="http://schemas.microsoft.com/office/powerpoint/2010/main" val="15527008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toolkit is posted on the OPTN</a:t>
            </a:r>
            <a:r>
              <a:rPr lang="en-US" baseline="0" dirty="0" smtClean="0"/>
              <a:t> site, that includes resources like FAQs, the full new policy language, the review board guidelines and guidance.  </a:t>
            </a:r>
            <a:endParaRPr lang="en-US" dirty="0" smtClean="0"/>
          </a:p>
          <a:p>
            <a:endParaRPr lang="en-US" dirty="0" smtClean="0"/>
          </a:p>
          <a:p>
            <a:r>
              <a:rPr lang="en-US" baseline="0" dirty="0" smtClean="0"/>
              <a:t>Training is also available on UNOS Connect for liver programs and review board members</a:t>
            </a:r>
          </a:p>
        </p:txBody>
      </p:sp>
      <p:sp>
        <p:nvSpPr>
          <p:cNvPr id="4" name="Slide Number Placeholder 3"/>
          <p:cNvSpPr>
            <a:spLocks noGrp="1"/>
          </p:cNvSpPr>
          <p:nvPr>
            <p:ph type="sldNum" sz="quarter" idx="10"/>
          </p:nvPr>
        </p:nvSpPr>
        <p:spPr/>
        <p:txBody>
          <a:bodyPr/>
          <a:lstStyle/>
          <a:p>
            <a:fld id="{26E34781-6EDE-5B4E-B103-71F0AC490716}" type="slidenum">
              <a:rPr lang="en-US" smtClean="0"/>
              <a:t>8</a:t>
            </a:fld>
            <a:endParaRPr lang="en-US"/>
          </a:p>
        </p:txBody>
      </p:sp>
    </p:spTree>
    <p:extLst>
      <p:ext uri="{BB962C8B-B14F-4D97-AF65-F5344CB8AC3E}">
        <p14:creationId xmlns:p14="http://schemas.microsoft.com/office/powerpoint/2010/main" val="1424850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adults, the sequences are different. The</a:t>
            </a:r>
            <a:r>
              <a:rPr lang="en-US" baseline="0" dirty="0" smtClean="0"/>
              <a:t> acuity circles model first - </a:t>
            </a:r>
            <a:r>
              <a:rPr lang="en-US" dirty="0" smtClean="0"/>
              <a:t>Walk</a:t>
            </a:r>
            <a:r>
              <a:rPr lang="en-US" baseline="0" dirty="0" smtClean="0"/>
              <a:t> through the allocation sequence – out to 500nm for status 1a and 1b, then 150, 250, 500 in bands of 4 MELD points down to 29. Then 150, 250, 500 for 15-28 before national. </a:t>
            </a:r>
          </a:p>
          <a:p>
            <a:endParaRPr lang="en-US" baseline="0" dirty="0" smtClean="0"/>
          </a:p>
          <a:p>
            <a:r>
              <a:rPr lang="en-US" baseline="0" dirty="0" smtClean="0"/>
              <a:t>Talk about the fact that we considered and modeled bands of 150/300/600 as well. </a:t>
            </a:r>
          </a:p>
        </p:txBody>
      </p:sp>
      <p:sp>
        <p:nvSpPr>
          <p:cNvPr id="4" name="Slide Number Placeholder 3"/>
          <p:cNvSpPr>
            <a:spLocks noGrp="1"/>
          </p:cNvSpPr>
          <p:nvPr>
            <p:ph type="sldNum" sz="quarter" idx="10"/>
          </p:nvPr>
        </p:nvSpPr>
        <p:spPr/>
        <p:txBody>
          <a:bodyPr/>
          <a:lstStyle/>
          <a:p>
            <a:fld id="{26E34781-6EDE-5B4E-B103-71F0AC490716}" type="slidenum">
              <a:rPr lang="en-US" smtClean="0"/>
              <a:t>11</a:t>
            </a:fld>
            <a:endParaRPr lang="en-US" dirty="0"/>
          </a:p>
        </p:txBody>
      </p:sp>
    </p:spTree>
    <p:extLst>
      <p:ext uri="{BB962C8B-B14F-4D97-AF65-F5344CB8AC3E}">
        <p14:creationId xmlns:p14="http://schemas.microsoft.com/office/powerpoint/2010/main" val="35753367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the donors</a:t>
            </a:r>
            <a:r>
              <a:rPr lang="en-US" baseline="0" dirty="0" smtClean="0"/>
              <a:t> over 70 or DCD, in acuity circles – bigger band so they stay closer longer</a:t>
            </a:r>
          </a:p>
        </p:txBody>
      </p:sp>
      <p:sp>
        <p:nvSpPr>
          <p:cNvPr id="4" name="Slide Number Placeholder 3"/>
          <p:cNvSpPr>
            <a:spLocks noGrp="1"/>
          </p:cNvSpPr>
          <p:nvPr>
            <p:ph type="sldNum" sz="quarter" idx="10"/>
          </p:nvPr>
        </p:nvSpPr>
        <p:spPr/>
        <p:txBody>
          <a:bodyPr/>
          <a:lstStyle/>
          <a:p>
            <a:fld id="{26E34781-6EDE-5B4E-B103-71F0AC490716}" type="slidenum">
              <a:rPr lang="en-US" smtClean="0"/>
              <a:t>12</a:t>
            </a:fld>
            <a:endParaRPr lang="en-US"/>
          </a:p>
        </p:txBody>
      </p:sp>
    </p:spTree>
    <p:extLst>
      <p:ext uri="{BB962C8B-B14F-4D97-AF65-F5344CB8AC3E}">
        <p14:creationId xmlns:p14="http://schemas.microsoft.com/office/powerpoint/2010/main" val="3852793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540" y="1721629"/>
            <a:ext cx="11073631"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hasCustomPrompt="1"/>
          </p:nvPr>
        </p:nvSpPr>
        <p:spPr>
          <a:xfrm>
            <a:off x="556540" y="3810000"/>
            <a:ext cx="11073631" cy="753036"/>
          </a:xfrm>
        </p:spPr>
        <p:txBody>
          <a:bodyPr>
            <a:normAutofit/>
          </a:bodyPr>
          <a:lstStyle>
            <a:lvl1pPr marL="0" indent="0" algn="ctr">
              <a:spcBef>
                <a:spcPts val="300"/>
              </a:spcBef>
              <a:buNone/>
              <a:defRPr sz="2800" i="1">
                <a:solidFill>
                  <a:schemeClr val="bg2"/>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 style</a:t>
            </a:r>
            <a:endParaRPr dirty="0"/>
          </a:p>
        </p:txBody>
      </p:sp>
      <p:sp>
        <p:nvSpPr>
          <p:cNvPr id="4"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pic>
        <p:nvPicPr>
          <p:cNvPr id="13" name="Picture 12" descr="unos_optn_logo_blue_rgb.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05156" y="6326538"/>
            <a:ext cx="1780858" cy="421957"/>
          </a:xfrm>
          <a:prstGeom prst="rect">
            <a:avLst/>
          </a:prstGeom>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iming>
    <p:tnLst>
      <p:par>
        <p:cTn id="1" dur="indefinite" restart="never" nodeType="tmRoot"/>
      </p:par>
    </p:tnLst>
  </p:timing>
  <p:hf hdr="0" ftr="0" dt="0"/>
  <p:txStyles>
    <p:titleStyle>
      <a:lvl1pPr algn="l" defTabSz="914400" rtl="0" eaLnBrk="1" latinLnBrk="0" hangingPunct="1">
        <a:spcBef>
          <a:spcPct val="0"/>
        </a:spcBef>
        <a:buNone/>
        <a:defRPr sz="4800" b="0" i="0" kern="1200">
          <a:solidFill>
            <a:schemeClr val="tx2"/>
          </a:solidFill>
          <a:latin typeface="Arial"/>
          <a:ea typeface="+mj-ea"/>
          <a:cs typeface="Myriad Pro"/>
        </a:defRPr>
      </a:lvl1pPr>
    </p:titleStyle>
    <p:bodyStyle>
      <a:lvl1pPr marL="228600" indent="-228600" algn="l" defTabSz="914400" rtl="0" eaLnBrk="1" latinLnBrk="0" hangingPunct="1">
        <a:spcBef>
          <a:spcPts val="2000"/>
        </a:spcBef>
        <a:buClr>
          <a:schemeClr val="bg2"/>
        </a:buClr>
        <a:buSzPct val="80000"/>
        <a:buFont typeface="Wingdings" charset="2"/>
        <a:buChar char="§"/>
        <a:defRPr sz="2800" b="0" i="0" kern="1200">
          <a:solidFill>
            <a:srgbClr val="002045"/>
          </a:solidFill>
          <a:latin typeface="Arial"/>
          <a:ea typeface="+mn-ea"/>
          <a:cs typeface="Myriad Pro"/>
        </a:defRPr>
      </a:lvl1pPr>
      <a:lvl2pPr marL="4572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2pPr>
      <a:lvl3pPr marL="6858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optn.transplant.hrsa.gov/resources/by-organ/liver-intestin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1</a:t>
            </a:fld>
            <a:endParaRPr lang="en-US" dirty="0"/>
          </a:p>
        </p:txBody>
      </p:sp>
      <p:sp>
        <p:nvSpPr>
          <p:cNvPr id="5" name="Title 1"/>
          <p:cNvSpPr>
            <a:spLocks noGrp="1"/>
          </p:cNvSpPr>
          <p:nvPr>
            <p:ph type="ctrTitle"/>
          </p:nvPr>
        </p:nvSpPr>
        <p:spPr>
          <a:xfrm>
            <a:off x="556540" y="1721629"/>
            <a:ext cx="11073631" cy="1619250"/>
          </a:xfrm>
        </p:spPr>
        <p:txBody>
          <a:bodyPr/>
          <a:lstStyle/>
          <a:p>
            <a:r>
              <a:rPr lang="en-US" sz="6000" dirty="0" smtClean="0"/>
              <a:t>Liver and Intestine Committee</a:t>
            </a:r>
            <a:endParaRPr lang="en-US" sz="6000" dirty="0"/>
          </a:p>
        </p:txBody>
      </p:sp>
      <p:sp>
        <p:nvSpPr>
          <p:cNvPr id="6" name="Subtitle 2"/>
          <p:cNvSpPr>
            <a:spLocks noGrp="1"/>
          </p:cNvSpPr>
          <p:nvPr>
            <p:ph type="subTitle" idx="1"/>
          </p:nvPr>
        </p:nvSpPr>
        <p:spPr>
          <a:xfrm>
            <a:off x="556540" y="3414889"/>
            <a:ext cx="11073631" cy="753036"/>
          </a:xfrm>
        </p:spPr>
        <p:txBody>
          <a:bodyPr>
            <a:normAutofit/>
          </a:bodyPr>
          <a:lstStyle/>
          <a:p>
            <a:r>
              <a:rPr lang="en-US" sz="3600" dirty="0" smtClean="0"/>
              <a:t>Spring 2019</a:t>
            </a:r>
            <a:endParaRPr lang="en-US" sz="3600" dirty="0"/>
          </a:p>
        </p:txBody>
      </p:sp>
    </p:spTree>
    <p:extLst>
      <p:ext uri="{BB962C8B-B14F-4D97-AF65-F5344CB8AC3E}">
        <p14:creationId xmlns:p14="http://schemas.microsoft.com/office/powerpoint/2010/main" val="3470875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Extra Slides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10</a:t>
            </a:fld>
            <a:endParaRPr lang="en-US" dirty="0"/>
          </a:p>
        </p:txBody>
      </p:sp>
    </p:spTree>
    <p:extLst>
      <p:ext uri="{BB962C8B-B14F-4D97-AF65-F5344CB8AC3E}">
        <p14:creationId xmlns:p14="http://schemas.microsoft.com/office/powerpoint/2010/main" val="3461130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nvPr>
        </p:nvGraphicFramePr>
        <p:xfrm>
          <a:off x="235810" y="880164"/>
          <a:ext cx="11651768" cy="5733996"/>
        </p:xfrm>
        <a:graphic>
          <a:graphicData uri="http://schemas.openxmlformats.org/drawingml/2006/table">
            <a:tbl>
              <a:tblPr firstRow="1" firstCol="1" bandRow="1">
                <a:tableStyleId>{21E4AEA4-8DFA-4A89-87EB-49C32662AFE0}</a:tableStyleId>
              </a:tblPr>
              <a:tblGrid>
                <a:gridCol w="2548276">
                  <a:extLst>
                    <a:ext uri="{9D8B030D-6E8A-4147-A177-3AD203B41FA5}">
                      <a16:colId xmlns:a16="http://schemas.microsoft.com/office/drawing/2014/main" val="509487257"/>
                    </a:ext>
                  </a:extLst>
                </a:gridCol>
                <a:gridCol w="4862469">
                  <a:extLst>
                    <a:ext uri="{9D8B030D-6E8A-4147-A177-3AD203B41FA5}">
                      <a16:colId xmlns:a16="http://schemas.microsoft.com/office/drawing/2014/main" val="407376525"/>
                    </a:ext>
                  </a:extLst>
                </a:gridCol>
                <a:gridCol w="4241023">
                  <a:extLst>
                    <a:ext uri="{9D8B030D-6E8A-4147-A177-3AD203B41FA5}">
                      <a16:colId xmlns:a16="http://schemas.microsoft.com/office/drawing/2014/main" val="3415078708"/>
                    </a:ext>
                  </a:extLst>
                </a:gridCol>
              </a:tblGrid>
              <a:tr h="613356">
                <a:tc>
                  <a:txBody>
                    <a:bodyPr/>
                    <a:lstStyle/>
                    <a:p>
                      <a:pPr marL="37465" marR="0" indent="-6350" algn="ctr">
                        <a:spcBef>
                          <a:spcPts val="200"/>
                        </a:spcBef>
                        <a:spcAft>
                          <a:spcPts val="200"/>
                        </a:spcAft>
                      </a:pPr>
                      <a:r>
                        <a:rPr lang="en-US" sz="1600" dirty="0">
                          <a:effectLst/>
                        </a:rPr>
                        <a:t>Classification</a:t>
                      </a:r>
                      <a:endParaRPr lang="en-US" sz="16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indent="-3810" algn="ctr">
                        <a:spcBef>
                          <a:spcPts val="200"/>
                        </a:spcBef>
                        <a:spcAft>
                          <a:spcPts val="200"/>
                        </a:spcAft>
                      </a:pPr>
                      <a:r>
                        <a:rPr lang="en-US" sz="1600" dirty="0">
                          <a:effectLst/>
                        </a:rPr>
                        <a:t>Candidates that are within this proximity of the donor hospital:</a:t>
                      </a:r>
                      <a:endParaRPr lang="en-US" sz="16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algn="ctr">
                        <a:spcBef>
                          <a:spcPts val="200"/>
                        </a:spcBef>
                        <a:spcAft>
                          <a:spcPts val="200"/>
                        </a:spcAft>
                      </a:pPr>
                      <a:r>
                        <a:rPr lang="en-US" sz="1600" dirty="0">
                          <a:effectLst/>
                        </a:rPr>
                        <a:t>And are:</a:t>
                      </a:r>
                      <a:endParaRPr lang="en-US" sz="16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063915985"/>
                  </a:ext>
                </a:extLst>
              </a:tr>
              <a:tr h="232361">
                <a:tc>
                  <a:txBody>
                    <a:bodyPr/>
                    <a:lstStyle/>
                    <a:p>
                      <a:pPr marL="37465" marR="0" indent="-6350" algn="ctr">
                        <a:spcBef>
                          <a:spcPts val="200"/>
                        </a:spcBef>
                        <a:spcAft>
                          <a:spcPts val="200"/>
                        </a:spcAft>
                      </a:pPr>
                      <a:r>
                        <a:rPr lang="en-US" sz="1600">
                          <a:effectLst/>
                        </a:rPr>
                        <a:t>1</a:t>
                      </a:r>
                      <a:endParaRPr lang="en-US" sz="16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indent="-3810">
                        <a:spcBef>
                          <a:spcPts val="200"/>
                        </a:spcBef>
                        <a:spcAft>
                          <a:spcPts val="200"/>
                        </a:spcAft>
                      </a:pPr>
                      <a:r>
                        <a:rPr lang="en-US" sz="1600" dirty="0" smtClean="0">
                          <a:effectLst/>
                        </a:rPr>
                        <a:t>500nm</a:t>
                      </a:r>
                      <a:endParaRPr lang="en-US" sz="16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spcBef>
                          <a:spcPts val="200"/>
                        </a:spcBef>
                        <a:spcAft>
                          <a:spcPts val="200"/>
                        </a:spcAft>
                      </a:pPr>
                      <a:r>
                        <a:rPr lang="en-US" sz="1600">
                          <a:effectLst/>
                        </a:rPr>
                        <a:t>Adult or pediatric status 1A</a:t>
                      </a:r>
                      <a:endParaRPr lang="en-US" sz="16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874971143"/>
                  </a:ext>
                </a:extLst>
              </a:tr>
              <a:tr h="232361">
                <a:tc>
                  <a:txBody>
                    <a:bodyPr/>
                    <a:lstStyle/>
                    <a:p>
                      <a:pPr marL="37465" marR="0" indent="-6350" algn="ctr">
                        <a:spcBef>
                          <a:spcPts val="200"/>
                        </a:spcBef>
                        <a:spcAft>
                          <a:spcPts val="200"/>
                        </a:spcAft>
                      </a:pPr>
                      <a:r>
                        <a:rPr lang="en-US" sz="1600">
                          <a:effectLst/>
                        </a:rPr>
                        <a:t>2</a:t>
                      </a:r>
                      <a:endParaRPr lang="en-US" sz="16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indent="-3810">
                        <a:spcBef>
                          <a:spcPts val="200"/>
                        </a:spcBef>
                        <a:spcAft>
                          <a:spcPts val="200"/>
                        </a:spcAft>
                      </a:pPr>
                      <a:r>
                        <a:rPr lang="en-US" sz="1600" dirty="0" smtClean="0">
                          <a:effectLst/>
                        </a:rPr>
                        <a:t>500nm</a:t>
                      </a:r>
                      <a:endParaRPr lang="en-US" sz="16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spcBef>
                          <a:spcPts val="200"/>
                        </a:spcBef>
                        <a:spcAft>
                          <a:spcPts val="200"/>
                        </a:spcAft>
                      </a:pPr>
                      <a:r>
                        <a:rPr lang="en-US" sz="1600">
                          <a:effectLst/>
                        </a:rPr>
                        <a:t>Pediatric status 1B</a:t>
                      </a:r>
                      <a:endParaRPr lang="en-US" sz="16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737702078"/>
                  </a:ext>
                </a:extLst>
              </a:tr>
              <a:tr h="232361">
                <a:tc>
                  <a:txBody>
                    <a:bodyPr/>
                    <a:lstStyle/>
                    <a:p>
                      <a:pPr marL="37465" marR="0" indent="-6350" algn="ctr">
                        <a:spcBef>
                          <a:spcPts val="200"/>
                        </a:spcBef>
                        <a:spcAft>
                          <a:spcPts val="200"/>
                        </a:spcAft>
                      </a:pPr>
                      <a:r>
                        <a:rPr lang="en-US" sz="1600">
                          <a:effectLst/>
                        </a:rPr>
                        <a:t>3</a:t>
                      </a:r>
                      <a:endParaRPr lang="en-US" sz="16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indent="-3810">
                        <a:spcBef>
                          <a:spcPts val="200"/>
                        </a:spcBef>
                        <a:spcAft>
                          <a:spcPts val="200"/>
                        </a:spcAft>
                      </a:pPr>
                      <a:r>
                        <a:rPr lang="en-US" sz="1600" dirty="0">
                          <a:effectLst/>
                        </a:rPr>
                        <a:t>150nm</a:t>
                      </a:r>
                      <a:endParaRPr lang="en-US" sz="16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a:spcBef>
                          <a:spcPts val="200"/>
                        </a:spcBef>
                        <a:spcAft>
                          <a:spcPts val="200"/>
                        </a:spcAft>
                      </a:pPr>
                      <a:r>
                        <a:rPr lang="en-US" sz="1600">
                          <a:effectLst/>
                        </a:rPr>
                        <a:t>MELD or PELD of at least 37</a:t>
                      </a:r>
                      <a:endParaRPr lang="en-US" sz="1600">
                        <a:effectLst/>
                        <a:latin typeface="Cambria" panose="02040503050406030204" pitchFamily="18" charset="0"/>
                      </a:endParaRPr>
                    </a:p>
                  </a:txBody>
                  <a:tcPr marL="68580" marR="68580" marT="0" marB="0" anchor="ctr"/>
                </a:tc>
                <a:extLst>
                  <a:ext uri="{0D108BD9-81ED-4DB2-BD59-A6C34878D82A}">
                    <a16:rowId xmlns:a16="http://schemas.microsoft.com/office/drawing/2014/main" val="2773674716"/>
                  </a:ext>
                </a:extLst>
              </a:tr>
              <a:tr h="232361">
                <a:tc>
                  <a:txBody>
                    <a:bodyPr/>
                    <a:lstStyle/>
                    <a:p>
                      <a:pPr marL="37465" marR="0" indent="-6350" algn="ctr">
                        <a:spcBef>
                          <a:spcPts val="200"/>
                        </a:spcBef>
                        <a:spcAft>
                          <a:spcPts val="200"/>
                        </a:spcAft>
                      </a:pPr>
                      <a:r>
                        <a:rPr lang="en-US" sz="1600">
                          <a:effectLst/>
                        </a:rPr>
                        <a:t>4</a:t>
                      </a:r>
                      <a:endParaRPr lang="en-US" sz="16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indent="-3810">
                        <a:spcBef>
                          <a:spcPts val="200"/>
                        </a:spcBef>
                        <a:spcAft>
                          <a:spcPts val="200"/>
                        </a:spcAft>
                      </a:pPr>
                      <a:r>
                        <a:rPr lang="en-US" sz="1600" dirty="0" smtClean="0">
                          <a:effectLst/>
                        </a:rPr>
                        <a:t>250nm</a:t>
                      </a:r>
                      <a:endParaRPr lang="en-US" sz="16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a:spcBef>
                          <a:spcPts val="200"/>
                        </a:spcBef>
                        <a:spcAft>
                          <a:spcPts val="200"/>
                        </a:spcAft>
                      </a:pPr>
                      <a:r>
                        <a:rPr lang="en-US" sz="1600">
                          <a:effectLst/>
                        </a:rPr>
                        <a:t>MELD or PELD of at least 37</a:t>
                      </a:r>
                      <a:endParaRPr lang="en-US" sz="1600">
                        <a:effectLst/>
                        <a:latin typeface="Cambria" panose="02040503050406030204" pitchFamily="18" charset="0"/>
                      </a:endParaRPr>
                    </a:p>
                  </a:txBody>
                  <a:tcPr marL="68580" marR="68580" marT="0" marB="0" anchor="ctr"/>
                </a:tc>
                <a:extLst>
                  <a:ext uri="{0D108BD9-81ED-4DB2-BD59-A6C34878D82A}">
                    <a16:rowId xmlns:a16="http://schemas.microsoft.com/office/drawing/2014/main" val="1538363774"/>
                  </a:ext>
                </a:extLst>
              </a:tr>
              <a:tr h="232361">
                <a:tc>
                  <a:txBody>
                    <a:bodyPr/>
                    <a:lstStyle/>
                    <a:p>
                      <a:pPr marL="37465" marR="0" indent="-6350" algn="ctr">
                        <a:spcBef>
                          <a:spcPts val="200"/>
                        </a:spcBef>
                        <a:spcAft>
                          <a:spcPts val="200"/>
                        </a:spcAft>
                      </a:pPr>
                      <a:r>
                        <a:rPr lang="en-US" sz="1600">
                          <a:effectLst/>
                        </a:rPr>
                        <a:t>5</a:t>
                      </a:r>
                      <a:endParaRPr lang="en-US" sz="16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indent="-3810">
                        <a:spcBef>
                          <a:spcPts val="200"/>
                        </a:spcBef>
                        <a:spcAft>
                          <a:spcPts val="200"/>
                        </a:spcAft>
                      </a:pPr>
                      <a:r>
                        <a:rPr lang="en-US" sz="1600" dirty="0" smtClean="0">
                          <a:effectLst/>
                        </a:rPr>
                        <a:t>500nm</a:t>
                      </a:r>
                      <a:endParaRPr lang="en-US" sz="16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spcBef>
                          <a:spcPts val="200"/>
                        </a:spcBef>
                        <a:spcAft>
                          <a:spcPts val="200"/>
                        </a:spcAft>
                      </a:pPr>
                      <a:r>
                        <a:rPr lang="en-US" sz="1600" dirty="0">
                          <a:effectLst/>
                        </a:rPr>
                        <a:t>MELD or PELD of at least 37</a:t>
                      </a:r>
                      <a:endParaRPr lang="en-US" sz="1600" dirty="0">
                        <a:effectLst/>
                        <a:latin typeface="Cambria" panose="02040503050406030204" pitchFamily="18" charset="0"/>
                      </a:endParaRPr>
                    </a:p>
                  </a:txBody>
                  <a:tcPr marL="68580" marR="68580" marT="0" marB="0" anchor="ctr"/>
                </a:tc>
                <a:extLst>
                  <a:ext uri="{0D108BD9-81ED-4DB2-BD59-A6C34878D82A}">
                    <a16:rowId xmlns:a16="http://schemas.microsoft.com/office/drawing/2014/main" val="3188875893"/>
                  </a:ext>
                </a:extLst>
              </a:tr>
              <a:tr h="232361">
                <a:tc>
                  <a:txBody>
                    <a:bodyPr/>
                    <a:lstStyle/>
                    <a:p>
                      <a:pPr marL="37465" marR="0" indent="-6350" algn="ctr">
                        <a:spcBef>
                          <a:spcPts val="200"/>
                        </a:spcBef>
                        <a:spcAft>
                          <a:spcPts val="200"/>
                        </a:spcAft>
                      </a:pPr>
                      <a:r>
                        <a:rPr lang="en-US" sz="1600">
                          <a:effectLst/>
                        </a:rPr>
                        <a:t>6</a:t>
                      </a:r>
                      <a:endParaRPr lang="en-US" sz="16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indent="-3810">
                        <a:spcBef>
                          <a:spcPts val="200"/>
                        </a:spcBef>
                        <a:spcAft>
                          <a:spcPts val="200"/>
                        </a:spcAft>
                      </a:pPr>
                      <a:r>
                        <a:rPr lang="en-US" sz="1600" dirty="0">
                          <a:effectLst/>
                        </a:rPr>
                        <a:t>150nm</a:t>
                      </a:r>
                      <a:endParaRPr lang="en-US" sz="16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a:spcBef>
                          <a:spcPts val="200"/>
                        </a:spcBef>
                        <a:spcAft>
                          <a:spcPts val="200"/>
                        </a:spcAft>
                      </a:pPr>
                      <a:r>
                        <a:rPr lang="en-US" sz="1600">
                          <a:effectLst/>
                        </a:rPr>
                        <a:t>MELD or PELD of at least 33</a:t>
                      </a:r>
                      <a:endParaRPr lang="en-US" sz="1600">
                        <a:effectLst/>
                        <a:latin typeface="Cambria" panose="02040503050406030204" pitchFamily="18" charset="0"/>
                      </a:endParaRPr>
                    </a:p>
                  </a:txBody>
                  <a:tcPr marL="68580" marR="68580" marT="0" marB="0" anchor="ctr"/>
                </a:tc>
                <a:extLst>
                  <a:ext uri="{0D108BD9-81ED-4DB2-BD59-A6C34878D82A}">
                    <a16:rowId xmlns:a16="http://schemas.microsoft.com/office/drawing/2014/main" val="3643061126"/>
                  </a:ext>
                </a:extLst>
              </a:tr>
              <a:tr h="232361">
                <a:tc>
                  <a:txBody>
                    <a:bodyPr/>
                    <a:lstStyle/>
                    <a:p>
                      <a:pPr marL="37465" marR="0" indent="-6350" algn="ctr">
                        <a:spcBef>
                          <a:spcPts val="200"/>
                        </a:spcBef>
                        <a:spcAft>
                          <a:spcPts val="200"/>
                        </a:spcAft>
                      </a:pPr>
                      <a:r>
                        <a:rPr lang="en-US" sz="1600">
                          <a:effectLst/>
                        </a:rPr>
                        <a:t>7</a:t>
                      </a:r>
                      <a:endParaRPr lang="en-US" sz="16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indent="-3810">
                        <a:spcBef>
                          <a:spcPts val="200"/>
                        </a:spcBef>
                        <a:spcAft>
                          <a:spcPts val="200"/>
                        </a:spcAft>
                      </a:pPr>
                      <a:r>
                        <a:rPr lang="en-US" sz="1600" dirty="0" smtClean="0">
                          <a:effectLst/>
                        </a:rPr>
                        <a:t>250nm</a:t>
                      </a:r>
                      <a:endParaRPr lang="en-US" sz="16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a:spcBef>
                          <a:spcPts val="200"/>
                        </a:spcBef>
                        <a:spcAft>
                          <a:spcPts val="200"/>
                        </a:spcAft>
                      </a:pPr>
                      <a:r>
                        <a:rPr lang="en-US" sz="1600">
                          <a:effectLst/>
                        </a:rPr>
                        <a:t>MELD or PELD of at least 33</a:t>
                      </a:r>
                      <a:endParaRPr lang="en-US" sz="1600">
                        <a:effectLst/>
                        <a:latin typeface="Cambria" panose="02040503050406030204" pitchFamily="18" charset="0"/>
                      </a:endParaRPr>
                    </a:p>
                  </a:txBody>
                  <a:tcPr marL="68580" marR="68580" marT="0" marB="0" anchor="ctr"/>
                </a:tc>
                <a:extLst>
                  <a:ext uri="{0D108BD9-81ED-4DB2-BD59-A6C34878D82A}">
                    <a16:rowId xmlns:a16="http://schemas.microsoft.com/office/drawing/2014/main" val="285793202"/>
                  </a:ext>
                </a:extLst>
              </a:tr>
              <a:tr h="232361">
                <a:tc>
                  <a:txBody>
                    <a:bodyPr/>
                    <a:lstStyle/>
                    <a:p>
                      <a:pPr marL="37465" marR="0" indent="-6350" algn="ctr">
                        <a:spcBef>
                          <a:spcPts val="200"/>
                        </a:spcBef>
                        <a:spcAft>
                          <a:spcPts val="200"/>
                        </a:spcAft>
                      </a:pPr>
                      <a:r>
                        <a:rPr lang="en-US" sz="1600">
                          <a:effectLst/>
                        </a:rPr>
                        <a:t>8</a:t>
                      </a:r>
                      <a:endParaRPr lang="en-US" sz="16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indent="-3810">
                        <a:spcBef>
                          <a:spcPts val="200"/>
                        </a:spcBef>
                        <a:spcAft>
                          <a:spcPts val="200"/>
                        </a:spcAft>
                      </a:pPr>
                      <a:r>
                        <a:rPr lang="en-US" sz="1600" dirty="0" smtClean="0">
                          <a:effectLst/>
                        </a:rPr>
                        <a:t>500nm</a:t>
                      </a:r>
                      <a:endParaRPr lang="en-US" sz="16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spcBef>
                          <a:spcPts val="200"/>
                        </a:spcBef>
                        <a:spcAft>
                          <a:spcPts val="200"/>
                        </a:spcAft>
                      </a:pPr>
                      <a:r>
                        <a:rPr lang="en-US" sz="1600">
                          <a:effectLst/>
                        </a:rPr>
                        <a:t>MELD or PELD of at least 33</a:t>
                      </a:r>
                      <a:endParaRPr lang="en-US" sz="1600">
                        <a:effectLst/>
                        <a:latin typeface="Cambria" panose="02040503050406030204" pitchFamily="18" charset="0"/>
                      </a:endParaRPr>
                    </a:p>
                  </a:txBody>
                  <a:tcPr marL="68580" marR="68580" marT="0" marB="0" anchor="ctr"/>
                </a:tc>
                <a:extLst>
                  <a:ext uri="{0D108BD9-81ED-4DB2-BD59-A6C34878D82A}">
                    <a16:rowId xmlns:a16="http://schemas.microsoft.com/office/drawing/2014/main" val="342623965"/>
                  </a:ext>
                </a:extLst>
              </a:tr>
              <a:tr h="232361">
                <a:tc>
                  <a:txBody>
                    <a:bodyPr/>
                    <a:lstStyle/>
                    <a:p>
                      <a:pPr marL="37465" marR="0" indent="-6350" algn="ctr">
                        <a:spcBef>
                          <a:spcPts val="200"/>
                        </a:spcBef>
                        <a:spcAft>
                          <a:spcPts val="200"/>
                        </a:spcAft>
                      </a:pPr>
                      <a:r>
                        <a:rPr lang="en-US" sz="1600">
                          <a:effectLst/>
                        </a:rPr>
                        <a:t>9</a:t>
                      </a:r>
                      <a:endParaRPr lang="en-US" sz="16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indent="-3810">
                        <a:spcBef>
                          <a:spcPts val="200"/>
                        </a:spcBef>
                        <a:spcAft>
                          <a:spcPts val="200"/>
                        </a:spcAft>
                      </a:pPr>
                      <a:r>
                        <a:rPr lang="en-US" sz="1600" dirty="0">
                          <a:effectLst/>
                        </a:rPr>
                        <a:t>150nm</a:t>
                      </a:r>
                      <a:endParaRPr lang="en-US" sz="16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a:spcBef>
                          <a:spcPts val="200"/>
                        </a:spcBef>
                        <a:spcAft>
                          <a:spcPts val="200"/>
                        </a:spcAft>
                      </a:pPr>
                      <a:r>
                        <a:rPr lang="en-US" sz="1600">
                          <a:effectLst/>
                        </a:rPr>
                        <a:t>MELD or PELD of at least 29</a:t>
                      </a:r>
                      <a:endParaRPr lang="en-US" sz="1600">
                        <a:effectLst/>
                        <a:latin typeface="Cambria" panose="02040503050406030204" pitchFamily="18" charset="0"/>
                      </a:endParaRPr>
                    </a:p>
                  </a:txBody>
                  <a:tcPr marL="68580" marR="68580" marT="0" marB="0" anchor="ctr"/>
                </a:tc>
                <a:extLst>
                  <a:ext uri="{0D108BD9-81ED-4DB2-BD59-A6C34878D82A}">
                    <a16:rowId xmlns:a16="http://schemas.microsoft.com/office/drawing/2014/main" val="1741457899"/>
                  </a:ext>
                </a:extLst>
              </a:tr>
              <a:tr h="232361">
                <a:tc>
                  <a:txBody>
                    <a:bodyPr/>
                    <a:lstStyle/>
                    <a:p>
                      <a:pPr marL="37465" marR="0" indent="-6350" algn="ctr">
                        <a:spcBef>
                          <a:spcPts val="200"/>
                        </a:spcBef>
                        <a:spcAft>
                          <a:spcPts val="200"/>
                        </a:spcAft>
                      </a:pPr>
                      <a:r>
                        <a:rPr lang="en-US" sz="1600">
                          <a:effectLst/>
                        </a:rPr>
                        <a:t>10</a:t>
                      </a:r>
                      <a:endParaRPr lang="en-US" sz="16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indent="-3810">
                        <a:spcBef>
                          <a:spcPts val="200"/>
                        </a:spcBef>
                        <a:spcAft>
                          <a:spcPts val="200"/>
                        </a:spcAft>
                      </a:pPr>
                      <a:r>
                        <a:rPr lang="en-US" sz="1600" dirty="0" smtClean="0">
                          <a:effectLst/>
                        </a:rPr>
                        <a:t>250nm</a:t>
                      </a:r>
                      <a:endParaRPr lang="en-US" sz="16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a:spcBef>
                          <a:spcPts val="200"/>
                        </a:spcBef>
                        <a:spcAft>
                          <a:spcPts val="200"/>
                        </a:spcAft>
                      </a:pPr>
                      <a:r>
                        <a:rPr lang="en-US" sz="1600">
                          <a:effectLst/>
                        </a:rPr>
                        <a:t>MELD or PELD of at least 29</a:t>
                      </a:r>
                      <a:endParaRPr lang="en-US" sz="1600">
                        <a:effectLst/>
                        <a:latin typeface="Cambria" panose="02040503050406030204" pitchFamily="18" charset="0"/>
                      </a:endParaRPr>
                    </a:p>
                  </a:txBody>
                  <a:tcPr marL="68580" marR="68580" marT="0" marB="0" anchor="ctr"/>
                </a:tc>
                <a:extLst>
                  <a:ext uri="{0D108BD9-81ED-4DB2-BD59-A6C34878D82A}">
                    <a16:rowId xmlns:a16="http://schemas.microsoft.com/office/drawing/2014/main" val="655680404"/>
                  </a:ext>
                </a:extLst>
              </a:tr>
              <a:tr h="232361">
                <a:tc>
                  <a:txBody>
                    <a:bodyPr/>
                    <a:lstStyle/>
                    <a:p>
                      <a:pPr marL="37465" marR="0" indent="-6350" algn="ctr">
                        <a:spcBef>
                          <a:spcPts val="200"/>
                        </a:spcBef>
                        <a:spcAft>
                          <a:spcPts val="200"/>
                        </a:spcAft>
                      </a:pPr>
                      <a:r>
                        <a:rPr lang="en-US" sz="1600">
                          <a:effectLst/>
                        </a:rPr>
                        <a:t>11</a:t>
                      </a:r>
                      <a:endParaRPr lang="en-US" sz="16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indent="-3810">
                        <a:spcBef>
                          <a:spcPts val="200"/>
                        </a:spcBef>
                        <a:spcAft>
                          <a:spcPts val="200"/>
                        </a:spcAft>
                      </a:pPr>
                      <a:r>
                        <a:rPr lang="en-US" sz="1600" dirty="0" smtClean="0">
                          <a:effectLst/>
                        </a:rPr>
                        <a:t>500nm</a:t>
                      </a:r>
                      <a:endParaRPr lang="en-US" sz="16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spcBef>
                          <a:spcPts val="200"/>
                        </a:spcBef>
                        <a:spcAft>
                          <a:spcPts val="200"/>
                        </a:spcAft>
                      </a:pPr>
                      <a:r>
                        <a:rPr lang="en-US" sz="1600" dirty="0">
                          <a:effectLst/>
                        </a:rPr>
                        <a:t>MELD or PELD of at least 29</a:t>
                      </a:r>
                      <a:endParaRPr lang="en-US" sz="1600" dirty="0">
                        <a:effectLst/>
                        <a:latin typeface="Cambria" panose="02040503050406030204" pitchFamily="18" charset="0"/>
                      </a:endParaRPr>
                    </a:p>
                  </a:txBody>
                  <a:tcPr marL="68580" marR="68580" marT="0" marB="0" anchor="ctr"/>
                </a:tc>
                <a:extLst>
                  <a:ext uri="{0D108BD9-81ED-4DB2-BD59-A6C34878D82A}">
                    <a16:rowId xmlns:a16="http://schemas.microsoft.com/office/drawing/2014/main" val="4008659753"/>
                  </a:ext>
                </a:extLst>
              </a:tr>
              <a:tr h="232361">
                <a:tc>
                  <a:txBody>
                    <a:bodyPr/>
                    <a:lstStyle/>
                    <a:p>
                      <a:pPr marL="37465" marR="0" indent="-6350" algn="ctr">
                        <a:spcBef>
                          <a:spcPts val="200"/>
                        </a:spcBef>
                        <a:spcAft>
                          <a:spcPts val="200"/>
                        </a:spcAft>
                      </a:pPr>
                      <a:r>
                        <a:rPr lang="en-US" sz="1600" dirty="0">
                          <a:effectLst/>
                        </a:rPr>
                        <a:t>12</a:t>
                      </a:r>
                      <a:endParaRPr lang="en-US" sz="16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indent="-3810">
                        <a:spcBef>
                          <a:spcPts val="200"/>
                        </a:spcBef>
                        <a:spcAft>
                          <a:spcPts val="200"/>
                        </a:spcAft>
                      </a:pPr>
                      <a:r>
                        <a:rPr lang="en-US" sz="1600" dirty="0">
                          <a:effectLst/>
                        </a:rPr>
                        <a:t>150nm</a:t>
                      </a:r>
                      <a:endParaRPr lang="en-US" sz="16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a:spcBef>
                          <a:spcPts val="200"/>
                        </a:spcBef>
                        <a:spcAft>
                          <a:spcPts val="200"/>
                        </a:spcAft>
                      </a:pPr>
                      <a:r>
                        <a:rPr lang="en-US" sz="1600" dirty="0">
                          <a:effectLst/>
                        </a:rPr>
                        <a:t>MELD or PELD of at least 15</a:t>
                      </a:r>
                      <a:endParaRPr lang="en-US" sz="1600" dirty="0">
                        <a:effectLst/>
                        <a:latin typeface="Cambria" panose="02040503050406030204" pitchFamily="18" charset="0"/>
                      </a:endParaRPr>
                    </a:p>
                  </a:txBody>
                  <a:tcPr marL="68580" marR="68580" marT="0" marB="0" anchor="ctr"/>
                </a:tc>
                <a:extLst>
                  <a:ext uri="{0D108BD9-81ED-4DB2-BD59-A6C34878D82A}">
                    <a16:rowId xmlns:a16="http://schemas.microsoft.com/office/drawing/2014/main" val="1009052565"/>
                  </a:ext>
                </a:extLst>
              </a:tr>
              <a:tr h="232361">
                <a:tc>
                  <a:txBody>
                    <a:bodyPr/>
                    <a:lstStyle/>
                    <a:p>
                      <a:pPr marL="37465" marR="0" indent="-6350" algn="ctr">
                        <a:spcBef>
                          <a:spcPts val="200"/>
                        </a:spcBef>
                        <a:spcAft>
                          <a:spcPts val="200"/>
                        </a:spcAft>
                      </a:pPr>
                      <a:r>
                        <a:rPr lang="en-US" sz="1600">
                          <a:effectLst/>
                        </a:rPr>
                        <a:t>13</a:t>
                      </a:r>
                      <a:endParaRPr lang="en-US" sz="16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indent="-3810">
                        <a:spcBef>
                          <a:spcPts val="200"/>
                        </a:spcBef>
                        <a:spcAft>
                          <a:spcPts val="200"/>
                        </a:spcAft>
                      </a:pPr>
                      <a:r>
                        <a:rPr lang="en-US" sz="1600" dirty="0" smtClean="0">
                          <a:effectLst/>
                        </a:rPr>
                        <a:t>250nm</a:t>
                      </a:r>
                      <a:endParaRPr lang="en-US" sz="16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a:spcBef>
                          <a:spcPts val="200"/>
                        </a:spcBef>
                        <a:spcAft>
                          <a:spcPts val="200"/>
                        </a:spcAft>
                      </a:pPr>
                      <a:r>
                        <a:rPr lang="en-US" sz="1600">
                          <a:effectLst/>
                        </a:rPr>
                        <a:t>MELD or PELD of at least 15</a:t>
                      </a:r>
                      <a:endParaRPr lang="en-US" sz="1600">
                        <a:effectLst/>
                        <a:latin typeface="Cambria" panose="02040503050406030204" pitchFamily="18" charset="0"/>
                      </a:endParaRPr>
                    </a:p>
                  </a:txBody>
                  <a:tcPr marL="68580" marR="68580" marT="0" marB="0" anchor="ctr"/>
                </a:tc>
                <a:extLst>
                  <a:ext uri="{0D108BD9-81ED-4DB2-BD59-A6C34878D82A}">
                    <a16:rowId xmlns:a16="http://schemas.microsoft.com/office/drawing/2014/main" val="418005495"/>
                  </a:ext>
                </a:extLst>
              </a:tr>
              <a:tr h="232361">
                <a:tc>
                  <a:txBody>
                    <a:bodyPr/>
                    <a:lstStyle/>
                    <a:p>
                      <a:pPr marL="37465" marR="0" indent="-6350" algn="ctr">
                        <a:spcBef>
                          <a:spcPts val="200"/>
                        </a:spcBef>
                        <a:spcAft>
                          <a:spcPts val="200"/>
                        </a:spcAft>
                      </a:pPr>
                      <a:r>
                        <a:rPr lang="en-US" sz="1600">
                          <a:effectLst/>
                        </a:rPr>
                        <a:t>14</a:t>
                      </a:r>
                      <a:endParaRPr lang="en-US" sz="16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indent="-3810">
                        <a:spcBef>
                          <a:spcPts val="200"/>
                        </a:spcBef>
                        <a:spcAft>
                          <a:spcPts val="200"/>
                        </a:spcAft>
                      </a:pPr>
                      <a:r>
                        <a:rPr lang="en-US" sz="1600" dirty="0" smtClean="0">
                          <a:effectLst/>
                        </a:rPr>
                        <a:t>500nm</a:t>
                      </a:r>
                      <a:endParaRPr lang="en-US" sz="16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spcBef>
                          <a:spcPts val="200"/>
                        </a:spcBef>
                        <a:spcAft>
                          <a:spcPts val="200"/>
                        </a:spcAft>
                      </a:pPr>
                      <a:r>
                        <a:rPr lang="en-US" sz="1600">
                          <a:effectLst/>
                        </a:rPr>
                        <a:t>MELD or PELD of at least 15</a:t>
                      </a:r>
                      <a:endParaRPr lang="en-US" sz="1600">
                        <a:effectLst/>
                        <a:latin typeface="Cambria" panose="02040503050406030204" pitchFamily="18" charset="0"/>
                      </a:endParaRPr>
                    </a:p>
                  </a:txBody>
                  <a:tcPr marL="68580" marR="68580" marT="0" marB="0" anchor="ctr"/>
                </a:tc>
                <a:extLst>
                  <a:ext uri="{0D108BD9-81ED-4DB2-BD59-A6C34878D82A}">
                    <a16:rowId xmlns:a16="http://schemas.microsoft.com/office/drawing/2014/main" val="1757483872"/>
                  </a:ext>
                </a:extLst>
              </a:tr>
              <a:tr h="232361">
                <a:tc>
                  <a:txBody>
                    <a:bodyPr/>
                    <a:lstStyle/>
                    <a:p>
                      <a:pPr marL="37465" marR="0" indent="-6350" algn="ctr">
                        <a:spcBef>
                          <a:spcPts val="200"/>
                        </a:spcBef>
                        <a:spcAft>
                          <a:spcPts val="200"/>
                        </a:spcAft>
                      </a:pPr>
                      <a:r>
                        <a:rPr lang="en-US" sz="1600">
                          <a:effectLst/>
                        </a:rPr>
                        <a:t>15</a:t>
                      </a:r>
                      <a:endParaRPr lang="en-US" sz="16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indent="-3810">
                        <a:spcBef>
                          <a:spcPts val="200"/>
                        </a:spcBef>
                        <a:spcAft>
                          <a:spcPts val="200"/>
                        </a:spcAft>
                      </a:pPr>
                      <a:r>
                        <a:rPr lang="en-US" sz="1600" dirty="0">
                          <a:effectLst/>
                        </a:rPr>
                        <a:t>National</a:t>
                      </a:r>
                      <a:endParaRPr lang="en-US" sz="16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a:spcBef>
                          <a:spcPts val="200"/>
                        </a:spcBef>
                        <a:spcAft>
                          <a:spcPts val="200"/>
                        </a:spcAft>
                      </a:pPr>
                      <a:r>
                        <a:rPr lang="en-US" sz="1600">
                          <a:effectLst/>
                        </a:rPr>
                        <a:t>Adult or Pediatric Status 1A</a:t>
                      </a:r>
                      <a:endParaRPr lang="en-US" sz="1600">
                        <a:effectLst/>
                        <a:latin typeface="Cambria" panose="02040503050406030204" pitchFamily="18" charset="0"/>
                      </a:endParaRPr>
                    </a:p>
                  </a:txBody>
                  <a:tcPr marL="68580" marR="68580" marT="0" marB="0" anchor="ctr"/>
                </a:tc>
                <a:extLst>
                  <a:ext uri="{0D108BD9-81ED-4DB2-BD59-A6C34878D82A}">
                    <a16:rowId xmlns:a16="http://schemas.microsoft.com/office/drawing/2014/main" val="451064627"/>
                  </a:ext>
                </a:extLst>
              </a:tr>
              <a:tr h="232361">
                <a:tc>
                  <a:txBody>
                    <a:bodyPr/>
                    <a:lstStyle/>
                    <a:p>
                      <a:pPr marL="37465" marR="0" indent="-6350" algn="ctr">
                        <a:spcBef>
                          <a:spcPts val="200"/>
                        </a:spcBef>
                        <a:spcAft>
                          <a:spcPts val="200"/>
                        </a:spcAft>
                      </a:pPr>
                      <a:r>
                        <a:rPr lang="en-US" sz="1600">
                          <a:effectLst/>
                        </a:rPr>
                        <a:t>16</a:t>
                      </a:r>
                      <a:endParaRPr lang="en-US" sz="16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indent="-3810">
                        <a:spcBef>
                          <a:spcPts val="200"/>
                        </a:spcBef>
                        <a:spcAft>
                          <a:spcPts val="200"/>
                        </a:spcAft>
                      </a:pPr>
                      <a:r>
                        <a:rPr lang="en-US" sz="1600" dirty="0">
                          <a:effectLst/>
                        </a:rPr>
                        <a:t>National</a:t>
                      </a:r>
                      <a:endParaRPr lang="en-US" sz="16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a:spcBef>
                          <a:spcPts val="200"/>
                        </a:spcBef>
                        <a:spcAft>
                          <a:spcPts val="200"/>
                        </a:spcAft>
                      </a:pPr>
                      <a:r>
                        <a:rPr lang="en-US" sz="1600">
                          <a:effectLst/>
                        </a:rPr>
                        <a:t>Pediatric Status 1B</a:t>
                      </a:r>
                      <a:endParaRPr lang="en-US" sz="1600">
                        <a:effectLst/>
                        <a:latin typeface="Cambria" panose="02040503050406030204" pitchFamily="18" charset="0"/>
                      </a:endParaRPr>
                    </a:p>
                  </a:txBody>
                  <a:tcPr marL="68580" marR="68580" marT="0" marB="0" anchor="ctr"/>
                </a:tc>
                <a:extLst>
                  <a:ext uri="{0D108BD9-81ED-4DB2-BD59-A6C34878D82A}">
                    <a16:rowId xmlns:a16="http://schemas.microsoft.com/office/drawing/2014/main" val="1181086025"/>
                  </a:ext>
                </a:extLst>
              </a:tr>
              <a:tr h="232361">
                <a:tc>
                  <a:txBody>
                    <a:bodyPr/>
                    <a:lstStyle/>
                    <a:p>
                      <a:pPr marL="37465" marR="0" indent="-6350" algn="ctr">
                        <a:spcBef>
                          <a:spcPts val="200"/>
                        </a:spcBef>
                        <a:spcAft>
                          <a:spcPts val="200"/>
                        </a:spcAft>
                      </a:pPr>
                      <a:r>
                        <a:rPr lang="en-US" sz="1600">
                          <a:effectLst/>
                        </a:rPr>
                        <a:t>17</a:t>
                      </a:r>
                      <a:endParaRPr lang="en-US" sz="16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indent="-3810">
                        <a:spcBef>
                          <a:spcPts val="200"/>
                        </a:spcBef>
                        <a:spcAft>
                          <a:spcPts val="200"/>
                        </a:spcAft>
                      </a:pPr>
                      <a:r>
                        <a:rPr lang="en-US" sz="1600" dirty="0">
                          <a:effectLst/>
                        </a:rPr>
                        <a:t>National</a:t>
                      </a:r>
                      <a:endParaRPr lang="en-US" sz="16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a:spcBef>
                          <a:spcPts val="200"/>
                        </a:spcBef>
                        <a:spcAft>
                          <a:spcPts val="200"/>
                        </a:spcAft>
                      </a:pPr>
                      <a:r>
                        <a:rPr lang="en-US" sz="1600">
                          <a:effectLst/>
                        </a:rPr>
                        <a:t>MELD or PELD of at least 15</a:t>
                      </a:r>
                      <a:endParaRPr lang="en-US" sz="1600">
                        <a:effectLst/>
                        <a:latin typeface="Cambria" panose="02040503050406030204" pitchFamily="18" charset="0"/>
                      </a:endParaRPr>
                    </a:p>
                  </a:txBody>
                  <a:tcPr marL="68580" marR="68580" marT="0" marB="0" anchor="ctr"/>
                </a:tc>
                <a:extLst>
                  <a:ext uri="{0D108BD9-81ED-4DB2-BD59-A6C34878D82A}">
                    <a16:rowId xmlns:a16="http://schemas.microsoft.com/office/drawing/2014/main" val="2653728182"/>
                  </a:ext>
                </a:extLst>
              </a:tr>
              <a:tr h="232361">
                <a:tc>
                  <a:txBody>
                    <a:bodyPr/>
                    <a:lstStyle/>
                    <a:p>
                      <a:pPr marL="37465" marR="0" indent="-6350" algn="ctr">
                        <a:spcBef>
                          <a:spcPts val="200"/>
                        </a:spcBef>
                        <a:spcAft>
                          <a:spcPts val="200"/>
                        </a:spcAft>
                      </a:pPr>
                      <a:r>
                        <a:rPr lang="en-US" sz="1600">
                          <a:effectLst/>
                        </a:rPr>
                        <a:t>18</a:t>
                      </a:r>
                      <a:endParaRPr lang="en-US" sz="16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indent="-3810">
                        <a:spcBef>
                          <a:spcPts val="200"/>
                        </a:spcBef>
                        <a:spcAft>
                          <a:spcPts val="200"/>
                        </a:spcAft>
                      </a:pPr>
                      <a:r>
                        <a:rPr lang="en-US" sz="1600" dirty="0">
                          <a:effectLst/>
                        </a:rPr>
                        <a:t>150nm</a:t>
                      </a:r>
                      <a:endParaRPr lang="en-US" sz="16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a:spcBef>
                          <a:spcPts val="200"/>
                        </a:spcBef>
                        <a:spcAft>
                          <a:spcPts val="200"/>
                        </a:spcAft>
                      </a:pPr>
                      <a:r>
                        <a:rPr lang="en-US" sz="1600">
                          <a:effectLst/>
                        </a:rPr>
                        <a:t>MELD or PELD less than 15</a:t>
                      </a:r>
                      <a:endParaRPr lang="en-US" sz="1600">
                        <a:effectLst/>
                        <a:latin typeface="Cambria" panose="02040503050406030204" pitchFamily="18" charset="0"/>
                      </a:endParaRPr>
                    </a:p>
                  </a:txBody>
                  <a:tcPr marL="68580" marR="68580" marT="0" marB="0" anchor="ctr"/>
                </a:tc>
                <a:extLst>
                  <a:ext uri="{0D108BD9-81ED-4DB2-BD59-A6C34878D82A}">
                    <a16:rowId xmlns:a16="http://schemas.microsoft.com/office/drawing/2014/main" val="4260383766"/>
                  </a:ext>
                </a:extLst>
              </a:tr>
              <a:tr h="232361">
                <a:tc>
                  <a:txBody>
                    <a:bodyPr/>
                    <a:lstStyle/>
                    <a:p>
                      <a:pPr marL="37465" marR="0" indent="-6350" algn="ctr">
                        <a:spcBef>
                          <a:spcPts val="200"/>
                        </a:spcBef>
                        <a:spcAft>
                          <a:spcPts val="200"/>
                        </a:spcAft>
                      </a:pPr>
                      <a:r>
                        <a:rPr lang="en-US" sz="1600">
                          <a:effectLst/>
                        </a:rPr>
                        <a:t>19</a:t>
                      </a:r>
                      <a:endParaRPr lang="en-US" sz="16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indent="-3810">
                        <a:spcBef>
                          <a:spcPts val="200"/>
                        </a:spcBef>
                        <a:spcAft>
                          <a:spcPts val="200"/>
                        </a:spcAft>
                      </a:pPr>
                      <a:r>
                        <a:rPr lang="en-US" sz="1600" dirty="0" smtClean="0">
                          <a:effectLst/>
                        </a:rPr>
                        <a:t>250nm</a:t>
                      </a:r>
                      <a:endParaRPr lang="en-US" sz="16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a:spcBef>
                          <a:spcPts val="200"/>
                        </a:spcBef>
                        <a:spcAft>
                          <a:spcPts val="200"/>
                        </a:spcAft>
                      </a:pPr>
                      <a:r>
                        <a:rPr lang="en-US" sz="1600">
                          <a:effectLst/>
                        </a:rPr>
                        <a:t>MELD or PELD less than 15</a:t>
                      </a:r>
                      <a:endParaRPr lang="en-US" sz="1600">
                        <a:effectLst/>
                        <a:latin typeface="Cambria" panose="02040503050406030204" pitchFamily="18" charset="0"/>
                      </a:endParaRPr>
                    </a:p>
                  </a:txBody>
                  <a:tcPr marL="68580" marR="68580" marT="0" marB="0" anchor="ctr"/>
                </a:tc>
                <a:extLst>
                  <a:ext uri="{0D108BD9-81ED-4DB2-BD59-A6C34878D82A}">
                    <a16:rowId xmlns:a16="http://schemas.microsoft.com/office/drawing/2014/main" val="2808167188"/>
                  </a:ext>
                </a:extLst>
              </a:tr>
              <a:tr h="232361">
                <a:tc>
                  <a:txBody>
                    <a:bodyPr/>
                    <a:lstStyle/>
                    <a:p>
                      <a:pPr marL="37465" marR="0" indent="-6350" algn="ctr">
                        <a:spcBef>
                          <a:spcPts val="200"/>
                        </a:spcBef>
                        <a:spcAft>
                          <a:spcPts val="200"/>
                        </a:spcAft>
                      </a:pPr>
                      <a:r>
                        <a:rPr lang="en-US" sz="1600">
                          <a:effectLst/>
                        </a:rPr>
                        <a:t>20</a:t>
                      </a:r>
                      <a:endParaRPr lang="en-US" sz="16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indent="-3810">
                        <a:spcBef>
                          <a:spcPts val="200"/>
                        </a:spcBef>
                        <a:spcAft>
                          <a:spcPts val="200"/>
                        </a:spcAft>
                      </a:pPr>
                      <a:r>
                        <a:rPr lang="en-US" sz="1600" dirty="0" smtClean="0">
                          <a:effectLst/>
                        </a:rPr>
                        <a:t>500nm</a:t>
                      </a:r>
                      <a:endParaRPr lang="en-US" sz="16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spcBef>
                          <a:spcPts val="200"/>
                        </a:spcBef>
                        <a:spcAft>
                          <a:spcPts val="200"/>
                        </a:spcAft>
                      </a:pPr>
                      <a:r>
                        <a:rPr lang="en-US" sz="1600">
                          <a:effectLst/>
                        </a:rPr>
                        <a:t>MELD or PELD less than 15</a:t>
                      </a:r>
                      <a:endParaRPr lang="en-US" sz="1600">
                        <a:effectLst/>
                        <a:latin typeface="Cambria" panose="02040503050406030204" pitchFamily="18" charset="0"/>
                      </a:endParaRPr>
                    </a:p>
                  </a:txBody>
                  <a:tcPr marL="68580" marR="68580" marT="0" marB="0" anchor="ctr"/>
                </a:tc>
                <a:extLst>
                  <a:ext uri="{0D108BD9-81ED-4DB2-BD59-A6C34878D82A}">
                    <a16:rowId xmlns:a16="http://schemas.microsoft.com/office/drawing/2014/main" val="4140599618"/>
                  </a:ext>
                </a:extLst>
              </a:tr>
              <a:tr h="232361">
                <a:tc>
                  <a:txBody>
                    <a:bodyPr/>
                    <a:lstStyle/>
                    <a:p>
                      <a:pPr marL="37465" marR="0" indent="-6350" algn="ctr">
                        <a:spcBef>
                          <a:spcPts val="200"/>
                        </a:spcBef>
                        <a:spcAft>
                          <a:spcPts val="200"/>
                        </a:spcAft>
                      </a:pPr>
                      <a:r>
                        <a:rPr lang="en-US" sz="1600">
                          <a:effectLst/>
                        </a:rPr>
                        <a:t>21</a:t>
                      </a:r>
                      <a:endParaRPr lang="en-US" sz="16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indent="-3810">
                        <a:spcBef>
                          <a:spcPts val="200"/>
                        </a:spcBef>
                        <a:spcAft>
                          <a:spcPts val="200"/>
                        </a:spcAft>
                      </a:pPr>
                      <a:r>
                        <a:rPr lang="en-US" sz="1600">
                          <a:effectLst/>
                        </a:rPr>
                        <a:t>National</a:t>
                      </a:r>
                      <a:endParaRPr lang="en-US" sz="16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a:spcBef>
                          <a:spcPts val="200"/>
                        </a:spcBef>
                        <a:spcAft>
                          <a:spcPts val="200"/>
                        </a:spcAft>
                      </a:pPr>
                      <a:r>
                        <a:rPr lang="en-US" sz="1600" dirty="0">
                          <a:effectLst/>
                        </a:rPr>
                        <a:t>MELD or PELD less than 15</a:t>
                      </a:r>
                      <a:endParaRPr lang="en-US" sz="1600" dirty="0">
                        <a:effectLst/>
                        <a:latin typeface="Cambria" panose="02040503050406030204" pitchFamily="18" charset="0"/>
                      </a:endParaRPr>
                    </a:p>
                  </a:txBody>
                  <a:tcPr marL="68580" marR="68580" marT="0" marB="0" anchor="ctr"/>
                </a:tc>
                <a:extLst>
                  <a:ext uri="{0D108BD9-81ED-4DB2-BD59-A6C34878D82A}">
                    <a16:rowId xmlns:a16="http://schemas.microsoft.com/office/drawing/2014/main" val="2322310857"/>
                  </a:ext>
                </a:extLst>
              </a:tr>
            </a:tbl>
          </a:graphicData>
        </a:graphic>
      </p:graphicFrame>
      <p:sp>
        <p:nvSpPr>
          <p:cNvPr id="3" name="Title 2"/>
          <p:cNvSpPr>
            <a:spLocks noGrp="1"/>
          </p:cNvSpPr>
          <p:nvPr>
            <p:ph type="title"/>
          </p:nvPr>
        </p:nvSpPr>
        <p:spPr>
          <a:xfrm>
            <a:off x="235810" y="217863"/>
            <a:ext cx="11651769" cy="850932"/>
          </a:xfrm>
        </p:spPr>
        <p:txBody>
          <a:bodyPr/>
          <a:lstStyle/>
          <a:p>
            <a:r>
              <a:rPr lang="en-US" sz="3600" dirty="0" smtClean="0"/>
              <a:t>Acuity Circle Adult Donor Allocation Sequence</a:t>
            </a:r>
            <a:endParaRPr lang="en-US" sz="36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11</a:t>
            </a:fld>
            <a:endParaRPr lang="en-US" dirty="0"/>
          </a:p>
        </p:txBody>
      </p:sp>
    </p:spTree>
    <p:extLst>
      <p:ext uri="{BB962C8B-B14F-4D97-AF65-F5344CB8AC3E}">
        <p14:creationId xmlns:p14="http://schemas.microsoft.com/office/powerpoint/2010/main" val="26558663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385279" y="1123116"/>
          <a:ext cx="11408426" cy="5158411"/>
        </p:xfrm>
        <a:graphic>
          <a:graphicData uri="http://schemas.openxmlformats.org/drawingml/2006/table">
            <a:tbl>
              <a:tblPr firstRow="1" firstCol="1" bandRow="1">
                <a:tableStyleId>{21E4AEA4-8DFA-4A89-87EB-49C32662AFE0}</a:tableStyleId>
              </a:tblPr>
              <a:tblGrid>
                <a:gridCol w="2129321">
                  <a:extLst>
                    <a:ext uri="{9D8B030D-6E8A-4147-A177-3AD203B41FA5}">
                      <a16:colId xmlns:a16="http://schemas.microsoft.com/office/drawing/2014/main" val="3801729271"/>
                    </a:ext>
                  </a:extLst>
                </a:gridCol>
                <a:gridCol w="4049143">
                  <a:extLst>
                    <a:ext uri="{9D8B030D-6E8A-4147-A177-3AD203B41FA5}">
                      <a16:colId xmlns:a16="http://schemas.microsoft.com/office/drawing/2014/main" val="907472196"/>
                    </a:ext>
                  </a:extLst>
                </a:gridCol>
                <a:gridCol w="5229962">
                  <a:extLst>
                    <a:ext uri="{9D8B030D-6E8A-4147-A177-3AD203B41FA5}">
                      <a16:colId xmlns:a16="http://schemas.microsoft.com/office/drawing/2014/main" val="1352223625"/>
                    </a:ext>
                  </a:extLst>
                </a:gridCol>
              </a:tblGrid>
              <a:tr h="736915">
                <a:tc>
                  <a:txBody>
                    <a:bodyPr/>
                    <a:lstStyle/>
                    <a:p>
                      <a:pPr marL="0" marR="0" algn="ctr">
                        <a:spcBef>
                          <a:spcPts val="200"/>
                        </a:spcBef>
                        <a:spcAft>
                          <a:spcPts val="200"/>
                        </a:spcAft>
                      </a:pPr>
                      <a:r>
                        <a:rPr lang="en-US" sz="2000">
                          <a:effectLst/>
                        </a:rPr>
                        <a:t>Classification</a:t>
                      </a:r>
                      <a:endParaRPr lang="en-US"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algn="ctr">
                        <a:spcBef>
                          <a:spcPts val="200"/>
                        </a:spcBef>
                        <a:spcAft>
                          <a:spcPts val="200"/>
                        </a:spcAft>
                      </a:pPr>
                      <a:r>
                        <a:rPr lang="en-US" sz="2000">
                          <a:effectLst/>
                        </a:rPr>
                        <a:t>Candidates that are within this proximity of the donor hospital:</a:t>
                      </a:r>
                      <a:endParaRPr lang="en-US"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indent="4445" algn="ctr">
                        <a:spcBef>
                          <a:spcPts val="200"/>
                        </a:spcBef>
                        <a:spcAft>
                          <a:spcPts val="200"/>
                        </a:spcAft>
                      </a:pPr>
                      <a:r>
                        <a:rPr lang="en-US" sz="2000">
                          <a:effectLst/>
                        </a:rPr>
                        <a:t>And are:</a:t>
                      </a:r>
                      <a:endParaRPr lang="en-US"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258595438"/>
                  </a:ext>
                </a:extLst>
              </a:tr>
              <a:tr h="368458">
                <a:tc>
                  <a:txBody>
                    <a:bodyPr/>
                    <a:lstStyle/>
                    <a:p>
                      <a:pPr marL="0" marR="0" algn="ctr">
                        <a:spcBef>
                          <a:spcPts val="200"/>
                        </a:spcBef>
                        <a:spcAft>
                          <a:spcPts val="200"/>
                        </a:spcAft>
                      </a:pPr>
                      <a:r>
                        <a:rPr lang="en-US" sz="2000" kern="1200">
                          <a:effectLst/>
                        </a:rPr>
                        <a:t>1</a:t>
                      </a:r>
                      <a:endParaRPr lang="en-US" sz="2000" b="1" kern="1200">
                        <a:solidFill>
                          <a:schemeClr val="lt1"/>
                        </a:solidFill>
                        <a:effectLst/>
                        <a:latin typeface="+mn-lt"/>
                        <a:ea typeface="+mn-ea"/>
                        <a:cs typeface="+mn-cs"/>
                      </a:endParaRPr>
                    </a:p>
                  </a:txBody>
                  <a:tcPr marL="68580" marR="68580" marT="0" marB="0" anchor="ctr"/>
                </a:tc>
                <a:tc>
                  <a:txBody>
                    <a:bodyPr/>
                    <a:lstStyle/>
                    <a:p>
                      <a:pPr marL="0" marR="0">
                        <a:spcBef>
                          <a:spcPts val="0"/>
                        </a:spcBef>
                        <a:spcAft>
                          <a:spcPts val="0"/>
                        </a:spcAft>
                      </a:pPr>
                      <a:r>
                        <a:rPr lang="en-US" sz="2000" kern="1200" dirty="0" smtClean="0">
                          <a:effectLst/>
                        </a:rPr>
                        <a:t>500nm</a:t>
                      </a:r>
                      <a:endParaRPr lang="en-US" sz="2000" kern="1200" dirty="0">
                        <a:solidFill>
                          <a:schemeClr val="dk1"/>
                        </a:solidFill>
                        <a:effectLst/>
                        <a:latin typeface="+mn-lt"/>
                        <a:ea typeface="+mn-ea"/>
                        <a:cs typeface="+mn-cs"/>
                      </a:endParaRPr>
                    </a:p>
                  </a:txBody>
                  <a:tcPr marL="68580" marR="68580" marT="0" marB="0"/>
                </a:tc>
                <a:tc>
                  <a:txBody>
                    <a:bodyPr/>
                    <a:lstStyle/>
                    <a:p>
                      <a:pPr marL="0" marR="0" indent="4445">
                        <a:spcBef>
                          <a:spcPts val="200"/>
                        </a:spcBef>
                        <a:spcAft>
                          <a:spcPts val="200"/>
                        </a:spcAft>
                      </a:pPr>
                      <a:r>
                        <a:rPr lang="en-US" sz="2000" dirty="0">
                          <a:effectLst/>
                        </a:rPr>
                        <a:t>Adult or Pediatric status 1A</a:t>
                      </a:r>
                      <a:endParaRPr lang="en-US" sz="20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002097140"/>
                  </a:ext>
                </a:extLst>
              </a:tr>
              <a:tr h="368458">
                <a:tc>
                  <a:txBody>
                    <a:bodyPr/>
                    <a:lstStyle/>
                    <a:p>
                      <a:pPr marL="0" marR="0" algn="ctr">
                        <a:spcBef>
                          <a:spcPts val="200"/>
                        </a:spcBef>
                        <a:spcAft>
                          <a:spcPts val="200"/>
                        </a:spcAft>
                      </a:pPr>
                      <a:r>
                        <a:rPr lang="en-US" sz="2000" kern="1200">
                          <a:effectLst/>
                        </a:rPr>
                        <a:t>2</a:t>
                      </a:r>
                      <a:endParaRPr lang="en-US" sz="2000" b="1" kern="1200">
                        <a:solidFill>
                          <a:schemeClr val="lt1"/>
                        </a:solidFill>
                        <a:effectLst/>
                        <a:latin typeface="+mn-lt"/>
                        <a:ea typeface="+mn-ea"/>
                        <a:cs typeface="+mn-cs"/>
                      </a:endParaRPr>
                    </a:p>
                  </a:txBody>
                  <a:tcPr marL="68580" marR="68580" marT="0" marB="0" anchor="ctr"/>
                </a:tc>
                <a:tc>
                  <a:txBody>
                    <a:bodyPr/>
                    <a:lstStyle/>
                    <a:p>
                      <a:pPr marL="0" marR="0">
                        <a:spcBef>
                          <a:spcPts val="0"/>
                        </a:spcBef>
                        <a:spcAft>
                          <a:spcPts val="0"/>
                        </a:spcAft>
                      </a:pPr>
                      <a:r>
                        <a:rPr lang="en-US" sz="2000" kern="1200" dirty="0" smtClean="0">
                          <a:effectLst/>
                        </a:rPr>
                        <a:t>500nm</a:t>
                      </a:r>
                      <a:endParaRPr lang="en-US" sz="2000" kern="1200" dirty="0">
                        <a:solidFill>
                          <a:schemeClr val="dk1"/>
                        </a:solidFill>
                        <a:effectLst/>
                        <a:latin typeface="+mn-lt"/>
                        <a:ea typeface="+mn-ea"/>
                        <a:cs typeface="+mn-cs"/>
                      </a:endParaRPr>
                    </a:p>
                  </a:txBody>
                  <a:tcPr marL="68580" marR="68580" marT="0" marB="0"/>
                </a:tc>
                <a:tc>
                  <a:txBody>
                    <a:bodyPr/>
                    <a:lstStyle/>
                    <a:p>
                      <a:pPr marL="0" marR="0" indent="4445">
                        <a:spcBef>
                          <a:spcPts val="200"/>
                        </a:spcBef>
                        <a:spcAft>
                          <a:spcPts val="200"/>
                        </a:spcAft>
                      </a:pPr>
                      <a:r>
                        <a:rPr lang="en-US" sz="2000">
                          <a:effectLst/>
                        </a:rPr>
                        <a:t>Pediatric status 1B</a:t>
                      </a:r>
                      <a:endParaRPr lang="en-US"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467873853"/>
                  </a:ext>
                </a:extLst>
              </a:tr>
              <a:tr h="368458">
                <a:tc>
                  <a:txBody>
                    <a:bodyPr/>
                    <a:lstStyle/>
                    <a:p>
                      <a:pPr marL="0" marR="0" algn="ctr">
                        <a:spcBef>
                          <a:spcPts val="200"/>
                        </a:spcBef>
                        <a:spcAft>
                          <a:spcPts val="200"/>
                        </a:spcAft>
                      </a:pPr>
                      <a:r>
                        <a:rPr lang="en-US" sz="2000" kern="1200">
                          <a:effectLst/>
                        </a:rPr>
                        <a:t>3</a:t>
                      </a:r>
                      <a:endParaRPr lang="en-US" sz="2000" b="1" kern="1200">
                        <a:solidFill>
                          <a:schemeClr val="lt1"/>
                        </a:solidFill>
                        <a:effectLst/>
                        <a:latin typeface="+mn-lt"/>
                        <a:ea typeface="+mn-ea"/>
                        <a:cs typeface="+mn-cs"/>
                      </a:endParaRPr>
                    </a:p>
                  </a:txBody>
                  <a:tcPr marL="68580" marR="68580" marT="0" marB="0" anchor="ctr"/>
                </a:tc>
                <a:tc>
                  <a:txBody>
                    <a:bodyPr/>
                    <a:lstStyle/>
                    <a:p>
                      <a:pPr marL="0" marR="0">
                        <a:spcBef>
                          <a:spcPts val="200"/>
                        </a:spcBef>
                        <a:spcAft>
                          <a:spcPts val="200"/>
                        </a:spcAft>
                      </a:pPr>
                      <a:r>
                        <a:rPr lang="en-US" sz="2000" kern="1200">
                          <a:effectLst/>
                        </a:rPr>
                        <a:t>150nm</a:t>
                      </a:r>
                      <a:endParaRPr lang="en-US" sz="2000" kern="1200">
                        <a:solidFill>
                          <a:schemeClr val="dk1"/>
                        </a:solidFill>
                        <a:effectLst/>
                        <a:latin typeface="+mn-lt"/>
                        <a:ea typeface="+mn-ea"/>
                        <a:cs typeface="+mn-cs"/>
                      </a:endParaRPr>
                    </a:p>
                  </a:txBody>
                  <a:tcPr marL="68580" marR="68580" marT="0" marB="0" anchor="ctr"/>
                </a:tc>
                <a:tc>
                  <a:txBody>
                    <a:bodyPr/>
                    <a:lstStyle/>
                    <a:p>
                      <a:pPr marL="0" marR="0" indent="4445">
                        <a:spcBef>
                          <a:spcPts val="200"/>
                        </a:spcBef>
                        <a:spcAft>
                          <a:spcPts val="200"/>
                        </a:spcAft>
                      </a:pPr>
                      <a:r>
                        <a:rPr lang="en-US" sz="2000">
                          <a:effectLst/>
                        </a:rPr>
                        <a:t>MELD or PELD of at least 15</a:t>
                      </a:r>
                      <a:endParaRPr lang="en-US"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271734825"/>
                  </a:ext>
                </a:extLst>
              </a:tr>
              <a:tr h="368458">
                <a:tc>
                  <a:txBody>
                    <a:bodyPr/>
                    <a:lstStyle/>
                    <a:p>
                      <a:pPr marL="0" marR="0" algn="ctr">
                        <a:spcBef>
                          <a:spcPts val="200"/>
                        </a:spcBef>
                        <a:spcAft>
                          <a:spcPts val="200"/>
                        </a:spcAft>
                      </a:pPr>
                      <a:r>
                        <a:rPr lang="en-US" sz="2000" kern="1200">
                          <a:effectLst/>
                        </a:rPr>
                        <a:t>4</a:t>
                      </a:r>
                      <a:endParaRPr lang="en-US" sz="2000" b="1" kern="1200">
                        <a:solidFill>
                          <a:schemeClr val="lt1"/>
                        </a:solidFill>
                        <a:effectLst/>
                        <a:latin typeface="+mn-lt"/>
                        <a:ea typeface="+mn-ea"/>
                        <a:cs typeface="+mn-cs"/>
                      </a:endParaRPr>
                    </a:p>
                  </a:txBody>
                  <a:tcPr marL="68580" marR="68580" marT="0" marB="0" anchor="ctr"/>
                </a:tc>
                <a:tc>
                  <a:txBody>
                    <a:bodyPr/>
                    <a:lstStyle/>
                    <a:p>
                      <a:pPr marL="0" marR="0" indent="-3810">
                        <a:spcBef>
                          <a:spcPts val="200"/>
                        </a:spcBef>
                        <a:spcAft>
                          <a:spcPts val="200"/>
                        </a:spcAft>
                      </a:pPr>
                      <a:r>
                        <a:rPr lang="en-US" sz="2000" kern="1200" dirty="0" smtClean="0">
                          <a:effectLst/>
                        </a:rPr>
                        <a:t>250nm</a:t>
                      </a:r>
                      <a:endParaRPr lang="en-US" sz="2000" kern="1200" dirty="0">
                        <a:solidFill>
                          <a:schemeClr val="dk1"/>
                        </a:solidFill>
                        <a:effectLst/>
                        <a:latin typeface="+mn-lt"/>
                        <a:ea typeface="+mn-ea"/>
                        <a:cs typeface="+mn-cs"/>
                      </a:endParaRPr>
                    </a:p>
                  </a:txBody>
                  <a:tcPr marL="68580" marR="68580" marT="0" marB="0" anchor="ctr"/>
                </a:tc>
                <a:tc>
                  <a:txBody>
                    <a:bodyPr/>
                    <a:lstStyle/>
                    <a:p>
                      <a:pPr marL="0" marR="0" indent="4445">
                        <a:spcBef>
                          <a:spcPts val="200"/>
                        </a:spcBef>
                        <a:spcAft>
                          <a:spcPts val="200"/>
                        </a:spcAft>
                      </a:pPr>
                      <a:r>
                        <a:rPr lang="en-US" sz="2000">
                          <a:effectLst/>
                        </a:rPr>
                        <a:t>MELD or PELD of at least 15</a:t>
                      </a:r>
                      <a:endParaRPr lang="en-US"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802297797"/>
                  </a:ext>
                </a:extLst>
              </a:tr>
              <a:tr h="368458">
                <a:tc>
                  <a:txBody>
                    <a:bodyPr/>
                    <a:lstStyle/>
                    <a:p>
                      <a:pPr marL="0" marR="0" algn="ctr">
                        <a:spcBef>
                          <a:spcPts val="200"/>
                        </a:spcBef>
                        <a:spcAft>
                          <a:spcPts val="200"/>
                        </a:spcAft>
                      </a:pPr>
                      <a:r>
                        <a:rPr lang="en-US" sz="2000" kern="1200">
                          <a:effectLst/>
                        </a:rPr>
                        <a:t>5</a:t>
                      </a:r>
                      <a:endParaRPr lang="en-US" sz="2000" b="1" kern="1200">
                        <a:solidFill>
                          <a:schemeClr val="lt1"/>
                        </a:solidFill>
                        <a:effectLst/>
                        <a:latin typeface="+mn-lt"/>
                        <a:ea typeface="+mn-ea"/>
                        <a:cs typeface="+mn-cs"/>
                      </a:endParaRPr>
                    </a:p>
                  </a:txBody>
                  <a:tcPr marL="68580" marR="68580" marT="0" marB="0" anchor="ctr"/>
                </a:tc>
                <a:tc>
                  <a:txBody>
                    <a:bodyPr/>
                    <a:lstStyle/>
                    <a:p>
                      <a:pPr marL="0" marR="0">
                        <a:spcBef>
                          <a:spcPts val="200"/>
                        </a:spcBef>
                        <a:spcAft>
                          <a:spcPts val="200"/>
                        </a:spcAft>
                      </a:pPr>
                      <a:r>
                        <a:rPr lang="en-US" sz="2000" kern="1200" dirty="0" smtClean="0">
                          <a:effectLst/>
                        </a:rPr>
                        <a:t>500nm</a:t>
                      </a:r>
                      <a:endParaRPr lang="en-US" sz="2000" kern="1200" dirty="0">
                        <a:solidFill>
                          <a:schemeClr val="dk1"/>
                        </a:solidFill>
                        <a:effectLst/>
                        <a:latin typeface="+mn-lt"/>
                        <a:ea typeface="+mn-ea"/>
                        <a:cs typeface="+mn-cs"/>
                      </a:endParaRPr>
                    </a:p>
                  </a:txBody>
                  <a:tcPr marL="68580" marR="68580" marT="0" marB="0" anchor="ctr"/>
                </a:tc>
                <a:tc>
                  <a:txBody>
                    <a:bodyPr/>
                    <a:lstStyle/>
                    <a:p>
                      <a:pPr marL="0" marR="0" indent="4445">
                        <a:spcBef>
                          <a:spcPts val="200"/>
                        </a:spcBef>
                        <a:spcAft>
                          <a:spcPts val="200"/>
                        </a:spcAft>
                      </a:pPr>
                      <a:r>
                        <a:rPr lang="en-US" sz="2000">
                          <a:effectLst/>
                        </a:rPr>
                        <a:t>MELD or PELD of at least 15</a:t>
                      </a:r>
                      <a:endParaRPr lang="en-US"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12123717"/>
                  </a:ext>
                </a:extLst>
              </a:tr>
              <a:tr h="368458">
                <a:tc>
                  <a:txBody>
                    <a:bodyPr/>
                    <a:lstStyle/>
                    <a:p>
                      <a:pPr marL="0" marR="0" algn="ctr">
                        <a:spcBef>
                          <a:spcPts val="200"/>
                        </a:spcBef>
                        <a:spcAft>
                          <a:spcPts val="200"/>
                        </a:spcAft>
                      </a:pPr>
                      <a:r>
                        <a:rPr lang="en-US" sz="2000" kern="1200">
                          <a:effectLst/>
                        </a:rPr>
                        <a:t>6</a:t>
                      </a:r>
                      <a:endParaRPr lang="en-US" sz="2000" b="1" kern="1200">
                        <a:solidFill>
                          <a:schemeClr val="lt1"/>
                        </a:solidFill>
                        <a:effectLst/>
                        <a:latin typeface="+mn-lt"/>
                        <a:ea typeface="+mn-ea"/>
                        <a:cs typeface="+mn-cs"/>
                      </a:endParaRPr>
                    </a:p>
                  </a:txBody>
                  <a:tcPr marL="68580" marR="68580" marT="0" marB="0" anchor="ctr"/>
                </a:tc>
                <a:tc>
                  <a:txBody>
                    <a:bodyPr/>
                    <a:lstStyle/>
                    <a:p>
                      <a:pPr marL="0" marR="0">
                        <a:spcBef>
                          <a:spcPts val="200"/>
                        </a:spcBef>
                        <a:spcAft>
                          <a:spcPts val="200"/>
                        </a:spcAft>
                      </a:pPr>
                      <a:r>
                        <a:rPr lang="en-US" sz="2000" kern="1200" dirty="0">
                          <a:effectLst/>
                        </a:rPr>
                        <a:t>Nation</a:t>
                      </a:r>
                      <a:endParaRPr lang="en-US" sz="2000" kern="1200" dirty="0">
                        <a:solidFill>
                          <a:schemeClr val="dk1"/>
                        </a:solidFill>
                        <a:effectLst/>
                        <a:latin typeface="+mn-lt"/>
                        <a:ea typeface="+mn-ea"/>
                        <a:cs typeface="+mn-cs"/>
                      </a:endParaRPr>
                    </a:p>
                  </a:txBody>
                  <a:tcPr marL="68580" marR="68580" marT="0" marB="0" anchor="ctr"/>
                </a:tc>
                <a:tc>
                  <a:txBody>
                    <a:bodyPr/>
                    <a:lstStyle/>
                    <a:p>
                      <a:pPr marL="0" marR="0" indent="4445">
                        <a:spcBef>
                          <a:spcPts val="200"/>
                        </a:spcBef>
                        <a:spcAft>
                          <a:spcPts val="200"/>
                        </a:spcAft>
                      </a:pPr>
                      <a:r>
                        <a:rPr lang="en-US" sz="2000">
                          <a:effectLst/>
                        </a:rPr>
                        <a:t>Adult or Pediatric status 1A</a:t>
                      </a:r>
                      <a:endParaRPr lang="en-US"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33806309"/>
                  </a:ext>
                </a:extLst>
              </a:tr>
              <a:tr h="368458">
                <a:tc>
                  <a:txBody>
                    <a:bodyPr/>
                    <a:lstStyle/>
                    <a:p>
                      <a:pPr marL="0" marR="0" algn="ctr">
                        <a:spcBef>
                          <a:spcPts val="200"/>
                        </a:spcBef>
                        <a:spcAft>
                          <a:spcPts val="200"/>
                        </a:spcAft>
                      </a:pPr>
                      <a:r>
                        <a:rPr lang="en-US" sz="2000" kern="1200">
                          <a:effectLst/>
                        </a:rPr>
                        <a:t>7</a:t>
                      </a:r>
                      <a:endParaRPr lang="en-US" sz="2000" b="1" kern="1200">
                        <a:solidFill>
                          <a:schemeClr val="lt1"/>
                        </a:solidFill>
                        <a:effectLst/>
                        <a:latin typeface="+mn-lt"/>
                        <a:ea typeface="+mn-ea"/>
                        <a:cs typeface="+mn-cs"/>
                      </a:endParaRPr>
                    </a:p>
                  </a:txBody>
                  <a:tcPr marL="68580" marR="68580" marT="0" marB="0" anchor="ctr"/>
                </a:tc>
                <a:tc>
                  <a:txBody>
                    <a:bodyPr/>
                    <a:lstStyle/>
                    <a:p>
                      <a:pPr marL="0" marR="0">
                        <a:spcBef>
                          <a:spcPts val="200"/>
                        </a:spcBef>
                        <a:spcAft>
                          <a:spcPts val="200"/>
                        </a:spcAft>
                      </a:pPr>
                      <a:r>
                        <a:rPr lang="en-US" sz="2000" kern="1200" dirty="0">
                          <a:effectLst/>
                        </a:rPr>
                        <a:t>Nation</a:t>
                      </a:r>
                      <a:endParaRPr lang="en-US" sz="2000" kern="1200" dirty="0">
                        <a:solidFill>
                          <a:schemeClr val="dk1"/>
                        </a:solidFill>
                        <a:effectLst/>
                        <a:latin typeface="+mn-lt"/>
                        <a:ea typeface="+mn-ea"/>
                        <a:cs typeface="+mn-cs"/>
                      </a:endParaRPr>
                    </a:p>
                  </a:txBody>
                  <a:tcPr marL="68580" marR="68580" marT="0" marB="0" anchor="ctr"/>
                </a:tc>
                <a:tc>
                  <a:txBody>
                    <a:bodyPr/>
                    <a:lstStyle/>
                    <a:p>
                      <a:pPr marL="0" marR="0" indent="4445">
                        <a:spcBef>
                          <a:spcPts val="200"/>
                        </a:spcBef>
                        <a:spcAft>
                          <a:spcPts val="200"/>
                        </a:spcAft>
                      </a:pPr>
                      <a:r>
                        <a:rPr lang="en-US" sz="2000">
                          <a:effectLst/>
                        </a:rPr>
                        <a:t>Pediatric status 1B</a:t>
                      </a:r>
                      <a:endParaRPr lang="en-US"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518116417"/>
                  </a:ext>
                </a:extLst>
              </a:tr>
              <a:tr h="368458">
                <a:tc>
                  <a:txBody>
                    <a:bodyPr/>
                    <a:lstStyle/>
                    <a:p>
                      <a:pPr marL="0" marR="0" algn="ctr">
                        <a:spcBef>
                          <a:spcPts val="200"/>
                        </a:spcBef>
                        <a:spcAft>
                          <a:spcPts val="200"/>
                        </a:spcAft>
                      </a:pPr>
                      <a:r>
                        <a:rPr lang="en-US" sz="2000" kern="1200">
                          <a:effectLst/>
                        </a:rPr>
                        <a:t>8</a:t>
                      </a:r>
                      <a:endParaRPr lang="en-US" sz="2000" b="1" kern="1200">
                        <a:solidFill>
                          <a:schemeClr val="lt1"/>
                        </a:solidFill>
                        <a:effectLst/>
                        <a:latin typeface="+mn-lt"/>
                        <a:ea typeface="+mn-ea"/>
                        <a:cs typeface="+mn-cs"/>
                      </a:endParaRPr>
                    </a:p>
                  </a:txBody>
                  <a:tcPr marL="68580" marR="68580" marT="0" marB="0" anchor="ctr"/>
                </a:tc>
                <a:tc>
                  <a:txBody>
                    <a:bodyPr/>
                    <a:lstStyle/>
                    <a:p>
                      <a:pPr marL="0" marR="0">
                        <a:spcBef>
                          <a:spcPts val="200"/>
                        </a:spcBef>
                        <a:spcAft>
                          <a:spcPts val="200"/>
                        </a:spcAft>
                      </a:pPr>
                      <a:r>
                        <a:rPr lang="en-US" sz="2000" kern="1200">
                          <a:effectLst/>
                        </a:rPr>
                        <a:t>Nation</a:t>
                      </a:r>
                      <a:endParaRPr lang="en-US" sz="2000" kern="1200">
                        <a:solidFill>
                          <a:schemeClr val="dk1"/>
                        </a:solidFill>
                        <a:effectLst/>
                        <a:latin typeface="+mn-lt"/>
                        <a:ea typeface="+mn-ea"/>
                        <a:cs typeface="+mn-cs"/>
                      </a:endParaRPr>
                    </a:p>
                  </a:txBody>
                  <a:tcPr marL="68580" marR="68580" marT="0" marB="0" anchor="ctr"/>
                </a:tc>
                <a:tc>
                  <a:txBody>
                    <a:bodyPr/>
                    <a:lstStyle/>
                    <a:p>
                      <a:pPr marL="0" marR="0" indent="4445">
                        <a:spcBef>
                          <a:spcPts val="200"/>
                        </a:spcBef>
                        <a:spcAft>
                          <a:spcPts val="200"/>
                        </a:spcAft>
                      </a:pPr>
                      <a:r>
                        <a:rPr lang="en-US" sz="2000">
                          <a:effectLst/>
                        </a:rPr>
                        <a:t>MELD or PELD of at least 15</a:t>
                      </a:r>
                      <a:endParaRPr lang="en-US"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594497662"/>
                  </a:ext>
                </a:extLst>
              </a:tr>
              <a:tr h="368458">
                <a:tc>
                  <a:txBody>
                    <a:bodyPr/>
                    <a:lstStyle/>
                    <a:p>
                      <a:pPr marL="0" marR="0" algn="ctr">
                        <a:spcBef>
                          <a:spcPts val="200"/>
                        </a:spcBef>
                        <a:spcAft>
                          <a:spcPts val="200"/>
                        </a:spcAft>
                      </a:pPr>
                      <a:r>
                        <a:rPr lang="en-US" sz="2000" kern="1200">
                          <a:effectLst/>
                        </a:rPr>
                        <a:t>9</a:t>
                      </a:r>
                      <a:endParaRPr lang="en-US" sz="2000" b="1" kern="1200">
                        <a:solidFill>
                          <a:schemeClr val="lt1"/>
                        </a:solidFill>
                        <a:effectLst/>
                        <a:latin typeface="+mn-lt"/>
                        <a:ea typeface="+mn-ea"/>
                        <a:cs typeface="+mn-cs"/>
                      </a:endParaRPr>
                    </a:p>
                  </a:txBody>
                  <a:tcPr marL="68580" marR="68580" marT="0" marB="0" anchor="ctr"/>
                </a:tc>
                <a:tc>
                  <a:txBody>
                    <a:bodyPr/>
                    <a:lstStyle/>
                    <a:p>
                      <a:pPr marL="0" marR="0">
                        <a:spcBef>
                          <a:spcPts val="200"/>
                        </a:spcBef>
                        <a:spcAft>
                          <a:spcPts val="200"/>
                        </a:spcAft>
                      </a:pPr>
                      <a:r>
                        <a:rPr lang="en-US" sz="2000" kern="1200">
                          <a:effectLst/>
                        </a:rPr>
                        <a:t>150nm </a:t>
                      </a:r>
                      <a:endParaRPr lang="en-US" sz="2000" kern="1200">
                        <a:solidFill>
                          <a:schemeClr val="dk1"/>
                        </a:solidFill>
                        <a:effectLst/>
                        <a:latin typeface="+mn-lt"/>
                        <a:ea typeface="+mn-ea"/>
                        <a:cs typeface="+mn-cs"/>
                      </a:endParaRPr>
                    </a:p>
                  </a:txBody>
                  <a:tcPr marL="68580" marR="68580" marT="0" marB="0" anchor="ctr"/>
                </a:tc>
                <a:tc>
                  <a:txBody>
                    <a:bodyPr/>
                    <a:lstStyle/>
                    <a:p>
                      <a:pPr marL="0" marR="0" indent="4445">
                        <a:spcBef>
                          <a:spcPts val="200"/>
                        </a:spcBef>
                        <a:spcAft>
                          <a:spcPts val="200"/>
                        </a:spcAft>
                      </a:pPr>
                      <a:r>
                        <a:rPr lang="en-US" sz="2000" dirty="0">
                          <a:effectLst/>
                        </a:rPr>
                        <a:t>MELD or PELD less than 15</a:t>
                      </a:r>
                      <a:endParaRPr lang="en-US" sz="20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62240233"/>
                  </a:ext>
                </a:extLst>
              </a:tr>
              <a:tr h="368458">
                <a:tc>
                  <a:txBody>
                    <a:bodyPr/>
                    <a:lstStyle/>
                    <a:p>
                      <a:pPr marL="0" marR="0" algn="ctr">
                        <a:spcBef>
                          <a:spcPts val="200"/>
                        </a:spcBef>
                        <a:spcAft>
                          <a:spcPts val="200"/>
                        </a:spcAft>
                      </a:pPr>
                      <a:r>
                        <a:rPr lang="en-US" sz="2000" kern="1200">
                          <a:effectLst/>
                        </a:rPr>
                        <a:t>10</a:t>
                      </a:r>
                      <a:endParaRPr lang="en-US" sz="2000" b="1" kern="1200">
                        <a:solidFill>
                          <a:schemeClr val="lt1"/>
                        </a:solidFill>
                        <a:effectLst/>
                        <a:latin typeface="+mn-lt"/>
                        <a:ea typeface="+mn-ea"/>
                        <a:cs typeface="+mn-cs"/>
                      </a:endParaRPr>
                    </a:p>
                  </a:txBody>
                  <a:tcPr marL="68580" marR="68580" marT="0" marB="0" anchor="ctr"/>
                </a:tc>
                <a:tc>
                  <a:txBody>
                    <a:bodyPr/>
                    <a:lstStyle/>
                    <a:p>
                      <a:pPr marL="0" marR="0" indent="-3810">
                        <a:spcBef>
                          <a:spcPts val="200"/>
                        </a:spcBef>
                        <a:spcAft>
                          <a:spcPts val="200"/>
                        </a:spcAft>
                      </a:pPr>
                      <a:r>
                        <a:rPr lang="en-US" sz="2000" kern="1200" dirty="0" smtClean="0">
                          <a:effectLst/>
                        </a:rPr>
                        <a:t>250nm</a:t>
                      </a:r>
                      <a:endParaRPr lang="en-US" sz="2000" kern="1200" dirty="0">
                        <a:solidFill>
                          <a:schemeClr val="dk1"/>
                        </a:solidFill>
                        <a:effectLst/>
                        <a:latin typeface="+mn-lt"/>
                        <a:ea typeface="+mn-ea"/>
                        <a:cs typeface="+mn-cs"/>
                      </a:endParaRPr>
                    </a:p>
                  </a:txBody>
                  <a:tcPr marL="68580" marR="68580" marT="0" marB="0" anchor="ctr"/>
                </a:tc>
                <a:tc>
                  <a:txBody>
                    <a:bodyPr/>
                    <a:lstStyle/>
                    <a:p>
                      <a:pPr marL="0" marR="0" indent="4445">
                        <a:spcBef>
                          <a:spcPts val="200"/>
                        </a:spcBef>
                        <a:spcAft>
                          <a:spcPts val="200"/>
                        </a:spcAft>
                      </a:pPr>
                      <a:r>
                        <a:rPr lang="en-US" sz="2000">
                          <a:effectLst/>
                        </a:rPr>
                        <a:t>MELD or PELD less than 15</a:t>
                      </a:r>
                      <a:endParaRPr lang="en-US"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998588254"/>
                  </a:ext>
                </a:extLst>
              </a:tr>
              <a:tr h="368458">
                <a:tc>
                  <a:txBody>
                    <a:bodyPr/>
                    <a:lstStyle/>
                    <a:p>
                      <a:pPr marL="0" marR="0" algn="ctr">
                        <a:spcBef>
                          <a:spcPts val="200"/>
                        </a:spcBef>
                        <a:spcAft>
                          <a:spcPts val="200"/>
                        </a:spcAft>
                      </a:pPr>
                      <a:r>
                        <a:rPr lang="en-US" sz="2000" kern="1200" dirty="0">
                          <a:effectLst/>
                        </a:rPr>
                        <a:t>11</a:t>
                      </a:r>
                      <a:endParaRPr lang="en-US" sz="2000" b="1" kern="1200" dirty="0">
                        <a:solidFill>
                          <a:schemeClr val="lt1"/>
                        </a:solidFill>
                        <a:effectLst/>
                        <a:latin typeface="+mn-lt"/>
                        <a:ea typeface="+mn-ea"/>
                        <a:cs typeface="+mn-cs"/>
                      </a:endParaRPr>
                    </a:p>
                  </a:txBody>
                  <a:tcPr marL="68580" marR="68580" marT="0" marB="0" anchor="ctr"/>
                </a:tc>
                <a:tc>
                  <a:txBody>
                    <a:bodyPr/>
                    <a:lstStyle/>
                    <a:p>
                      <a:pPr marL="0" marR="0">
                        <a:spcBef>
                          <a:spcPts val="200"/>
                        </a:spcBef>
                        <a:spcAft>
                          <a:spcPts val="200"/>
                        </a:spcAft>
                      </a:pPr>
                      <a:r>
                        <a:rPr lang="en-US" sz="2000" kern="1200" dirty="0" smtClean="0">
                          <a:effectLst/>
                        </a:rPr>
                        <a:t>500nm</a:t>
                      </a:r>
                      <a:endParaRPr lang="en-US" sz="2000" kern="1200" dirty="0">
                        <a:solidFill>
                          <a:schemeClr val="dk1"/>
                        </a:solidFill>
                        <a:effectLst/>
                        <a:latin typeface="+mn-lt"/>
                        <a:ea typeface="+mn-ea"/>
                        <a:cs typeface="+mn-cs"/>
                      </a:endParaRPr>
                    </a:p>
                  </a:txBody>
                  <a:tcPr marL="68580" marR="68580" marT="0" marB="0" anchor="ctr"/>
                </a:tc>
                <a:tc>
                  <a:txBody>
                    <a:bodyPr/>
                    <a:lstStyle/>
                    <a:p>
                      <a:pPr marL="0" marR="0" indent="4445">
                        <a:spcBef>
                          <a:spcPts val="200"/>
                        </a:spcBef>
                        <a:spcAft>
                          <a:spcPts val="200"/>
                        </a:spcAft>
                      </a:pPr>
                      <a:r>
                        <a:rPr lang="en-US" sz="2000">
                          <a:effectLst/>
                        </a:rPr>
                        <a:t>MELD or PELD less than 15</a:t>
                      </a:r>
                      <a:endParaRPr lang="en-US"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792091637"/>
                  </a:ext>
                </a:extLst>
              </a:tr>
              <a:tr h="368458">
                <a:tc>
                  <a:txBody>
                    <a:bodyPr/>
                    <a:lstStyle/>
                    <a:p>
                      <a:pPr marL="0" marR="0" algn="ctr">
                        <a:spcBef>
                          <a:spcPts val="200"/>
                        </a:spcBef>
                        <a:spcAft>
                          <a:spcPts val="200"/>
                        </a:spcAft>
                      </a:pPr>
                      <a:r>
                        <a:rPr lang="en-US" sz="2000" dirty="0">
                          <a:effectLst/>
                        </a:rPr>
                        <a:t>12</a:t>
                      </a:r>
                      <a:endParaRPr lang="en-US" sz="20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a:spcBef>
                          <a:spcPts val="200"/>
                        </a:spcBef>
                        <a:spcAft>
                          <a:spcPts val="200"/>
                        </a:spcAft>
                      </a:pPr>
                      <a:r>
                        <a:rPr lang="en-US" sz="2000">
                          <a:effectLst/>
                        </a:rPr>
                        <a:t>Nation </a:t>
                      </a:r>
                      <a:endParaRPr lang="en-US"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indent="4445">
                        <a:spcBef>
                          <a:spcPts val="200"/>
                        </a:spcBef>
                        <a:spcAft>
                          <a:spcPts val="200"/>
                        </a:spcAft>
                      </a:pPr>
                      <a:r>
                        <a:rPr lang="en-US" sz="2000" dirty="0">
                          <a:effectLst/>
                        </a:rPr>
                        <a:t>MELD or PELD less than 15</a:t>
                      </a:r>
                      <a:endParaRPr lang="en-US" sz="20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170482411"/>
                  </a:ext>
                </a:extLst>
              </a:tr>
            </a:tbl>
          </a:graphicData>
        </a:graphic>
      </p:graphicFrame>
      <p:sp>
        <p:nvSpPr>
          <p:cNvPr id="3" name="Title 2"/>
          <p:cNvSpPr>
            <a:spLocks noGrp="1"/>
          </p:cNvSpPr>
          <p:nvPr>
            <p:ph type="title"/>
          </p:nvPr>
        </p:nvSpPr>
        <p:spPr>
          <a:xfrm>
            <a:off x="385279" y="156310"/>
            <a:ext cx="11803546" cy="850932"/>
          </a:xfrm>
        </p:spPr>
        <p:txBody>
          <a:bodyPr/>
          <a:lstStyle/>
          <a:p>
            <a:r>
              <a:rPr lang="en-US" sz="4400" dirty="0" smtClean="0"/>
              <a:t>Acuity DCD/&gt;70 Donor Allocation Sequence</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12</a:t>
            </a:fld>
            <a:endParaRPr lang="en-US" dirty="0"/>
          </a:p>
        </p:txBody>
      </p:sp>
    </p:spTree>
    <p:extLst>
      <p:ext uri="{BB962C8B-B14F-4D97-AF65-F5344CB8AC3E}">
        <p14:creationId xmlns:p14="http://schemas.microsoft.com/office/powerpoint/2010/main" val="6610981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Adolescent Donor Allocation Sequence</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13</a:t>
            </a:fld>
            <a:endParaRPr lang="en-US" dirty="0"/>
          </a:p>
        </p:txBody>
      </p:sp>
      <p:graphicFrame>
        <p:nvGraphicFramePr>
          <p:cNvPr id="6" name="Content Placeholder 5"/>
          <p:cNvGraphicFramePr>
            <a:graphicFrameLocks noGrp="1"/>
          </p:cNvGraphicFramePr>
          <p:nvPr>
            <p:ph idx="1"/>
            <p:extLst/>
          </p:nvPr>
        </p:nvGraphicFramePr>
        <p:xfrm>
          <a:off x="385279" y="1007247"/>
          <a:ext cx="11408426" cy="5274282"/>
        </p:xfrm>
        <a:graphic>
          <a:graphicData uri="http://schemas.openxmlformats.org/drawingml/2006/table">
            <a:tbl>
              <a:tblPr firstRow="1" firstCol="1" bandRow="1">
                <a:tableStyleId>{5C22544A-7EE6-4342-B048-85BDC9FD1C3A}</a:tableStyleId>
              </a:tblPr>
              <a:tblGrid>
                <a:gridCol w="1880843">
                  <a:extLst>
                    <a:ext uri="{9D8B030D-6E8A-4147-A177-3AD203B41FA5}">
                      <a16:colId xmlns:a16="http://schemas.microsoft.com/office/drawing/2014/main" val="1035058812"/>
                    </a:ext>
                  </a:extLst>
                </a:gridCol>
                <a:gridCol w="3677478">
                  <a:extLst>
                    <a:ext uri="{9D8B030D-6E8A-4147-A177-3AD203B41FA5}">
                      <a16:colId xmlns:a16="http://schemas.microsoft.com/office/drawing/2014/main" val="3436684596"/>
                    </a:ext>
                  </a:extLst>
                </a:gridCol>
                <a:gridCol w="5850105">
                  <a:extLst>
                    <a:ext uri="{9D8B030D-6E8A-4147-A177-3AD203B41FA5}">
                      <a16:colId xmlns:a16="http://schemas.microsoft.com/office/drawing/2014/main" val="816064052"/>
                    </a:ext>
                  </a:extLst>
                </a:gridCol>
              </a:tblGrid>
              <a:tr h="967700">
                <a:tc>
                  <a:txBody>
                    <a:bodyPr/>
                    <a:lstStyle/>
                    <a:p>
                      <a:pPr marL="0" marR="0" algn="ctr">
                        <a:spcBef>
                          <a:spcPts val="200"/>
                        </a:spcBef>
                        <a:spcAft>
                          <a:spcPts val="200"/>
                        </a:spcAft>
                      </a:pPr>
                      <a:r>
                        <a:rPr lang="en-US" sz="2000" dirty="0">
                          <a:effectLst/>
                        </a:rPr>
                        <a:t>Classification</a:t>
                      </a:r>
                      <a:endParaRPr lang="en-US" sz="20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solidFill>
                  </a:tcPr>
                </a:tc>
                <a:tc>
                  <a:txBody>
                    <a:bodyPr/>
                    <a:lstStyle/>
                    <a:p>
                      <a:pPr marL="0" marR="0" algn="ctr">
                        <a:spcBef>
                          <a:spcPts val="200"/>
                        </a:spcBef>
                        <a:spcAft>
                          <a:spcPts val="200"/>
                        </a:spcAft>
                      </a:pPr>
                      <a:r>
                        <a:rPr lang="en-US" sz="2000">
                          <a:effectLst/>
                        </a:rPr>
                        <a:t>Candidates that are within this proximity of the donor hospital:</a:t>
                      </a:r>
                      <a:endParaRPr lang="en-US"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solidFill>
                  </a:tcPr>
                </a:tc>
                <a:tc>
                  <a:txBody>
                    <a:bodyPr/>
                    <a:lstStyle/>
                    <a:p>
                      <a:pPr marL="0" marR="0" indent="4445" algn="ctr">
                        <a:spcBef>
                          <a:spcPts val="200"/>
                        </a:spcBef>
                        <a:spcAft>
                          <a:spcPts val="200"/>
                        </a:spcAft>
                      </a:pPr>
                      <a:r>
                        <a:rPr lang="en-US" sz="2000" dirty="0">
                          <a:effectLst/>
                        </a:rPr>
                        <a:t>And are:</a:t>
                      </a:r>
                      <a:endParaRPr lang="en-US" sz="20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solidFill>
                  </a:tcPr>
                </a:tc>
                <a:extLst>
                  <a:ext uri="{0D108BD9-81ED-4DB2-BD59-A6C34878D82A}">
                    <a16:rowId xmlns:a16="http://schemas.microsoft.com/office/drawing/2014/main" val="4129611516"/>
                  </a:ext>
                </a:extLst>
              </a:tr>
              <a:tr h="307613">
                <a:tc>
                  <a:txBody>
                    <a:bodyPr/>
                    <a:lstStyle/>
                    <a:p>
                      <a:pPr marL="0" marR="0" algn="ctr">
                        <a:spcBef>
                          <a:spcPts val="200"/>
                        </a:spcBef>
                        <a:spcAft>
                          <a:spcPts val="200"/>
                        </a:spcAft>
                      </a:pPr>
                      <a:r>
                        <a:rPr lang="en-US" sz="2000" dirty="0">
                          <a:effectLst/>
                        </a:rPr>
                        <a:t>1</a:t>
                      </a:r>
                      <a:endParaRPr lang="en-US" sz="20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solidFill>
                  </a:tcPr>
                </a:tc>
                <a:tc>
                  <a:txBody>
                    <a:bodyPr/>
                    <a:lstStyle/>
                    <a:p>
                      <a:pPr marL="0" marR="0">
                        <a:spcBef>
                          <a:spcPts val="0"/>
                        </a:spcBef>
                        <a:spcAft>
                          <a:spcPts val="0"/>
                        </a:spcAft>
                      </a:pPr>
                      <a:r>
                        <a:rPr lang="en-US" sz="2000">
                          <a:effectLst/>
                        </a:rPr>
                        <a:t>500nm</a:t>
                      </a:r>
                      <a:endParaRPr lang="en-US"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bg2">
                        <a:lumMod val="20000"/>
                        <a:lumOff val="80000"/>
                      </a:schemeClr>
                    </a:solidFill>
                  </a:tcPr>
                </a:tc>
                <a:tc>
                  <a:txBody>
                    <a:bodyPr/>
                    <a:lstStyle/>
                    <a:p>
                      <a:pPr marL="0" marR="0" indent="4445">
                        <a:spcBef>
                          <a:spcPts val="200"/>
                        </a:spcBef>
                        <a:spcAft>
                          <a:spcPts val="200"/>
                        </a:spcAft>
                      </a:pPr>
                      <a:r>
                        <a:rPr lang="en-US" sz="2000" dirty="0">
                          <a:effectLst/>
                        </a:rPr>
                        <a:t>Pediatric status 1A</a:t>
                      </a:r>
                      <a:endParaRPr lang="en-US" sz="20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20000"/>
                        <a:lumOff val="80000"/>
                      </a:schemeClr>
                    </a:solidFill>
                  </a:tcPr>
                </a:tc>
                <a:extLst>
                  <a:ext uri="{0D108BD9-81ED-4DB2-BD59-A6C34878D82A}">
                    <a16:rowId xmlns:a16="http://schemas.microsoft.com/office/drawing/2014/main" val="3104896204"/>
                  </a:ext>
                </a:extLst>
              </a:tr>
              <a:tr h="307613">
                <a:tc>
                  <a:txBody>
                    <a:bodyPr/>
                    <a:lstStyle/>
                    <a:p>
                      <a:pPr marL="0" marR="0" algn="ctr">
                        <a:spcBef>
                          <a:spcPts val="200"/>
                        </a:spcBef>
                        <a:spcAft>
                          <a:spcPts val="200"/>
                        </a:spcAft>
                      </a:pPr>
                      <a:r>
                        <a:rPr lang="en-US" sz="2000" dirty="0">
                          <a:effectLst/>
                        </a:rPr>
                        <a:t>2</a:t>
                      </a:r>
                      <a:endParaRPr lang="en-US" sz="20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solidFill>
                  </a:tcPr>
                </a:tc>
                <a:tc>
                  <a:txBody>
                    <a:bodyPr/>
                    <a:lstStyle/>
                    <a:p>
                      <a:pPr marL="0" marR="0">
                        <a:spcBef>
                          <a:spcPts val="0"/>
                        </a:spcBef>
                        <a:spcAft>
                          <a:spcPts val="0"/>
                        </a:spcAft>
                      </a:pPr>
                      <a:r>
                        <a:rPr lang="en-US" sz="2000">
                          <a:effectLst/>
                        </a:rPr>
                        <a:t>500nm</a:t>
                      </a:r>
                      <a:endParaRPr lang="en-US"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bg2">
                        <a:lumMod val="20000"/>
                        <a:lumOff val="80000"/>
                      </a:schemeClr>
                    </a:solidFill>
                  </a:tcPr>
                </a:tc>
                <a:tc>
                  <a:txBody>
                    <a:bodyPr/>
                    <a:lstStyle/>
                    <a:p>
                      <a:pPr marL="0" marR="0" indent="4445">
                        <a:spcBef>
                          <a:spcPts val="200"/>
                        </a:spcBef>
                        <a:spcAft>
                          <a:spcPts val="200"/>
                        </a:spcAft>
                      </a:pPr>
                      <a:r>
                        <a:rPr lang="en-US" sz="2000">
                          <a:effectLst/>
                        </a:rPr>
                        <a:t>Adult status 1A</a:t>
                      </a:r>
                      <a:endParaRPr lang="en-US"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20000"/>
                        <a:lumOff val="80000"/>
                      </a:schemeClr>
                    </a:solidFill>
                  </a:tcPr>
                </a:tc>
                <a:extLst>
                  <a:ext uri="{0D108BD9-81ED-4DB2-BD59-A6C34878D82A}">
                    <a16:rowId xmlns:a16="http://schemas.microsoft.com/office/drawing/2014/main" val="104169790"/>
                  </a:ext>
                </a:extLst>
              </a:tr>
              <a:tr h="307613">
                <a:tc>
                  <a:txBody>
                    <a:bodyPr/>
                    <a:lstStyle/>
                    <a:p>
                      <a:pPr marL="0" marR="0" algn="ctr">
                        <a:spcBef>
                          <a:spcPts val="200"/>
                        </a:spcBef>
                        <a:spcAft>
                          <a:spcPts val="200"/>
                        </a:spcAft>
                      </a:pPr>
                      <a:r>
                        <a:rPr lang="en-US" sz="2000">
                          <a:effectLst/>
                        </a:rPr>
                        <a:t>3</a:t>
                      </a:r>
                      <a:endParaRPr lang="en-US"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solidFill>
                  </a:tcPr>
                </a:tc>
                <a:tc>
                  <a:txBody>
                    <a:bodyPr/>
                    <a:lstStyle/>
                    <a:p>
                      <a:pPr marL="0" marR="0">
                        <a:spcBef>
                          <a:spcPts val="0"/>
                        </a:spcBef>
                        <a:spcAft>
                          <a:spcPts val="0"/>
                        </a:spcAft>
                      </a:pPr>
                      <a:r>
                        <a:rPr lang="en-US" sz="2000" dirty="0">
                          <a:effectLst/>
                        </a:rPr>
                        <a:t>500nm</a:t>
                      </a:r>
                      <a:endParaRPr lang="en-US" sz="20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bg2">
                        <a:lumMod val="20000"/>
                        <a:lumOff val="80000"/>
                      </a:schemeClr>
                    </a:solidFill>
                  </a:tcPr>
                </a:tc>
                <a:tc>
                  <a:txBody>
                    <a:bodyPr/>
                    <a:lstStyle/>
                    <a:p>
                      <a:pPr marL="0" marR="0" indent="4445">
                        <a:spcBef>
                          <a:spcPts val="200"/>
                        </a:spcBef>
                        <a:spcAft>
                          <a:spcPts val="200"/>
                        </a:spcAft>
                      </a:pPr>
                      <a:r>
                        <a:rPr lang="en-US" sz="2000" dirty="0">
                          <a:effectLst/>
                        </a:rPr>
                        <a:t>Pediatric status 1B</a:t>
                      </a:r>
                      <a:endParaRPr lang="en-US" sz="20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20000"/>
                        <a:lumOff val="80000"/>
                      </a:schemeClr>
                    </a:solidFill>
                  </a:tcPr>
                </a:tc>
                <a:extLst>
                  <a:ext uri="{0D108BD9-81ED-4DB2-BD59-A6C34878D82A}">
                    <a16:rowId xmlns:a16="http://schemas.microsoft.com/office/drawing/2014/main" val="4285109690"/>
                  </a:ext>
                </a:extLst>
              </a:tr>
              <a:tr h="307613">
                <a:tc>
                  <a:txBody>
                    <a:bodyPr/>
                    <a:lstStyle/>
                    <a:p>
                      <a:pPr marL="0" marR="0" algn="ctr">
                        <a:spcBef>
                          <a:spcPts val="200"/>
                        </a:spcBef>
                        <a:spcAft>
                          <a:spcPts val="200"/>
                        </a:spcAft>
                      </a:pPr>
                      <a:r>
                        <a:rPr lang="en-US" sz="2000">
                          <a:effectLst/>
                        </a:rPr>
                        <a:t>4</a:t>
                      </a:r>
                      <a:endParaRPr lang="en-US"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solidFill>
                  </a:tcPr>
                </a:tc>
                <a:tc>
                  <a:txBody>
                    <a:bodyPr/>
                    <a:lstStyle/>
                    <a:p>
                      <a:pPr marL="0" marR="0">
                        <a:spcBef>
                          <a:spcPts val="0"/>
                        </a:spcBef>
                        <a:spcAft>
                          <a:spcPts val="0"/>
                        </a:spcAft>
                      </a:pPr>
                      <a:r>
                        <a:rPr lang="en-US" sz="2000">
                          <a:effectLst/>
                        </a:rPr>
                        <a:t>500nm</a:t>
                      </a:r>
                      <a:endParaRPr lang="en-US"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bg2">
                        <a:lumMod val="20000"/>
                        <a:lumOff val="80000"/>
                      </a:schemeClr>
                    </a:solidFill>
                  </a:tcPr>
                </a:tc>
                <a:tc>
                  <a:txBody>
                    <a:bodyPr/>
                    <a:lstStyle/>
                    <a:p>
                      <a:pPr marL="0" marR="0" indent="4445">
                        <a:spcBef>
                          <a:spcPts val="200"/>
                        </a:spcBef>
                        <a:spcAft>
                          <a:spcPts val="200"/>
                        </a:spcAft>
                      </a:pPr>
                      <a:r>
                        <a:rPr lang="en-US" sz="2000" dirty="0">
                          <a:effectLst/>
                        </a:rPr>
                        <a:t>Any PELD</a:t>
                      </a:r>
                      <a:endParaRPr lang="en-US" sz="20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20000"/>
                        <a:lumOff val="80000"/>
                      </a:schemeClr>
                    </a:solidFill>
                  </a:tcPr>
                </a:tc>
                <a:extLst>
                  <a:ext uri="{0D108BD9-81ED-4DB2-BD59-A6C34878D82A}">
                    <a16:rowId xmlns:a16="http://schemas.microsoft.com/office/drawing/2014/main" val="2680348679"/>
                  </a:ext>
                </a:extLst>
              </a:tr>
              <a:tr h="307613">
                <a:tc>
                  <a:txBody>
                    <a:bodyPr/>
                    <a:lstStyle/>
                    <a:p>
                      <a:pPr marL="0" marR="0" algn="ctr">
                        <a:spcBef>
                          <a:spcPts val="200"/>
                        </a:spcBef>
                        <a:spcAft>
                          <a:spcPts val="200"/>
                        </a:spcAft>
                      </a:pPr>
                      <a:r>
                        <a:rPr lang="en-US" sz="2000">
                          <a:effectLst/>
                        </a:rPr>
                        <a:t>5</a:t>
                      </a:r>
                      <a:endParaRPr lang="en-US"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solidFill>
                  </a:tcPr>
                </a:tc>
                <a:tc>
                  <a:txBody>
                    <a:bodyPr/>
                    <a:lstStyle/>
                    <a:p>
                      <a:pPr marL="0" marR="0">
                        <a:spcBef>
                          <a:spcPts val="0"/>
                        </a:spcBef>
                        <a:spcAft>
                          <a:spcPts val="0"/>
                        </a:spcAft>
                      </a:pPr>
                      <a:r>
                        <a:rPr lang="en-US" sz="2000" dirty="0">
                          <a:effectLst/>
                        </a:rPr>
                        <a:t>500nm</a:t>
                      </a:r>
                      <a:endParaRPr lang="en-US" sz="20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bg2">
                        <a:lumMod val="20000"/>
                        <a:lumOff val="80000"/>
                      </a:schemeClr>
                    </a:solidFill>
                  </a:tcPr>
                </a:tc>
                <a:tc>
                  <a:txBody>
                    <a:bodyPr/>
                    <a:lstStyle/>
                    <a:p>
                      <a:pPr marL="0" marR="0" indent="4445">
                        <a:spcBef>
                          <a:spcPts val="200"/>
                        </a:spcBef>
                        <a:spcAft>
                          <a:spcPts val="200"/>
                        </a:spcAft>
                      </a:pPr>
                      <a:r>
                        <a:rPr lang="en-US" sz="2000" dirty="0">
                          <a:effectLst/>
                        </a:rPr>
                        <a:t>MELD of at least 15 and 12 to 17 years old</a:t>
                      </a:r>
                      <a:endParaRPr lang="en-US" sz="20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20000"/>
                        <a:lumOff val="80000"/>
                      </a:schemeClr>
                    </a:solidFill>
                  </a:tcPr>
                </a:tc>
                <a:extLst>
                  <a:ext uri="{0D108BD9-81ED-4DB2-BD59-A6C34878D82A}">
                    <a16:rowId xmlns:a16="http://schemas.microsoft.com/office/drawing/2014/main" val="2374208056"/>
                  </a:ext>
                </a:extLst>
              </a:tr>
              <a:tr h="307613">
                <a:tc>
                  <a:txBody>
                    <a:bodyPr/>
                    <a:lstStyle/>
                    <a:p>
                      <a:pPr marL="0" marR="0" algn="ctr">
                        <a:spcBef>
                          <a:spcPts val="200"/>
                        </a:spcBef>
                        <a:spcAft>
                          <a:spcPts val="200"/>
                        </a:spcAft>
                      </a:pPr>
                      <a:r>
                        <a:rPr lang="en-US" sz="2000">
                          <a:effectLst/>
                        </a:rPr>
                        <a:t>6</a:t>
                      </a:r>
                      <a:endParaRPr lang="en-US"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solidFill>
                  </a:tcPr>
                </a:tc>
                <a:tc>
                  <a:txBody>
                    <a:bodyPr/>
                    <a:lstStyle/>
                    <a:p>
                      <a:pPr marL="0" marR="0">
                        <a:spcBef>
                          <a:spcPts val="0"/>
                        </a:spcBef>
                        <a:spcAft>
                          <a:spcPts val="0"/>
                        </a:spcAft>
                      </a:pPr>
                      <a:r>
                        <a:rPr lang="en-US" sz="2000" dirty="0">
                          <a:effectLst/>
                        </a:rPr>
                        <a:t>500nm</a:t>
                      </a:r>
                      <a:endParaRPr lang="en-US" sz="20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bg2">
                        <a:lumMod val="20000"/>
                        <a:lumOff val="80000"/>
                      </a:schemeClr>
                    </a:solidFill>
                  </a:tcPr>
                </a:tc>
                <a:tc>
                  <a:txBody>
                    <a:bodyPr/>
                    <a:lstStyle/>
                    <a:p>
                      <a:pPr marL="0" marR="0" indent="4445">
                        <a:spcBef>
                          <a:spcPts val="200"/>
                        </a:spcBef>
                        <a:spcAft>
                          <a:spcPts val="200"/>
                        </a:spcAft>
                      </a:pPr>
                      <a:r>
                        <a:rPr lang="en-US" sz="2000" dirty="0">
                          <a:effectLst/>
                        </a:rPr>
                        <a:t>MELD less than 15 and 12 to 17 years old</a:t>
                      </a:r>
                      <a:endParaRPr lang="en-US" sz="20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20000"/>
                        <a:lumOff val="80000"/>
                      </a:schemeClr>
                    </a:solidFill>
                  </a:tcPr>
                </a:tc>
                <a:extLst>
                  <a:ext uri="{0D108BD9-81ED-4DB2-BD59-A6C34878D82A}">
                    <a16:rowId xmlns:a16="http://schemas.microsoft.com/office/drawing/2014/main" val="1730006219"/>
                  </a:ext>
                </a:extLst>
              </a:tr>
              <a:tr h="307613">
                <a:tc>
                  <a:txBody>
                    <a:bodyPr/>
                    <a:lstStyle/>
                    <a:p>
                      <a:pPr marL="0" marR="0" algn="ctr">
                        <a:spcBef>
                          <a:spcPts val="200"/>
                        </a:spcBef>
                        <a:spcAft>
                          <a:spcPts val="200"/>
                        </a:spcAft>
                      </a:pPr>
                      <a:r>
                        <a:rPr lang="en-US" sz="2000">
                          <a:effectLst/>
                        </a:rPr>
                        <a:t>7</a:t>
                      </a:r>
                      <a:endParaRPr lang="en-US"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solidFill>
                  </a:tcPr>
                </a:tc>
                <a:tc>
                  <a:txBody>
                    <a:bodyPr/>
                    <a:lstStyle/>
                    <a:p>
                      <a:pPr marL="0" marR="0">
                        <a:spcBef>
                          <a:spcPts val="200"/>
                        </a:spcBef>
                        <a:spcAft>
                          <a:spcPts val="200"/>
                        </a:spcAft>
                      </a:pPr>
                      <a:r>
                        <a:rPr lang="en-US" sz="2000" dirty="0">
                          <a:effectLst/>
                        </a:rPr>
                        <a:t>Nation</a:t>
                      </a:r>
                      <a:endParaRPr lang="en-US" sz="20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20000"/>
                        <a:lumOff val="80000"/>
                      </a:schemeClr>
                    </a:solidFill>
                  </a:tcPr>
                </a:tc>
                <a:tc>
                  <a:txBody>
                    <a:bodyPr/>
                    <a:lstStyle/>
                    <a:p>
                      <a:pPr marL="0" marR="0" indent="4445">
                        <a:spcBef>
                          <a:spcPts val="200"/>
                        </a:spcBef>
                        <a:spcAft>
                          <a:spcPts val="200"/>
                        </a:spcAft>
                      </a:pPr>
                      <a:r>
                        <a:rPr lang="en-US" sz="2000" dirty="0">
                          <a:effectLst/>
                        </a:rPr>
                        <a:t>Pediatric status 1A</a:t>
                      </a:r>
                      <a:endParaRPr lang="en-US" sz="20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20000"/>
                        <a:lumOff val="80000"/>
                      </a:schemeClr>
                    </a:solidFill>
                  </a:tcPr>
                </a:tc>
                <a:extLst>
                  <a:ext uri="{0D108BD9-81ED-4DB2-BD59-A6C34878D82A}">
                    <a16:rowId xmlns:a16="http://schemas.microsoft.com/office/drawing/2014/main" val="1646821872"/>
                  </a:ext>
                </a:extLst>
              </a:tr>
              <a:tr h="307613">
                <a:tc>
                  <a:txBody>
                    <a:bodyPr/>
                    <a:lstStyle/>
                    <a:p>
                      <a:pPr marL="0" marR="0" algn="ctr">
                        <a:spcBef>
                          <a:spcPts val="200"/>
                        </a:spcBef>
                        <a:spcAft>
                          <a:spcPts val="200"/>
                        </a:spcAft>
                      </a:pPr>
                      <a:r>
                        <a:rPr lang="en-US" sz="2000">
                          <a:effectLst/>
                        </a:rPr>
                        <a:t>8</a:t>
                      </a:r>
                      <a:endParaRPr lang="en-US"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solidFill>
                  </a:tcPr>
                </a:tc>
                <a:tc>
                  <a:txBody>
                    <a:bodyPr/>
                    <a:lstStyle/>
                    <a:p>
                      <a:pPr marL="0" marR="0">
                        <a:spcBef>
                          <a:spcPts val="200"/>
                        </a:spcBef>
                        <a:spcAft>
                          <a:spcPts val="200"/>
                        </a:spcAft>
                      </a:pPr>
                      <a:r>
                        <a:rPr lang="en-US" sz="2000">
                          <a:effectLst/>
                        </a:rPr>
                        <a:t>Nation</a:t>
                      </a:r>
                      <a:endParaRPr lang="en-US"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20000"/>
                        <a:lumOff val="80000"/>
                      </a:schemeClr>
                    </a:solidFill>
                  </a:tcPr>
                </a:tc>
                <a:tc>
                  <a:txBody>
                    <a:bodyPr/>
                    <a:lstStyle/>
                    <a:p>
                      <a:pPr marL="0" marR="0" indent="4445">
                        <a:spcBef>
                          <a:spcPts val="200"/>
                        </a:spcBef>
                        <a:spcAft>
                          <a:spcPts val="200"/>
                        </a:spcAft>
                      </a:pPr>
                      <a:r>
                        <a:rPr lang="en-US" sz="2000" dirty="0">
                          <a:effectLst/>
                        </a:rPr>
                        <a:t>Adult status 1A</a:t>
                      </a:r>
                      <a:endParaRPr lang="en-US" sz="20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20000"/>
                        <a:lumOff val="80000"/>
                      </a:schemeClr>
                    </a:solidFill>
                  </a:tcPr>
                </a:tc>
                <a:extLst>
                  <a:ext uri="{0D108BD9-81ED-4DB2-BD59-A6C34878D82A}">
                    <a16:rowId xmlns:a16="http://schemas.microsoft.com/office/drawing/2014/main" val="1359952883"/>
                  </a:ext>
                </a:extLst>
              </a:tr>
              <a:tr h="307613">
                <a:tc>
                  <a:txBody>
                    <a:bodyPr/>
                    <a:lstStyle/>
                    <a:p>
                      <a:pPr marL="0" marR="0" algn="ctr">
                        <a:spcBef>
                          <a:spcPts val="200"/>
                        </a:spcBef>
                        <a:spcAft>
                          <a:spcPts val="200"/>
                        </a:spcAft>
                      </a:pPr>
                      <a:r>
                        <a:rPr lang="en-US" sz="2000">
                          <a:effectLst/>
                        </a:rPr>
                        <a:t>9</a:t>
                      </a:r>
                      <a:endParaRPr lang="en-US"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solidFill>
                  </a:tcPr>
                </a:tc>
                <a:tc>
                  <a:txBody>
                    <a:bodyPr/>
                    <a:lstStyle/>
                    <a:p>
                      <a:pPr marL="0" marR="0">
                        <a:spcBef>
                          <a:spcPts val="200"/>
                        </a:spcBef>
                        <a:spcAft>
                          <a:spcPts val="200"/>
                        </a:spcAft>
                      </a:pPr>
                      <a:r>
                        <a:rPr lang="en-US" sz="2000">
                          <a:effectLst/>
                        </a:rPr>
                        <a:t>Nation</a:t>
                      </a:r>
                      <a:endParaRPr lang="en-US"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20000"/>
                        <a:lumOff val="80000"/>
                      </a:schemeClr>
                    </a:solidFill>
                  </a:tcPr>
                </a:tc>
                <a:tc>
                  <a:txBody>
                    <a:bodyPr/>
                    <a:lstStyle/>
                    <a:p>
                      <a:pPr marL="0" marR="0" indent="4445">
                        <a:spcBef>
                          <a:spcPts val="200"/>
                        </a:spcBef>
                        <a:spcAft>
                          <a:spcPts val="200"/>
                        </a:spcAft>
                      </a:pPr>
                      <a:r>
                        <a:rPr lang="en-US" sz="2000" dirty="0">
                          <a:effectLst/>
                        </a:rPr>
                        <a:t>Pediatric status 1B</a:t>
                      </a:r>
                      <a:endParaRPr lang="en-US" sz="20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20000"/>
                        <a:lumOff val="80000"/>
                      </a:schemeClr>
                    </a:solidFill>
                  </a:tcPr>
                </a:tc>
                <a:extLst>
                  <a:ext uri="{0D108BD9-81ED-4DB2-BD59-A6C34878D82A}">
                    <a16:rowId xmlns:a16="http://schemas.microsoft.com/office/drawing/2014/main" val="3702700433"/>
                  </a:ext>
                </a:extLst>
              </a:tr>
              <a:tr h="307613">
                <a:tc>
                  <a:txBody>
                    <a:bodyPr/>
                    <a:lstStyle/>
                    <a:p>
                      <a:pPr marL="0" marR="0" algn="ctr">
                        <a:spcBef>
                          <a:spcPts val="200"/>
                        </a:spcBef>
                        <a:spcAft>
                          <a:spcPts val="200"/>
                        </a:spcAft>
                      </a:pPr>
                      <a:r>
                        <a:rPr lang="en-US" sz="2000">
                          <a:effectLst/>
                        </a:rPr>
                        <a:t>10</a:t>
                      </a:r>
                      <a:endParaRPr lang="en-US"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solidFill>
                  </a:tcPr>
                </a:tc>
                <a:tc>
                  <a:txBody>
                    <a:bodyPr/>
                    <a:lstStyle/>
                    <a:p>
                      <a:pPr marL="0" marR="0">
                        <a:spcBef>
                          <a:spcPts val="200"/>
                        </a:spcBef>
                        <a:spcAft>
                          <a:spcPts val="200"/>
                        </a:spcAft>
                      </a:pPr>
                      <a:r>
                        <a:rPr lang="en-US" sz="2000">
                          <a:effectLst/>
                        </a:rPr>
                        <a:t>Nation</a:t>
                      </a:r>
                      <a:endParaRPr lang="en-US"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20000"/>
                        <a:lumOff val="80000"/>
                      </a:schemeClr>
                    </a:solidFill>
                  </a:tcPr>
                </a:tc>
                <a:tc>
                  <a:txBody>
                    <a:bodyPr/>
                    <a:lstStyle/>
                    <a:p>
                      <a:pPr marL="0" marR="0" indent="4445">
                        <a:spcBef>
                          <a:spcPts val="200"/>
                        </a:spcBef>
                        <a:spcAft>
                          <a:spcPts val="200"/>
                        </a:spcAft>
                      </a:pPr>
                      <a:r>
                        <a:rPr lang="en-US" sz="2000" dirty="0">
                          <a:effectLst/>
                        </a:rPr>
                        <a:t>Any PELD</a:t>
                      </a:r>
                      <a:endParaRPr lang="en-US" sz="20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20000"/>
                        <a:lumOff val="80000"/>
                      </a:schemeClr>
                    </a:solidFill>
                  </a:tcPr>
                </a:tc>
                <a:extLst>
                  <a:ext uri="{0D108BD9-81ED-4DB2-BD59-A6C34878D82A}">
                    <a16:rowId xmlns:a16="http://schemas.microsoft.com/office/drawing/2014/main" val="4279437796"/>
                  </a:ext>
                </a:extLst>
              </a:tr>
              <a:tr h="307613">
                <a:tc>
                  <a:txBody>
                    <a:bodyPr/>
                    <a:lstStyle/>
                    <a:p>
                      <a:pPr marL="0" marR="0" algn="ctr">
                        <a:spcBef>
                          <a:spcPts val="200"/>
                        </a:spcBef>
                        <a:spcAft>
                          <a:spcPts val="200"/>
                        </a:spcAft>
                      </a:pPr>
                      <a:r>
                        <a:rPr lang="en-US" sz="2000">
                          <a:effectLst/>
                        </a:rPr>
                        <a:t>11</a:t>
                      </a:r>
                      <a:endParaRPr lang="en-US"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solidFill>
                  </a:tcPr>
                </a:tc>
                <a:tc>
                  <a:txBody>
                    <a:bodyPr/>
                    <a:lstStyle/>
                    <a:p>
                      <a:pPr marL="0" marR="0">
                        <a:spcBef>
                          <a:spcPts val="200"/>
                        </a:spcBef>
                        <a:spcAft>
                          <a:spcPts val="200"/>
                        </a:spcAft>
                      </a:pPr>
                      <a:r>
                        <a:rPr lang="en-US" sz="2000">
                          <a:effectLst/>
                        </a:rPr>
                        <a:t>Nation</a:t>
                      </a:r>
                      <a:endParaRPr lang="en-US"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20000"/>
                        <a:lumOff val="80000"/>
                      </a:schemeClr>
                    </a:solidFill>
                  </a:tcPr>
                </a:tc>
                <a:tc>
                  <a:txBody>
                    <a:bodyPr/>
                    <a:lstStyle/>
                    <a:p>
                      <a:pPr marL="0" marR="0" indent="4445">
                        <a:spcBef>
                          <a:spcPts val="200"/>
                        </a:spcBef>
                        <a:spcAft>
                          <a:spcPts val="200"/>
                        </a:spcAft>
                      </a:pPr>
                      <a:r>
                        <a:rPr lang="en-US" sz="2000" dirty="0">
                          <a:effectLst/>
                        </a:rPr>
                        <a:t>Any MELD and 12 to 17 years old</a:t>
                      </a:r>
                      <a:endParaRPr lang="en-US" sz="20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20000"/>
                        <a:lumOff val="80000"/>
                      </a:schemeClr>
                    </a:solidFill>
                  </a:tcPr>
                </a:tc>
                <a:extLst>
                  <a:ext uri="{0D108BD9-81ED-4DB2-BD59-A6C34878D82A}">
                    <a16:rowId xmlns:a16="http://schemas.microsoft.com/office/drawing/2014/main" val="2427409935"/>
                  </a:ext>
                </a:extLst>
              </a:tr>
              <a:tr h="307613">
                <a:tc>
                  <a:txBody>
                    <a:bodyPr/>
                    <a:lstStyle/>
                    <a:p>
                      <a:pPr marL="0" marR="0" algn="ctr">
                        <a:spcBef>
                          <a:spcPts val="200"/>
                        </a:spcBef>
                        <a:spcAft>
                          <a:spcPts val="200"/>
                        </a:spcAft>
                      </a:pPr>
                      <a:r>
                        <a:rPr lang="en-US" sz="2000">
                          <a:effectLst/>
                        </a:rPr>
                        <a:t>12</a:t>
                      </a:r>
                      <a:endParaRPr lang="en-US"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solidFill>
                  </a:tcPr>
                </a:tc>
                <a:tc>
                  <a:txBody>
                    <a:bodyPr/>
                    <a:lstStyle/>
                    <a:p>
                      <a:pPr marL="0" marR="0">
                        <a:spcBef>
                          <a:spcPts val="0"/>
                        </a:spcBef>
                        <a:spcAft>
                          <a:spcPts val="0"/>
                        </a:spcAft>
                      </a:pPr>
                      <a:r>
                        <a:rPr lang="en-US" sz="2000">
                          <a:effectLst/>
                        </a:rPr>
                        <a:t>500nm</a:t>
                      </a:r>
                      <a:endParaRPr lang="en-US"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bg2">
                        <a:lumMod val="20000"/>
                        <a:lumOff val="80000"/>
                      </a:schemeClr>
                    </a:solidFill>
                  </a:tcPr>
                </a:tc>
                <a:tc>
                  <a:txBody>
                    <a:bodyPr/>
                    <a:lstStyle/>
                    <a:p>
                      <a:pPr marL="0" marR="0" indent="4445">
                        <a:spcBef>
                          <a:spcPts val="200"/>
                        </a:spcBef>
                        <a:spcAft>
                          <a:spcPts val="200"/>
                        </a:spcAft>
                      </a:pPr>
                      <a:r>
                        <a:rPr lang="en-US" sz="2000" dirty="0">
                          <a:effectLst/>
                        </a:rPr>
                        <a:t>MELD of at least 15 and at least 18 years old</a:t>
                      </a:r>
                      <a:endParaRPr lang="en-US" sz="20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20000"/>
                        <a:lumOff val="80000"/>
                      </a:schemeClr>
                    </a:solidFill>
                  </a:tcPr>
                </a:tc>
                <a:extLst>
                  <a:ext uri="{0D108BD9-81ED-4DB2-BD59-A6C34878D82A}">
                    <a16:rowId xmlns:a16="http://schemas.microsoft.com/office/drawing/2014/main" val="3960308730"/>
                  </a:ext>
                </a:extLst>
              </a:tr>
              <a:tr h="307613">
                <a:tc>
                  <a:txBody>
                    <a:bodyPr/>
                    <a:lstStyle/>
                    <a:p>
                      <a:pPr marL="0" marR="0" algn="ctr">
                        <a:spcBef>
                          <a:spcPts val="200"/>
                        </a:spcBef>
                        <a:spcAft>
                          <a:spcPts val="200"/>
                        </a:spcAft>
                      </a:pPr>
                      <a:r>
                        <a:rPr lang="en-US" sz="2000">
                          <a:effectLst/>
                        </a:rPr>
                        <a:t>13</a:t>
                      </a:r>
                      <a:endParaRPr lang="en-US"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solidFill>
                  </a:tcPr>
                </a:tc>
                <a:tc>
                  <a:txBody>
                    <a:bodyPr/>
                    <a:lstStyle/>
                    <a:p>
                      <a:pPr marL="0" marR="0">
                        <a:spcBef>
                          <a:spcPts val="200"/>
                        </a:spcBef>
                        <a:spcAft>
                          <a:spcPts val="200"/>
                        </a:spcAft>
                      </a:pPr>
                      <a:r>
                        <a:rPr lang="en-US" sz="2000">
                          <a:effectLst/>
                        </a:rPr>
                        <a:t>500nm</a:t>
                      </a:r>
                      <a:endParaRPr lang="en-US"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bg2">
                        <a:lumMod val="20000"/>
                        <a:lumOff val="80000"/>
                      </a:schemeClr>
                    </a:solidFill>
                  </a:tcPr>
                </a:tc>
                <a:tc>
                  <a:txBody>
                    <a:bodyPr/>
                    <a:lstStyle/>
                    <a:p>
                      <a:pPr marL="0" marR="0" indent="4445">
                        <a:spcBef>
                          <a:spcPts val="200"/>
                        </a:spcBef>
                        <a:spcAft>
                          <a:spcPts val="200"/>
                        </a:spcAft>
                      </a:pPr>
                      <a:r>
                        <a:rPr lang="en-US" sz="2000" dirty="0">
                          <a:effectLst/>
                        </a:rPr>
                        <a:t>MELD less than 15 and at least 18 years old</a:t>
                      </a:r>
                      <a:endParaRPr lang="en-US" sz="20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20000"/>
                        <a:lumOff val="80000"/>
                      </a:schemeClr>
                    </a:solidFill>
                  </a:tcPr>
                </a:tc>
                <a:extLst>
                  <a:ext uri="{0D108BD9-81ED-4DB2-BD59-A6C34878D82A}">
                    <a16:rowId xmlns:a16="http://schemas.microsoft.com/office/drawing/2014/main" val="2233894458"/>
                  </a:ext>
                </a:extLst>
              </a:tr>
              <a:tr h="307613">
                <a:tc>
                  <a:txBody>
                    <a:bodyPr/>
                    <a:lstStyle/>
                    <a:p>
                      <a:pPr marL="0" marR="0" algn="ctr">
                        <a:spcBef>
                          <a:spcPts val="200"/>
                        </a:spcBef>
                        <a:spcAft>
                          <a:spcPts val="200"/>
                        </a:spcAft>
                      </a:pPr>
                      <a:r>
                        <a:rPr lang="en-US" sz="2000">
                          <a:effectLst/>
                        </a:rPr>
                        <a:t>14</a:t>
                      </a:r>
                      <a:endParaRPr lang="en-US" sz="20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solidFill>
                  </a:tcPr>
                </a:tc>
                <a:tc>
                  <a:txBody>
                    <a:bodyPr/>
                    <a:lstStyle/>
                    <a:p>
                      <a:pPr marL="0" marR="0">
                        <a:spcBef>
                          <a:spcPts val="200"/>
                        </a:spcBef>
                        <a:spcAft>
                          <a:spcPts val="200"/>
                        </a:spcAft>
                      </a:pPr>
                      <a:r>
                        <a:rPr lang="en-US" sz="2000" dirty="0">
                          <a:effectLst/>
                        </a:rPr>
                        <a:t>Nation</a:t>
                      </a:r>
                      <a:endParaRPr lang="en-US" sz="20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20000"/>
                        <a:lumOff val="80000"/>
                      </a:schemeClr>
                    </a:solidFill>
                  </a:tcPr>
                </a:tc>
                <a:tc>
                  <a:txBody>
                    <a:bodyPr/>
                    <a:lstStyle/>
                    <a:p>
                      <a:pPr marL="0" marR="0" indent="4445">
                        <a:spcBef>
                          <a:spcPts val="200"/>
                        </a:spcBef>
                        <a:spcAft>
                          <a:spcPts val="200"/>
                        </a:spcAft>
                      </a:pPr>
                      <a:r>
                        <a:rPr lang="en-US" sz="2000" dirty="0">
                          <a:effectLst/>
                        </a:rPr>
                        <a:t>Any MELD and at least 18 years old</a:t>
                      </a:r>
                      <a:endParaRPr lang="en-US" sz="20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20000"/>
                        <a:lumOff val="80000"/>
                      </a:schemeClr>
                    </a:solidFill>
                  </a:tcPr>
                </a:tc>
                <a:extLst>
                  <a:ext uri="{0D108BD9-81ED-4DB2-BD59-A6C34878D82A}">
                    <a16:rowId xmlns:a16="http://schemas.microsoft.com/office/drawing/2014/main" val="1850005876"/>
                  </a:ext>
                </a:extLst>
              </a:tr>
            </a:tbl>
          </a:graphicData>
        </a:graphic>
      </p:graphicFrame>
    </p:spTree>
    <p:extLst>
      <p:ext uri="{BB962C8B-B14F-4D97-AF65-F5344CB8AC3E}">
        <p14:creationId xmlns:p14="http://schemas.microsoft.com/office/powerpoint/2010/main" val="8866630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57201" y="937214"/>
          <a:ext cx="11336504" cy="4929490"/>
        </p:xfrm>
        <a:graphic>
          <a:graphicData uri="http://schemas.openxmlformats.org/drawingml/2006/table">
            <a:tbl>
              <a:tblPr firstRow="1" firstCol="1" bandRow="1">
                <a:tableStyleId>{5C22544A-7EE6-4342-B048-85BDC9FD1C3A}</a:tableStyleId>
              </a:tblPr>
              <a:tblGrid>
                <a:gridCol w="2180303">
                  <a:extLst>
                    <a:ext uri="{9D8B030D-6E8A-4147-A177-3AD203B41FA5}">
                      <a16:colId xmlns:a16="http://schemas.microsoft.com/office/drawing/2014/main" val="412117562"/>
                    </a:ext>
                  </a:extLst>
                </a:gridCol>
                <a:gridCol w="3603408">
                  <a:extLst>
                    <a:ext uri="{9D8B030D-6E8A-4147-A177-3AD203B41FA5}">
                      <a16:colId xmlns:a16="http://schemas.microsoft.com/office/drawing/2014/main" val="2382477939"/>
                    </a:ext>
                  </a:extLst>
                </a:gridCol>
                <a:gridCol w="5552793">
                  <a:extLst>
                    <a:ext uri="{9D8B030D-6E8A-4147-A177-3AD203B41FA5}">
                      <a16:colId xmlns:a16="http://schemas.microsoft.com/office/drawing/2014/main" val="1984265853"/>
                    </a:ext>
                  </a:extLst>
                </a:gridCol>
              </a:tblGrid>
              <a:tr h="579940">
                <a:tc>
                  <a:txBody>
                    <a:bodyPr/>
                    <a:lstStyle/>
                    <a:p>
                      <a:pPr marL="0" marR="0" algn="ctr">
                        <a:spcBef>
                          <a:spcPts val="200"/>
                        </a:spcBef>
                        <a:spcAft>
                          <a:spcPts val="0"/>
                        </a:spcAft>
                      </a:pPr>
                      <a:r>
                        <a:rPr lang="en-US" sz="1400" dirty="0">
                          <a:effectLst/>
                        </a:rPr>
                        <a:t>Classification</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solidFill>
                  </a:tcPr>
                </a:tc>
                <a:tc>
                  <a:txBody>
                    <a:bodyPr/>
                    <a:lstStyle/>
                    <a:p>
                      <a:pPr marL="0" marR="0" algn="ctr">
                        <a:spcBef>
                          <a:spcPts val="200"/>
                        </a:spcBef>
                        <a:spcAft>
                          <a:spcPts val="0"/>
                        </a:spcAft>
                      </a:pPr>
                      <a:r>
                        <a:rPr lang="en-US" sz="1400">
                          <a:effectLst/>
                        </a:rPr>
                        <a:t>Candidates that are within this proximity of the donor hospital:</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solidFill>
                  </a:tcPr>
                </a:tc>
                <a:tc>
                  <a:txBody>
                    <a:bodyPr/>
                    <a:lstStyle/>
                    <a:p>
                      <a:pPr marL="0" marR="0" indent="-3175" algn="ctr">
                        <a:spcBef>
                          <a:spcPts val="200"/>
                        </a:spcBef>
                        <a:spcAft>
                          <a:spcPts val="0"/>
                        </a:spcAft>
                      </a:pPr>
                      <a:r>
                        <a:rPr lang="en-US" sz="1400">
                          <a:effectLst/>
                        </a:rPr>
                        <a:t>And are:</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solidFill>
                  </a:tcPr>
                </a:tc>
                <a:extLst>
                  <a:ext uri="{0D108BD9-81ED-4DB2-BD59-A6C34878D82A}">
                    <a16:rowId xmlns:a16="http://schemas.microsoft.com/office/drawing/2014/main" val="1063728075"/>
                  </a:ext>
                </a:extLst>
              </a:tr>
              <a:tr h="289970">
                <a:tc>
                  <a:txBody>
                    <a:bodyPr/>
                    <a:lstStyle/>
                    <a:p>
                      <a:pPr marL="0" marR="0" algn="ctr">
                        <a:spcBef>
                          <a:spcPts val="200"/>
                        </a:spcBef>
                        <a:spcAft>
                          <a:spcPts val="200"/>
                        </a:spcAft>
                      </a:pPr>
                      <a:r>
                        <a:rPr lang="en-US" sz="1400">
                          <a:effectLst/>
                        </a:rPr>
                        <a:t>1</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solidFill>
                  </a:tcPr>
                </a:tc>
                <a:tc>
                  <a:txBody>
                    <a:bodyPr/>
                    <a:lstStyle/>
                    <a:p>
                      <a:pPr marL="0" marR="0">
                        <a:spcBef>
                          <a:spcPts val="200"/>
                        </a:spcBef>
                        <a:spcAft>
                          <a:spcPts val="200"/>
                        </a:spcAft>
                      </a:pPr>
                      <a:r>
                        <a:rPr lang="en-US" sz="1400" dirty="0">
                          <a:effectLst/>
                        </a:rPr>
                        <a:t>500nm</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40000"/>
                        <a:lumOff val="60000"/>
                      </a:schemeClr>
                    </a:solidFill>
                  </a:tcPr>
                </a:tc>
                <a:tc>
                  <a:txBody>
                    <a:bodyPr/>
                    <a:lstStyle/>
                    <a:p>
                      <a:pPr marL="0" marR="0" indent="-3175">
                        <a:spcBef>
                          <a:spcPts val="200"/>
                        </a:spcBef>
                        <a:spcAft>
                          <a:spcPts val="200"/>
                        </a:spcAft>
                      </a:pPr>
                      <a:r>
                        <a:rPr lang="en-US" sz="1400">
                          <a:effectLst/>
                        </a:rPr>
                        <a:t>Pediatric status 1A</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40000"/>
                        <a:lumOff val="60000"/>
                      </a:schemeClr>
                    </a:solidFill>
                  </a:tcPr>
                </a:tc>
                <a:extLst>
                  <a:ext uri="{0D108BD9-81ED-4DB2-BD59-A6C34878D82A}">
                    <a16:rowId xmlns:a16="http://schemas.microsoft.com/office/drawing/2014/main" val="12327989"/>
                  </a:ext>
                </a:extLst>
              </a:tr>
              <a:tr h="289970">
                <a:tc>
                  <a:txBody>
                    <a:bodyPr/>
                    <a:lstStyle/>
                    <a:p>
                      <a:pPr marL="0" marR="0" algn="ctr">
                        <a:spcBef>
                          <a:spcPts val="200"/>
                        </a:spcBef>
                        <a:spcAft>
                          <a:spcPts val="200"/>
                        </a:spcAft>
                      </a:pPr>
                      <a:r>
                        <a:rPr lang="en-US" sz="1400">
                          <a:effectLst/>
                        </a:rPr>
                        <a:t>2</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solidFill>
                  </a:tcPr>
                </a:tc>
                <a:tc>
                  <a:txBody>
                    <a:bodyPr/>
                    <a:lstStyle/>
                    <a:p>
                      <a:pPr marL="0" marR="0">
                        <a:spcBef>
                          <a:spcPts val="200"/>
                        </a:spcBef>
                        <a:spcAft>
                          <a:spcPts val="200"/>
                        </a:spcAft>
                      </a:pPr>
                      <a:r>
                        <a:rPr lang="en-US" sz="1400" dirty="0">
                          <a:effectLst/>
                        </a:rPr>
                        <a:t>Nation</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40000"/>
                        <a:lumOff val="60000"/>
                      </a:schemeClr>
                    </a:solidFill>
                  </a:tcPr>
                </a:tc>
                <a:tc>
                  <a:txBody>
                    <a:bodyPr/>
                    <a:lstStyle/>
                    <a:p>
                      <a:pPr marL="0" marR="0" indent="-3175">
                        <a:spcBef>
                          <a:spcPts val="200"/>
                        </a:spcBef>
                        <a:spcAft>
                          <a:spcPts val="200"/>
                        </a:spcAft>
                      </a:pPr>
                      <a:r>
                        <a:rPr lang="en-US" sz="1400" dirty="0">
                          <a:effectLst/>
                        </a:rPr>
                        <a:t>Pediatric status 1A and 0 to 11 years old</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40000"/>
                        <a:lumOff val="60000"/>
                      </a:schemeClr>
                    </a:solidFill>
                  </a:tcPr>
                </a:tc>
                <a:extLst>
                  <a:ext uri="{0D108BD9-81ED-4DB2-BD59-A6C34878D82A}">
                    <a16:rowId xmlns:a16="http://schemas.microsoft.com/office/drawing/2014/main" val="1003834474"/>
                  </a:ext>
                </a:extLst>
              </a:tr>
              <a:tr h="289970">
                <a:tc>
                  <a:txBody>
                    <a:bodyPr/>
                    <a:lstStyle/>
                    <a:p>
                      <a:pPr marL="0" marR="0" algn="ctr">
                        <a:spcBef>
                          <a:spcPts val="200"/>
                        </a:spcBef>
                        <a:spcAft>
                          <a:spcPts val="200"/>
                        </a:spcAft>
                      </a:pPr>
                      <a:r>
                        <a:rPr lang="en-US" sz="1400" dirty="0">
                          <a:effectLst/>
                        </a:rPr>
                        <a:t>3</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solidFill>
                  </a:tcPr>
                </a:tc>
                <a:tc>
                  <a:txBody>
                    <a:bodyPr/>
                    <a:lstStyle/>
                    <a:p>
                      <a:pPr marL="0" marR="0">
                        <a:spcBef>
                          <a:spcPts val="0"/>
                        </a:spcBef>
                        <a:spcAft>
                          <a:spcPts val="0"/>
                        </a:spcAft>
                      </a:pPr>
                      <a:r>
                        <a:rPr lang="en-US" sz="1400" dirty="0">
                          <a:effectLst/>
                        </a:rPr>
                        <a:t>500nm</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40000"/>
                        <a:lumOff val="60000"/>
                      </a:schemeClr>
                    </a:solidFill>
                  </a:tcPr>
                </a:tc>
                <a:tc>
                  <a:txBody>
                    <a:bodyPr/>
                    <a:lstStyle/>
                    <a:p>
                      <a:pPr marL="0" marR="0" indent="-3175">
                        <a:spcBef>
                          <a:spcPts val="200"/>
                        </a:spcBef>
                        <a:spcAft>
                          <a:spcPts val="200"/>
                        </a:spcAft>
                      </a:pPr>
                      <a:r>
                        <a:rPr lang="en-US" sz="1400">
                          <a:effectLst/>
                        </a:rPr>
                        <a:t>Adult status 1A</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40000"/>
                        <a:lumOff val="60000"/>
                      </a:schemeClr>
                    </a:solidFill>
                  </a:tcPr>
                </a:tc>
                <a:extLst>
                  <a:ext uri="{0D108BD9-81ED-4DB2-BD59-A6C34878D82A}">
                    <a16:rowId xmlns:a16="http://schemas.microsoft.com/office/drawing/2014/main" val="531501292"/>
                  </a:ext>
                </a:extLst>
              </a:tr>
              <a:tr h="289970">
                <a:tc>
                  <a:txBody>
                    <a:bodyPr/>
                    <a:lstStyle/>
                    <a:p>
                      <a:pPr marL="0" marR="0" algn="ctr">
                        <a:spcBef>
                          <a:spcPts val="200"/>
                        </a:spcBef>
                        <a:spcAft>
                          <a:spcPts val="200"/>
                        </a:spcAft>
                      </a:pPr>
                      <a:r>
                        <a:rPr lang="en-US" sz="1400">
                          <a:effectLst/>
                        </a:rPr>
                        <a:t>4</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solidFill>
                  </a:tcPr>
                </a:tc>
                <a:tc>
                  <a:txBody>
                    <a:bodyPr/>
                    <a:lstStyle/>
                    <a:p>
                      <a:pPr marL="0" marR="0">
                        <a:spcBef>
                          <a:spcPts val="0"/>
                        </a:spcBef>
                        <a:spcAft>
                          <a:spcPts val="0"/>
                        </a:spcAft>
                      </a:pPr>
                      <a:r>
                        <a:rPr lang="en-US" sz="1400" dirty="0">
                          <a:effectLst/>
                        </a:rPr>
                        <a:t>500nm</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40000"/>
                        <a:lumOff val="60000"/>
                      </a:schemeClr>
                    </a:solidFill>
                  </a:tcPr>
                </a:tc>
                <a:tc>
                  <a:txBody>
                    <a:bodyPr/>
                    <a:lstStyle/>
                    <a:p>
                      <a:pPr marL="0" marR="0" indent="-3175">
                        <a:spcBef>
                          <a:spcPts val="200"/>
                        </a:spcBef>
                        <a:spcAft>
                          <a:spcPts val="200"/>
                        </a:spcAft>
                      </a:pPr>
                      <a:r>
                        <a:rPr lang="en-US" sz="1400" dirty="0">
                          <a:effectLst/>
                        </a:rPr>
                        <a:t>Pediatric status 1B</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40000"/>
                        <a:lumOff val="60000"/>
                      </a:schemeClr>
                    </a:solidFill>
                  </a:tcPr>
                </a:tc>
                <a:extLst>
                  <a:ext uri="{0D108BD9-81ED-4DB2-BD59-A6C34878D82A}">
                    <a16:rowId xmlns:a16="http://schemas.microsoft.com/office/drawing/2014/main" val="3579579807"/>
                  </a:ext>
                </a:extLst>
              </a:tr>
              <a:tr h="289970">
                <a:tc>
                  <a:txBody>
                    <a:bodyPr/>
                    <a:lstStyle/>
                    <a:p>
                      <a:pPr marL="0" marR="0" algn="ctr">
                        <a:spcBef>
                          <a:spcPts val="200"/>
                        </a:spcBef>
                        <a:spcAft>
                          <a:spcPts val="200"/>
                        </a:spcAft>
                      </a:pPr>
                      <a:r>
                        <a:rPr lang="en-US" sz="1400">
                          <a:effectLst/>
                        </a:rPr>
                        <a:t>5</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solidFill>
                  </a:tcPr>
                </a:tc>
                <a:tc>
                  <a:txBody>
                    <a:bodyPr/>
                    <a:lstStyle/>
                    <a:p>
                      <a:pPr marL="0" marR="0">
                        <a:spcBef>
                          <a:spcPts val="0"/>
                        </a:spcBef>
                        <a:spcAft>
                          <a:spcPts val="0"/>
                        </a:spcAft>
                      </a:pPr>
                      <a:r>
                        <a:rPr lang="en-US" sz="1400">
                          <a:effectLst/>
                        </a:rPr>
                        <a:t>500nm</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40000"/>
                        <a:lumOff val="60000"/>
                      </a:schemeClr>
                    </a:solidFill>
                  </a:tcPr>
                </a:tc>
                <a:tc>
                  <a:txBody>
                    <a:bodyPr/>
                    <a:lstStyle/>
                    <a:p>
                      <a:pPr marL="0" marR="0" indent="-3175">
                        <a:spcBef>
                          <a:spcPts val="200"/>
                        </a:spcBef>
                        <a:spcAft>
                          <a:spcPts val="200"/>
                        </a:spcAft>
                      </a:pPr>
                      <a:r>
                        <a:rPr lang="en-US" sz="1400" dirty="0">
                          <a:effectLst/>
                        </a:rPr>
                        <a:t>Any PELD</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40000"/>
                        <a:lumOff val="60000"/>
                      </a:schemeClr>
                    </a:solidFill>
                  </a:tcPr>
                </a:tc>
                <a:extLst>
                  <a:ext uri="{0D108BD9-81ED-4DB2-BD59-A6C34878D82A}">
                    <a16:rowId xmlns:a16="http://schemas.microsoft.com/office/drawing/2014/main" val="3502561433"/>
                  </a:ext>
                </a:extLst>
              </a:tr>
              <a:tr h="289970">
                <a:tc>
                  <a:txBody>
                    <a:bodyPr/>
                    <a:lstStyle/>
                    <a:p>
                      <a:pPr marL="0" marR="0" algn="ctr">
                        <a:spcBef>
                          <a:spcPts val="200"/>
                        </a:spcBef>
                        <a:spcAft>
                          <a:spcPts val="200"/>
                        </a:spcAft>
                      </a:pPr>
                      <a:r>
                        <a:rPr lang="en-US" sz="1400" dirty="0">
                          <a:effectLst/>
                        </a:rPr>
                        <a:t>6</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solidFill>
                  </a:tcPr>
                </a:tc>
                <a:tc>
                  <a:txBody>
                    <a:bodyPr/>
                    <a:lstStyle/>
                    <a:p>
                      <a:pPr marL="0" marR="0">
                        <a:spcBef>
                          <a:spcPts val="0"/>
                        </a:spcBef>
                        <a:spcAft>
                          <a:spcPts val="0"/>
                        </a:spcAft>
                      </a:pPr>
                      <a:r>
                        <a:rPr lang="en-US" sz="1400">
                          <a:effectLst/>
                        </a:rPr>
                        <a:t>500nm</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40000"/>
                        <a:lumOff val="60000"/>
                      </a:schemeClr>
                    </a:solidFill>
                  </a:tcPr>
                </a:tc>
                <a:tc>
                  <a:txBody>
                    <a:bodyPr/>
                    <a:lstStyle/>
                    <a:p>
                      <a:pPr marL="0" marR="0" indent="-3175">
                        <a:spcBef>
                          <a:spcPts val="200"/>
                        </a:spcBef>
                        <a:spcAft>
                          <a:spcPts val="200"/>
                        </a:spcAft>
                      </a:pPr>
                      <a:r>
                        <a:rPr lang="en-US" sz="1400" dirty="0">
                          <a:effectLst/>
                        </a:rPr>
                        <a:t>MELD of at least 15 and 12 to 17 years old</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40000"/>
                        <a:lumOff val="60000"/>
                      </a:schemeClr>
                    </a:solidFill>
                  </a:tcPr>
                </a:tc>
                <a:extLst>
                  <a:ext uri="{0D108BD9-81ED-4DB2-BD59-A6C34878D82A}">
                    <a16:rowId xmlns:a16="http://schemas.microsoft.com/office/drawing/2014/main" val="2166534110"/>
                  </a:ext>
                </a:extLst>
              </a:tr>
              <a:tr h="289970">
                <a:tc>
                  <a:txBody>
                    <a:bodyPr/>
                    <a:lstStyle/>
                    <a:p>
                      <a:pPr marL="0" marR="0" algn="ctr">
                        <a:spcBef>
                          <a:spcPts val="200"/>
                        </a:spcBef>
                        <a:spcAft>
                          <a:spcPts val="200"/>
                        </a:spcAft>
                      </a:pPr>
                      <a:r>
                        <a:rPr lang="en-US" sz="1400" dirty="0" smtClean="0">
                          <a:effectLst/>
                          <a:latin typeface="Cambria" panose="02040503050406030204" pitchFamily="18" charset="0"/>
                          <a:ea typeface="Cambria" panose="02040503050406030204" pitchFamily="18" charset="0"/>
                          <a:cs typeface="Times New Roman" panose="02020603050405020304" pitchFamily="18" charset="0"/>
                        </a:rPr>
                        <a:t>7</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solidFill>
                  </a:tcPr>
                </a:tc>
                <a:tc>
                  <a:txBody>
                    <a:bodyPr/>
                    <a:lstStyle/>
                    <a:p>
                      <a:pPr marL="0" marR="0">
                        <a:spcBef>
                          <a:spcPts val="0"/>
                        </a:spcBef>
                        <a:spcAft>
                          <a:spcPts val="0"/>
                        </a:spcAft>
                      </a:pPr>
                      <a:r>
                        <a:rPr lang="en-US" sz="1400" dirty="0">
                          <a:effectLst/>
                        </a:rPr>
                        <a:t>500nm</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40000"/>
                        <a:lumOff val="60000"/>
                      </a:schemeClr>
                    </a:solidFill>
                  </a:tcPr>
                </a:tc>
                <a:tc>
                  <a:txBody>
                    <a:bodyPr/>
                    <a:lstStyle/>
                    <a:p>
                      <a:pPr marL="0" marR="0" indent="-3175">
                        <a:spcBef>
                          <a:spcPts val="200"/>
                        </a:spcBef>
                        <a:spcAft>
                          <a:spcPts val="200"/>
                        </a:spcAft>
                      </a:pPr>
                      <a:r>
                        <a:rPr lang="en-US" sz="1400" dirty="0">
                          <a:effectLst/>
                        </a:rPr>
                        <a:t>MELD less than 15 and 12 to 17 years old</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40000"/>
                        <a:lumOff val="60000"/>
                      </a:schemeClr>
                    </a:solidFill>
                  </a:tcPr>
                </a:tc>
                <a:extLst>
                  <a:ext uri="{0D108BD9-81ED-4DB2-BD59-A6C34878D82A}">
                    <a16:rowId xmlns:a16="http://schemas.microsoft.com/office/drawing/2014/main" val="2057336709"/>
                  </a:ext>
                </a:extLst>
              </a:tr>
              <a:tr h="289970">
                <a:tc>
                  <a:txBody>
                    <a:bodyPr/>
                    <a:lstStyle/>
                    <a:p>
                      <a:pPr marL="0" marR="0" algn="ctr">
                        <a:spcBef>
                          <a:spcPts val="200"/>
                        </a:spcBef>
                        <a:spcAft>
                          <a:spcPts val="200"/>
                        </a:spcAft>
                      </a:pPr>
                      <a:r>
                        <a:rPr lang="en-US" sz="1400" dirty="0" smtClean="0">
                          <a:effectLst/>
                          <a:latin typeface="+mn-lt"/>
                          <a:ea typeface="+mn-ea"/>
                          <a:cs typeface="+mn-cs"/>
                        </a:rPr>
                        <a:t>8</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solidFill>
                  </a:tcPr>
                </a:tc>
                <a:tc>
                  <a:txBody>
                    <a:bodyPr/>
                    <a:lstStyle/>
                    <a:p>
                      <a:pPr marL="0" marR="0">
                        <a:spcBef>
                          <a:spcPts val="200"/>
                        </a:spcBef>
                        <a:spcAft>
                          <a:spcPts val="200"/>
                        </a:spcAft>
                      </a:pPr>
                      <a:r>
                        <a:rPr lang="en-US" sz="1400">
                          <a:effectLst/>
                        </a:rPr>
                        <a:t>Nation</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40000"/>
                        <a:lumOff val="60000"/>
                      </a:schemeClr>
                    </a:solidFill>
                  </a:tcPr>
                </a:tc>
                <a:tc>
                  <a:txBody>
                    <a:bodyPr/>
                    <a:lstStyle/>
                    <a:p>
                      <a:pPr marL="0" marR="0" indent="-3175">
                        <a:spcBef>
                          <a:spcPts val="200"/>
                        </a:spcBef>
                        <a:spcAft>
                          <a:spcPts val="200"/>
                        </a:spcAft>
                      </a:pPr>
                      <a:r>
                        <a:rPr lang="en-US" sz="1400" dirty="0">
                          <a:effectLst/>
                        </a:rPr>
                        <a:t>Pediatric status 1A and 12 to 17 years old</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40000"/>
                        <a:lumOff val="60000"/>
                      </a:schemeClr>
                    </a:solidFill>
                  </a:tcPr>
                </a:tc>
                <a:extLst>
                  <a:ext uri="{0D108BD9-81ED-4DB2-BD59-A6C34878D82A}">
                    <a16:rowId xmlns:a16="http://schemas.microsoft.com/office/drawing/2014/main" val="3941982530"/>
                  </a:ext>
                </a:extLst>
              </a:tr>
              <a:tr h="289970">
                <a:tc>
                  <a:txBody>
                    <a:bodyPr/>
                    <a:lstStyle/>
                    <a:p>
                      <a:pPr marL="0" marR="0" algn="ctr">
                        <a:spcBef>
                          <a:spcPts val="200"/>
                        </a:spcBef>
                        <a:spcAft>
                          <a:spcPts val="200"/>
                        </a:spcAft>
                      </a:pPr>
                      <a:r>
                        <a:rPr lang="en-US" sz="1400" dirty="0" smtClean="0">
                          <a:effectLst/>
                          <a:latin typeface="+mn-lt"/>
                          <a:ea typeface="+mn-ea"/>
                          <a:cs typeface="+mn-cs"/>
                        </a:rPr>
                        <a:t>9</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solidFill>
                  </a:tcPr>
                </a:tc>
                <a:tc>
                  <a:txBody>
                    <a:bodyPr/>
                    <a:lstStyle/>
                    <a:p>
                      <a:pPr marL="0" marR="0">
                        <a:spcBef>
                          <a:spcPts val="200"/>
                        </a:spcBef>
                        <a:spcAft>
                          <a:spcPts val="200"/>
                        </a:spcAft>
                      </a:pPr>
                      <a:r>
                        <a:rPr lang="en-US" sz="1400">
                          <a:effectLst/>
                        </a:rPr>
                        <a:t>Nation</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40000"/>
                        <a:lumOff val="60000"/>
                      </a:schemeClr>
                    </a:solidFill>
                  </a:tcPr>
                </a:tc>
                <a:tc>
                  <a:txBody>
                    <a:bodyPr/>
                    <a:lstStyle/>
                    <a:p>
                      <a:pPr marL="0" marR="0" indent="-3175">
                        <a:spcBef>
                          <a:spcPts val="200"/>
                        </a:spcBef>
                        <a:spcAft>
                          <a:spcPts val="200"/>
                        </a:spcAft>
                      </a:pPr>
                      <a:r>
                        <a:rPr lang="en-US" sz="1400" dirty="0">
                          <a:effectLst/>
                        </a:rPr>
                        <a:t>Adult status 1A</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40000"/>
                        <a:lumOff val="60000"/>
                      </a:schemeClr>
                    </a:solidFill>
                  </a:tcPr>
                </a:tc>
                <a:extLst>
                  <a:ext uri="{0D108BD9-81ED-4DB2-BD59-A6C34878D82A}">
                    <a16:rowId xmlns:a16="http://schemas.microsoft.com/office/drawing/2014/main" val="1643949968"/>
                  </a:ext>
                </a:extLst>
              </a:tr>
              <a:tr h="289970">
                <a:tc>
                  <a:txBody>
                    <a:bodyPr/>
                    <a:lstStyle/>
                    <a:p>
                      <a:pPr marL="0" marR="0" algn="ctr">
                        <a:spcBef>
                          <a:spcPts val="200"/>
                        </a:spcBef>
                        <a:spcAft>
                          <a:spcPts val="200"/>
                        </a:spcAft>
                      </a:pPr>
                      <a:r>
                        <a:rPr lang="en-US" sz="1400" dirty="0" smtClean="0">
                          <a:effectLst/>
                        </a:rPr>
                        <a:t>10</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solidFill>
                  </a:tcPr>
                </a:tc>
                <a:tc>
                  <a:txBody>
                    <a:bodyPr/>
                    <a:lstStyle/>
                    <a:p>
                      <a:pPr marL="0" marR="0">
                        <a:spcBef>
                          <a:spcPts val="200"/>
                        </a:spcBef>
                        <a:spcAft>
                          <a:spcPts val="200"/>
                        </a:spcAft>
                      </a:pPr>
                      <a:r>
                        <a:rPr lang="en-US" sz="1400">
                          <a:effectLst/>
                        </a:rPr>
                        <a:t>Nation</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40000"/>
                        <a:lumOff val="60000"/>
                      </a:schemeClr>
                    </a:solidFill>
                  </a:tcPr>
                </a:tc>
                <a:tc>
                  <a:txBody>
                    <a:bodyPr/>
                    <a:lstStyle/>
                    <a:p>
                      <a:pPr marL="0" marR="0" indent="-3175">
                        <a:spcBef>
                          <a:spcPts val="200"/>
                        </a:spcBef>
                        <a:spcAft>
                          <a:spcPts val="200"/>
                        </a:spcAft>
                      </a:pPr>
                      <a:r>
                        <a:rPr lang="en-US" sz="1400" dirty="0">
                          <a:effectLst/>
                        </a:rPr>
                        <a:t>Pediatric status 1B and 0 to 17 years old</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40000"/>
                        <a:lumOff val="60000"/>
                      </a:schemeClr>
                    </a:solidFill>
                  </a:tcPr>
                </a:tc>
                <a:extLst>
                  <a:ext uri="{0D108BD9-81ED-4DB2-BD59-A6C34878D82A}">
                    <a16:rowId xmlns:a16="http://schemas.microsoft.com/office/drawing/2014/main" val="1918144626"/>
                  </a:ext>
                </a:extLst>
              </a:tr>
              <a:tr h="289970">
                <a:tc>
                  <a:txBody>
                    <a:bodyPr/>
                    <a:lstStyle/>
                    <a:p>
                      <a:pPr marL="0" marR="0" algn="ctr">
                        <a:spcBef>
                          <a:spcPts val="200"/>
                        </a:spcBef>
                        <a:spcAft>
                          <a:spcPts val="200"/>
                        </a:spcAft>
                      </a:pPr>
                      <a:r>
                        <a:rPr lang="en-US" sz="1400" dirty="0" smtClean="0">
                          <a:effectLst/>
                        </a:rPr>
                        <a:t>11</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solidFill>
                  </a:tcPr>
                </a:tc>
                <a:tc>
                  <a:txBody>
                    <a:bodyPr/>
                    <a:lstStyle/>
                    <a:p>
                      <a:pPr marL="0" marR="0">
                        <a:spcBef>
                          <a:spcPts val="200"/>
                        </a:spcBef>
                        <a:spcAft>
                          <a:spcPts val="200"/>
                        </a:spcAft>
                      </a:pPr>
                      <a:r>
                        <a:rPr lang="en-US" sz="1400">
                          <a:effectLst/>
                        </a:rPr>
                        <a:t>Nation</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40000"/>
                        <a:lumOff val="60000"/>
                      </a:schemeClr>
                    </a:solidFill>
                  </a:tcPr>
                </a:tc>
                <a:tc>
                  <a:txBody>
                    <a:bodyPr/>
                    <a:lstStyle/>
                    <a:p>
                      <a:pPr marL="0" marR="0" indent="-3175">
                        <a:spcBef>
                          <a:spcPts val="200"/>
                        </a:spcBef>
                        <a:spcAft>
                          <a:spcPts val="200"/>
                        </a:spcAft>
                      </a:pPr>
                      <a:r>
                        <a:rPr lang="en-US" sz="1400" dirty="0">
                          <a:effectLst/>
                        </a:rPr>
                        <a:t>Any PELD</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40000"/>
                        <a:lumOff val="60000"/>
                      </a:schemeClr>
                    </a:solidFill>
                  </a:tcPr>
                </a:tc>
                <a:extLst>
                  <a:ext uri="{0D108BD9-81ED-4DB2-BD59-A6C34878D82A}">
                    <a16:rowId xmlns:a16="http://schemas.microsoft.com/office/drawing/2014/main" val="229701694"/>
                  </a:ext>
                </a:extLst>
              </a:tr>
              <a:tr h="289970">
                <a:tc>
                  <a:txBody>
                    <a:bodyPr/>
                    <a:lstStyle/>
                    <a:p>
                      <a:pPr marL="0" marR="0" algn="ctr">
                        <a:spcBef>
                          <a:spcPts val="200"/>
                        </a:spcBef>
                        <a:spcAft>
                          <a:spcPts val="200"/>
                        </a:spcAft>
                      </a:pPr>
                      <a:r>
                        <a:rPr lang="en-US" sz="1400" dirty="0" smtClean="0">
                          <a:effectLst/>
                        </a:rPr>
                        <a:t>12</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solidFill>
                  </a:tcPr>
                </a:tc>
                <a:tc>
                  <a:txBody>
                    <a:bodyPr/>
                    <a:lstStyle/>
                    <a:p>
                      <a:pPr marL="0" marR="0">
                        <a:spcBef>
                          <a:spcPts val="200"/>
                        </a:spcBef>
                        <a:spcAft>
                          <a:spcPts val="200"/>
                        </a:spcAft>
                      </a:pPr>
                      <a:r>
                        <a:rPr lang="en-US" sz="1400">
                          <a:effectLst/>
                        </a:rPr>
                        <a:t>Nation</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40000"/>
                        <a:lumOff val="60000"/>
                      </a:schemeClr>
                    </a:solidFill>
                  </a:tcPr>
                </a:tc>
                <a:tc>
                  <a:txBody>
                    <a:bodyPr/>
                    <a:lstStyle/>
                    <a:p>
                      <a:pPr marL="0" marR="0" indent="-3175">
                        <a:spcBef>
                          <a:spcPts val="200"/>
                        </a:spcBef>
                        <a:spcAft>
                          <a:spcPts val="200"/>
                        </a:spcAft>
                      </a:pPr>
                      <a:r>
                        <a:rPr lang="en-US" sz="1400" dirty="0">
                          <a:effectLst/>
                        </a:rPr>
                        <a:t>Any MELD and 12 to 17 years old</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40000"/>
                        <a:lumOff val="60000"/>
                      </a:schemeClr>
                    </a:solidFill>
                  </a:tcPr>
                </a:tc>
                <a:extLst>
                  <a:ext uri="{0D108BD9-81ED-4DB2-BD59-A6C34878D82A}">
                    <a16:rowId xmlns:a16="http://schemas.microsoft.com/office/drawing/2014/main" val="1089958280"/>
                  </a:ext>
                </a:extLst>
              </a:tr>
              <a:tr h="289970">
                <a:tc>
                  <a:txBody>
                    <a:bodyPr/>
                    <a:lstStyle/>
                    <a:p>
                      <a:pPr marL="0" marR="0" algn="ctr">
                        <a:spcBef>
                          <a:spcPts val="200"/>
                        </a:spcBef>
                        <a:spcAft>
                          <a:spcPts val="200"/>
                        </a:spcAft>
                      </a:pPr>
                      <a:r>
                        <a:rPr lang="en-US" sz="1400" dirty="0" smtClean="0">
                          <a:effectLst/>
                          <a:latin typeface="+mn-lt"/>
                          <a:ea typeface="+mn-ea"/>
                          <a:cs typeface="+mn-cs"/>
                        </a:rPr>
                        <a:t>13</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solidFill>
                  </a:tcPr>
                </a:tc>
                <a:tc>
                  <a:txBody>
                    <a:bodyPr/>
                    <a:lstStyle/>
                    <a:p>
                      <a:pPr marL="0" marR="0">
                        <a:spcBef>
                          <a:spcPts val="0"/>
                        </a:spcBef>
                        <a:spcAft>
                          <a:spcPts val="0"/>
                        </a:spcAft>
                      </a:pPr>
                      <a:r>
                        <a:rPr lang="en-US" sz="1400">
                          <a:effectLst/>
                        </a:rPr>
                        <a:t>500nm</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40000"/>
                        <a:lumOff val="60000"/>
                      </a:schemeClr>
                    </a:solidFill>
                  </a:tcPr>
                </a:tc>
                <a:tc>
                  <a:txBody>
                    <a:bodyPr/>
                    <a:lstStyle/>
                    <a:p>
                      <a:pPr marL="0" marR="0" indent="-3175">
                        <a:spcBef>
                          <a:spcPts val="200"/>
                        </a:spcBef>
                        <a:spcAft>
                          <a:spcPts val="200"/>
                        </a:spcAft>
                      </a:pPr>
                      <a:r>
                        <a:rPr lang="en-US" sz="1400" dirty="0">
                          <a:effectLst/>
                        </a:rPr>
                        <a:t>MELD of at least 15 and at least 18 years old</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40000"/>
                        <a:lumOff val="60000"/>
                      </a:schemeClr>
                    </a:solidFill>
                  </a:tcPr>
                </a:tc>
                <a:extLst>
                  <a:ext uri="{0D108BD9-81ED-4DB2-BD59-A6C34878D82A}">
                    <a16:rowId xmlns:a16="http://schemas.microsoft.com/office/drawing/2014/main" val="2978622179"/>
                  </a:ext>
                </a:extLst>
              </a:tr>
              <a:tr h="289970">
                <a:tc>
                  <a:txBody>
                    <a:bodyPr/>
                    <a:lstStyle/>
                    <a:p>
                      <a:pPr marL="0" marR="0" algn="ctr">
                        <a:spcBef>
                          <a:spcPts val="200"/>
                        </a:spcBef>
                        <a:spcAft>
                          <a:spcPts val="200"/>
                        </a:spcAft>
                      </a:pPr>
                      <a:r>
                        <a:rPr lang="en-US" sz="1400" dirty="0" smtClean="0">
                          <a:effectLst/>
                          <a:latin typeface="+mn-lt"/>
                          <a:ea typeface="+mn-ea"/>
                          <a:cs typeface="+mn-cs"/>
                        </a:rPr>
                        <a:t>14</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solidFill>
                  </a:tcPr>
                </a:tc>
                <a:tc>
                  <a:txBody>
                    <a:bodyPr/>
                    <a:lstStyle/>
                    <a:p>
                      <a:pPr marL="0" marR="0">
                        <a:spcBef>
                          <a:spcPts val="200"/>
                        </a:spcBef>
                        <a:spcAft>
                          <a:spcPts val="200"/>
                        </a:spcAft>
                      </a:pPr>
                      <a:r>
                        <a:rPr lang="en-US" sz="1400">
                          <a:effectLst/>
                        </a:rPr>
                        <a:t>500nm</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40000"/>
                        <a:lumOff val="60000"/>
                      </a:schemeClr>
                    </a:solidFill>
                  </a:tcPr>
                </a:tc>
                <a:tc>
                  <a:txBody>
                    <a:bodyPr/>
                    <a:lstStyle/>
                    <a:p>
                      <a:pPr marL="0" marR="0" indent="-3175">
                        <a:spcBef>
                          <a:spcPts val="200"/>
                        </a:spcBef>
                        <a:spcAft>
                          <a:spcPts val="200"/>
                        </a:spcAft>
                      </a:pPr>
                      <a:r>
                        <a:rPr lang="en-US" sz="1400" dirty="0">
                          <a:effectLst/>
                        </a:rPr>
                        <a:t>MELD less than 15 and at least 18 years old</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40000"/>
                        <a:lumOff val="60000"/>
                      </a:schemeClr>
                    </a:solidFill>
                  </a:tcPr>
                </a:tc>
                <a:extLst>
                  <a:ext uri="{0D108BD9-81ED-4DB2-BD59-A6C34878D82A}">
                    <a16:rowId xmlns:a16="http://schemas.microsoft.com/office/drawing/2014/main" val="1786646772"/>
                  </a:ext>
                </a:extLst>
              </a:tr>
              <a:tr h="289970">
                <a:tc>
                  <a:txBody>
                    <a:bodyPr/>
                    <a:lstStyle/>
                    <a:p>
                      <a:pPr marL="0" marR="0" algn="ctr">
                        <a:spcBef>
                          <a:spcPts val="200"/>
                        </a:spcBef>
                        <a:spcAft>
                          <a:spcPts val="200"/>
                        </a:spcAft>
                      </a:pPr>
                      <a:r>
                        <a:rPr lang="en-US" sz="1400" dirty="0">
                          <a:effectLst/>
                        </a:rPr>
                        <a:t>15</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solidFill>
                  </a:tcPr>
                </a:tc>
                <a:tc>
                  <a:txBody>
                    <a:bodyPr/>
                    <a:lstStyle/>
                    <a:p>
                      <a:pPr marL="0" marR="0">
                        <a:spcBef>
                          <a:spcPts val="200"/>
                        </a:spcBef>
                        <a:spcAft>
                          <a:spcPts val="200"/>
                        </a:spcAft>
                      </a:pPr>
                      <a:r>
                        <a:rPr lang="en-US" sz="1400">
                          <a:effectLst/>
                        </a:rPr>
                        <a:t>Nation</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40000"/>
                        <a:lumOff val="60000"/>
                      </a:schemeClr>
                    </a:solidFill>
                  </a:tcPr>
                </a:tc>
                <a:tc>
                  <a:txBody>
                    <a:bodyPr/>
                    <a:lstStyle/>
                    <a:p>
                      <a:pPr marL="0" marR="0" indent="-3175">
                        <a:spcBef>
                          <a:spcPts val="200"/>
                        </a:spcBef>
                        <a:spcAft>
                          <a:spcPts val="200"/>
                        </a:spcAft>
                      </a:pPr>
                      <a:r>
                        <a:rPr lang="en-US" sz="1400" dirty="0">
                          <a:effectLst/>
                        </a:rPr>
                        <a:t>Any MELD and at least 18 years old</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solidFill>
                      <a:schemeClr val="bg2">
                        <a:lumMod val="40000"/>
                        <a:lumOff val="60000"/>
                      </a:schemeClr>
                    </a:solidFill>
                  </a:tcPr>
                </a:tc>
                <a:extLst>
                  <a:ext uri="{0D108BD9-81ED-4DB2-BD59-A6C34878D82A}">
                    <a16:rowId xmlns:a16="http://schemas.microsoft.com/office/drawing/2014/main" val="1486907362"/>
                  </a:ext>
                </a:extLst>
              </a:tr>
            </a:tbl>
          </a:graphicData>
        </a:graphic>
      </p:graphicFrame>
      <p:sp>
        <p:nvSpPr>
          <p:cNvPr id="3" name="Title 2"/>
          <p:cNvSpPr>
            <a:spLocks noGrp="1"/>
          </p:cNvSpPr>
          <p:nvPr>
            <p:ph type="title"/>
          </p:nvPr>
        </p:nvSpPr>
        <p:spPr/>
        <p:txBody>
          <a:bodyPr/>
          <a:lstStyle/>
          <a:p>
            <a:r>
              <a:rPr lang="en-US" dirty="0" smtClean="0"/>
              <a:t>Donor &lt;12 Years Old Allocation Sequence</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14</a:t>
            </a:fld>
            <a:endParaRPr lang="en-US" dirty="0"/>
          </a:p>
        </p:txBody>
      </p:sp>
    </p:spTree>
    <p:extLst>
      <p:ext uri="{BB962C8B-B14F-4D97-AF65-F5344CB8AC3E}">
        <p14:creationId xmlns:p14="http://schemas.microsoft.com/office/powerpoint/2010/main" val="6580908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15</a:t>
            </a:fld>
            <a:endParaRPr lang="en-US" dirty="0"/>
          </a:p>
        </p:txBody>
      </p:sp>
      <p:pic>
        <p:nvPicPr>
          <p:cNvPr id="5" name="Picture 4" descr="C:\Users\millerec\AppData\Local\Microsoft\Windows\INetCache\Content.Word\MMa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84409" y="367047"/>
            <a:ext cx="8053507" cy="6009568"/>
          </a:xfrm>
          <a:prstGeom prst="rect">
            <a:avLst/>
          </a:prstGeom>
          <a:noFill/>
          <a:ln>
            <a:solidFill>
              <a:schemeClr val="accent1"/>
            </a:solidFill>
          </a:ln>
        </p:spPr>
      </p:pic>
    </p:spTree>
    <p:extLst>
      <p:ext uri="{BB962C8B-B14F-4D97-AF65-F5344CB8AC3E}">
        <p14:creationId xmlns:p14="http://schemas.microsoft.com/office/powerpoint/2010/main" val="4232677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2</a:t>
            </a:fld>
            <a:endParaRPr lang="en-US" dirty="0"/>
          </a:p>
        </p:txBody>
      </p:sp>
      <p:sp>
        <p:nvSpPr>
          <p:cNvPr id="5" name="Title 1"/>
          <p:cNvSpPr>
            <a:spLocks noGrp="1"/>
          </p:cNvSpPr>
          <p:nvPr>
            <p:ph type="title"/>
          </p:nvPr>
        </p:nvSpPr>
        <p:spPr>
          <a:xfrm>
            <a:off x="338580" y="156310"/>
            <a:ext cx="11651768" cy="859690"/>
          </a:xfrm>
        </p:spPr>
        <p:txBody>
          <a:bodyPr/>
          <a:lstStyle/>
          <a:p>
            <a:r>
              <a:rPr lang="en-US" sz="4400" dirty="0" smtClean="0"/>
              <a:t>Recent Public Comment Proposal</a:t>
            </a:r>
            <a:endParaRPr lang="en-US" sz="4400" dirty="0"/>
          </a:p>
        </p:txBody>
      </p:sp>
      <p:sp>
        <p:nvSpPr>
          <p:cNvPr id="6" name="Content Placeholder 7"/>
          <p:cNvSpPr>
            <a:spLocks noGrp="1"/>
          </p:cNvSpPr>
          <p:nvPr>
            <p:ph idx="1"/>
          </p:nvPr>
        </p:nvSpPr>
        <p:spPr>
          <a:xfrm>
            <a:off x="385278" y="1348828"/>
            <a:ext cx="11394917" cy="3826891"/>
          </a:xfrm>
        </p:spPr>
        <p:txBody>
          <a:bodyPr>
            <a:normAutofit/>
          </a:bodyPr>
          <a:lstStyle/>
          <a:p>
            <a:pPr marL="0" indent="0">
              <a:buNone/>
            </a:pPr>
            <a:r>
              <a:rPr lang="en-US" sz="3200" dirty="0" smtClean="0">
                <a:latin typeface="Arial" panose="020B0604020202020204" pitchFamily="34" charset="0"/>
                <a:cs typeface="Arial" panose="020B0604020202020204" pitchFamily="34" charset="0"/>
              </a:rPr>
              <a:t>Eliminate Region and DSA from Liver and Intestine Allocation</a:t>
            </a:r>
            <a:endParaRPr lang="en-US" sz="3200" dirty="0">
              <a:latin typeface="Arial" panose="020B0604020202020204" pitchFamily="34" charset="0"/>
              <a:cs typeface="Arial" panose="020B0604020202020204" pitchFamily="34" charset="0"/>
            </a:endParaRPr>
          </a:p>
          <a:p>
            <a:r>
              <a:rPr lang="en-US" sz="3200" dirty="0" smtClean="0">
                <a:latin typeface="Arial" panose="020B0604020202020204" pitchFamily="34" charset="0"/>
                <a:cs typeface="Arial" panose="020B0604020202020204" pitchFamily="34" charset="0"/>
              </a:rPr>
              <a:t>Acuity Circles Model approved by the Board</a:t>
            </a:r>
          </a:p>
          <a:p>
            <a:pPr lvl="1"/>
            <a:r>
              <a:rPr lang="en-US" sz="2400" dirty="0" smtClean="0">
                <a:latin typeface="Arial" panose="020B0604020202020204" pitchFamily="34" charset="0"/>
                <a:cs typeface="Arial" panose="020B0604020202020204" pitchFamily="34" charset="0"/>
              </a:rPr>
              <a:t>Allocation to candidates based on medical urgency and proximity of the transplant hospital to the donor hospital</a:t>
            </a:r>
          </a:p>
          <a:p>
            <a:pPr lvl="1"/>
            <a:r>
              <a:rPr lang="en-US" sz="2400" dirty="0" smtClean="0">
                <a:latin typeface="Arial" panose="020B0604020202020204" pitchFamily="34" charset="0"/>
                <a:cs typeface="Arial" panose="020B0604020202020204" pitchFamily="34" charset="0"/>
              </a:rPr>
              <a:t>Increased priority for pediatric candidates to receive offers from pediatric donors</a:t>
            </a:r>
          </a:p>
          <a:p>
            <a:pPr lvl="1"/>
            <a:r>
              <a:rPr lang="en-US" sz="2400" dirty="0" smtClean="0">
                <a:latin typeface="Arial" panose="020B0604020202020204" pitchFamily="34" charset="0"/>
                <a:cs typeface="Arial" panose="020B0604020202020204" pitchFamily="34" charset="0"/>
              </a:rPr>
              <a:t>Increased weight on proximity for DCD and donors over 70 years old</a:t>
            </a:r>
          </a:p>
        </p:txBody>
      </p:sp>
    </p:spTree>
    <p:extLst>
      <p:ext uri="{BB962C8B-B14F-4D97-AF65-F5344CB8AC3E}">
        <p14:creationId xmlns:p14="http://schemas.microsoft.com/office/powerpoint/2010/main" val="4066752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232881" y="1917701"/>
            <a:ext cx="11955944" cy="3759200"/>
          </a:xfrm>
        </p:spPr>
        <p:txBody>
          <a:bodyPr>
            <a:normAutofit fontScale="85000" lnSpcReduction="20000"/>
          </a:bodyPr>
          <a:lstStyle/>
          <a:p>
            <a:r>
              <a:rPr lang="en-US" sz="3200" dirty="0" smtClean="0"/>
              <a:t>Large circle (500 nm) for </a:t>
            </a:r>
            <a:r>
              <a:rPr lang="en-US" sz="3200" b="1" dirty="0" smtClean="0"/>
              <a:t>status 1</a:t>
            </a:r>
          </a:p>
          <a:p>
            <a:r>
              <a:rPr lang="en-US" sz="3200" dirty="0" smtClean="0">
                <a:solidFill>
                  <a:srgbClr val="002045"/>
                </a:solidFill>
              </a:rPr>
              <a:t>Small circle (150 nm) for </a:t>
            </a:r>
            <a:r>
              <a:rPr lang="en-US" sz="3200" b="1" dirty="0" smtClean="0">
                <a:solidFill>
                  <a:srgbClr val="002045"/>
                </a:solidFill>
              </a:rPr>
              <a:t>37-40</a:t>
            </a:r>
            <a:r>
              <a:rPr lang="en-US" sz="3200" dirty="0" smtClean="0">
                <a:solidFill>
                  <a:srgbClr val="002045"/>
                </a:solidFill>
              </a:rPr>
              <a:t>, medium circle (250nm) for 37-40, large circle (500nm) for 37-40</a:t>
            </a:r>
          </a:p>
          <a:p>
            <a:r>
              <a:rPr lang="en-US" sz="3200" dirty="0">
                <a:solidFill>
                  <a:srgbClr val="002045"/>
                </a:solidFill>
              </a:rPr>
              <a:t>S</a:t>
            </a:r>
            <a:r>
              <a:rPr lang="en-US" sz="3200" dirty="0" smtClean="0">
                <a:solidFill>
                  <a:srgbClr val="002045"/>
                </a:solidFill>
              </a:rPr>
              <a:t>mall circle for </a:t>
            </a:r>
            <a:r>
              <a:rPr lang="en-US" sz="3200" b="1" dirty="0" smtClean="0">
                <a:solidFill>
                  <a:srgbClr val="002045"/>
                </a:solidFill>
              </a:rPr>
              <a:t>33-36</a:t>
            </a:r>
            <a:r>
              <a:rPr lang="en-US" sz="3200" dirty="0" smtClean="0">
                <a:solidFill>
                  <a:srgbClr val="002045"/>
                </a:solidFill>
              </a:rPr>
              <a:t>, medium circle 33-36, large circle 33-36</a:t>
            </a:r>
          </a:p>
          <a:p>
            <a:r>
              <a:rPr lang="en-US" sz="3200" dirty="0" smtClean="0">
                <a:solidFill>
                  <a:srgbClr val="002045"/>
                </a:solidFill>
              </a:rPr>
              <a:t>Small circle for </a:t>
            </a:r>
            <a:r>
              <a:rPr lang="en-US" sz="3200" b="1" dirty="0" smtClean="0">
                <a:solidFill>
                  <a:srgbClr val="002045"/>
                </a:solidFill>
              </a:rPr>
              <a:t>29-32</a:t>
            </a:r>
            <a:r>
              <a:rPr lang="en-US" sz="3200" dirty="0" smtClean="0">
                <a:solidFill>
                  <a:srgbClr val="002045"/>
                </a:solidFill>
              </a:rPr>
              <a:t>, medium circle for 29-32, large circle 29-32</a:t>
            </a:r>
          </a:p>
          <a:p>
            <a:r>
              <a:rPr lang="en-US" sz="3200" dirty="0" smtClean="0">
                <a:solidFill>
                  <a:srgbClr val="002045"/>
                </a:solidFill>
              </a:rPr>
              <a:t>Small circle for </a:t>
            </a:r>
            <a:r>
              <a:rPr lang="en-US" sz="3200" b="1" dirty="0" smtClean="0">
                <a:solidFill>
                  <a:srgbClr val="002045"/>
                </a:solidFill>
              </a:rPr>
              <a:t>15-28</a:t>
            </a:r>
            <a:r>
              <a:rPr lang="en-US" sz="3200" dirty="0" smtClean="0">
                <a:solidFill>
                  <a:srgbClr val="002045"/>
                </a:solidFill>
              </a:rPr>
              <a:t>, medium circle for 15-28, large circle 15-28</a:t>
            </a:r>
          </a:p>
          <a:p>
            <a:pPr lvl="1"/>
            <a:endParaRPr lang="en-US" sz="2400" dirty="0">
              <a:solidFill>
                <a:srgbClr val="002045"/>
              </a:solidFill>
            </a:endParaRPr>
          </a:p>
          <a:p>
            <a:pPr marL="228600" lvl="1" indent="0">
              <a:buNone/>
            </a:pPr>
            <a:r>
              <a:rPr lang="en-US" sz="2400" dirty="0" smtClean="0">
                <a:solidFill>
                  <a:srgbClr val="002045"/>
                </a:solidFill>
              </a:rPr>
              <a:t>Only share for larger circle if no accepts patient in smaller circle</a:t>
            </a:r>
            <a:endParaRPr lang="en-US" sz="2400" dirty="0">
              <a:solidFill>
                <a:srgbClr val="002045"/>
              </a:solidFill>
            </a:endParaRPr>
          </a:p>
          <a:p>
            <a:pPr lvl="1"/>
            <a:endParaRPr lang="en-US" sz="2400" dirty="0">
              <a:solidFill>
                <a:srgbClr val="002045"/>
              </a:solidFill>
            </a:endParaRPr>
          </a:p>
        </p:txBody>
      </p:sp>
      <p:sp>
        <p:nvSpPr>
          <p:cNvPr id="7" name="Title 6"/>
          <p:cNvSpPr>
            <a:spLocks noGrp="1"/>
          </p:cNvSpPr>
          <p:nvPr>
            <p:ph type="title"/>
          </p:nvPr>
        </p:nvSpPr>
        <p:spPr>
          <a:xfrm>
            <a:off x="385280" y="562702"/>
            <a:ext cx="9139720" cy="850932"/>
          </a:xfrm>
        </p:spPr>
        <p:txBody>
          <a:bodyPr/>
          <a:lstStyle/>
          <a:p>
            <a:r>
              <a:rPr lang="en-US" sz="4400" dirty="0"/>
              <a:t>Acuity Circles </a:t>
            </a:r>
            <a:r>
              <a:rPr lang="en-US" sz="4400" dirty="0" smtClean="0"/>
              <a:t>Allocation - adult</a:t>
            </a:r>
            <a:endParaRPr lang="en-US" sz="4400" dirty="0"/>
          </a:p>
        </p:txBody>
      </p:sp>
    </p:spTree>
    <p:extLst>
      <p:ext uri="{BB962C8B-B14F-4D97-AF65-F5344CB8AC3E}">
        <p14:creationId xmlns:p14="http://schemas.microsoft.com/office/powerpoint/2010/main" val="120271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sz="3200" dirty="0"/>
              <a:t>Large circle (500 nm) for </a:t>
            </a:r>
            <a:r>
              <a:rPr lang="en-US" sz="3200" b="1" dirty="0" smtClean="0"/>
              <a:t>pediatric 1A</a:t>
            </a:r>
          </a:p>
          <a:p>
            <a:r>
              <a:rPr lang="en-US" sz="3200" i="1" dirty="0" smtClean="0"/>
              <a:t>National pediatric 1A and under 12 (only for the donors under 12)</a:t>
            </a:r>
            <a:endParaRPr lang="en-US" sz="3200" i="1" dirty="0"/>
          </a:p>
          <a:p>
            <a:r>
              <a:rPr lang="en-US" sz="3200" dirty="0" smtClean="0"/>
              <a:t>Large </a:t>
            </a:r>
            <a:r>
              <a:rPr lang="en-US" sz="3200" dirty="0"/>
              <a:t>circle </a:t>
            </a:r>
            <a:r>
              <a:rPr lang="en-US" sz="3200" dirty="0" smtClean="0"/>
              <a:t>for </a:t>
            </a:r>
            <a:r>
              <a:rPr lang="en-US" sz="3200" b="1" dirty="0" smtClean="0"/>
              <a:t>adult 1A</a:t>
            </a:r>
          </a:p>
          <a:p>
            <a:r>
              <a:rPr lang="en-US" sz="3200" dirty="0" smtClean="0"/>
              <a:t>Large circle for </a:t>
            </a:r>
            <a:r>
              <a:rPr lang="en-US" sz="3200" b="1" dirty="0" smtClean="0"/>
              <a:t>pediatric 1B</a:t>
            </a:r>
          </a:p>
          <a:p>
            <a:r>
              <a:rPr lang="en-US" sz="3200" dirty="0" smtClean="0"/>
              <a:t>Large circle for </a:t>
            </a:r>
            <a:r>
              <a:rPr lang="en-US" sz="3200" b="1" dirty="0" smtClean="0"/>
              <a:t>PELD</a:t>
            </a:r>
          </a:p>
          <a:p>
            <a:r>
              <a:rPr lang="en-US" sz="3200" dirty="0" smtClean="0"/>
              <a:t>Large circle for </a:t>
            </a:r>
            <a:r>
              <a:rPr lang="en-US" sz="3200" b="1" dirty="0" smtClean="0"/>
              <a:t>adolescent MELD</a:t>
            </a:r>
          </a:p>
          <a:p>
            <a:r>
              <a:rPr lang="en-US" sz="3200" dirty="0" smtClean="0"/>
              <a:t>National in the same order</a:t>
            </a:r>
          </a:p>
          <a:p>
            <a:r>
              <a:rPr lang="en-US" sz="3200" dirty="0" smtClean="0"/>
              <a:t>Then large circles and adult MELD followed by national adult MELD</a:t>
            </a:r>
          </a:p>
          <a:p>
            <a:endParaRPr lang="en-US" dirty="0"/>
          </a:p>
        </p:txBody>
      </p:sp>
      <p:sp>
        <p:nvSpPr>
          <p:cNvPr id="3" name="Title 2"/>
          <p:cNvSpPr>
            <a:spLocks noGrp="1"/>
          </p:cNvSpPr>
          <p:nvPr>
            <p:ph type="title"/>
          </p:nvPr>
        </p:nvSpPr>
        <p:spPr/>
        <p:txBody>
          <a:bodyPr/>
          <a:lstStyle/>
          <a:p>
            <a:r>
              <a:rPr lang="en-US" dirty="0" smtClean="0"/>
              <a:t>Acuity Circles Allocation - pediatric</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4</a:t>
            </a:fld>
            <a:endParaRPr lang="en-US" dirty="0"/>
          </a:p>
        </p:txBody>
      </p:sp>
    </p:spTree>
    <p:extLst>
      <p:ext uri="{BB962C8B-B14F-4D97-AF65-F5344CB8AC3E}">
        <p14:creationId xmlns:p14="http://schemas.microsoft.com/office/powerpoint/2010/main" val="37303548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Large circle (500 nm) for </a:t>
            </a:r>
            <a:r>
              <a:rPr lang="en-US" b="1" dirty="0"/>
              <a:t>status 1</a:t>
            </a:r>
          </a:p>
          <a:p>
            <a:r>
              <a:rPr lang="en-US" dirty="0" smtClean="0"/>
              <a:t>Small </a:t>
            </a:r>
            <a:r>
              <a:rPr lang="en-US" dirty="0"/>
              <a:t>circle </a:t>
            </a:r>
            <a:r>
              <a:rPr lang="en-US" dirty="0" smtClean="0"/>
              <a:t>(150nm) for </a:t>
            </a:r>
            <a:r>
              <a:rPr lang="en-US" b="1" dirty="0" smtClean="0"/>
              <a:t>15-40</a:t>
            </a:r>
            <a:r>
              <a:rPr lang="en-US" dirty="0" smtClean="0"/>
              <a:t>, </a:t>
            </a:r>
            <a:r>
              <a:rPr lang="en-US" dirty="0"/>
              <a:t>medium circle </a:t>
            </a:r>
            <a:r>
              <a:rPr lang="en-US" dirty="0" smtClean="0"/>
              <a:t>(250nm) for 15-40, </a:t>
            </a:r>
            <a:r>
              <a:rPr lang="en-US" dirty="0"/>
              <a:t>large </a:t>
            </a:r>
            <a:r>
              <a:rPr lang="en-US" dirty="0" smtClean="0"/>
              <a:t>circle (500nm) 15-40</a:t>
            </a:r>
            <a:endParaRPr lang="en-US" dirty="0"/>
          </a:p>
          <a:p>
            <a:endParaRPr lang="en-US" dirty="0"/>
          </a:p>
        </p:txBody>
      </p:sp>
      <p:sp>
        <p:nvSpPr>
          <p:cNvPr id="3" name="Title 2"/>
          <p:cNvSpPr>
            <a:spLocks noGrp="1"/>
          </p:cNvSpPr>
          <p:nvPr>
            <p:ph type="title"/>
          </p:nvPr>
        </p:nvSpPr>
        <p:spPr/>
        <p:txBody>
          <a:bodyPr/>
          <a:lstStyle/>
          <a:p>
            <a:r>
              <a:rPr lang="en-US" dirty="0" smtClean="0"/>
              <a:t>Acuity Circles Allocation – DCD/&gt;70</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5</a:t>
            </a:fld>
            <a:endParaRPr lang="en-US" dirty="0"/>
          </a:p>
        </p:txBody>
      </p:sp>
    </p:spTree>
    <p:extLst>
      <p:ext uri="{BB962C8B-B14F-4D97-AF65-F5344CB8AC3E}">
        <p14:creationId xmlns:p14="http://schemas.microsoft.com/office/powerpoint/2010/main" val="17619050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3200" dirty="0" smtClean="0">
                <a:latin typeface="Arial" panose="020B0604020202020204" pitchFamily="34" charset="0"/>
                <a:cs typeface="Arial" panose="020B0604020202020204" pitchFamily="34" charset="0"/>
              </a:rPr>
              <a:t>Acuity Circles </a:t>
            </a:r>
          </a:p>
          <a:p>
            <a:r>
              <a:rPr lang="en-US" sz="3200" dirty="0" smtClean="0">
                <a:latin typeface="Arial" panose="020B0604020202020204" pitchFamily="34" charset="0"/>
                <a:cs typeface="Arial" panose="020B0604020202020204" pitchFamily="34" charset="0"/>
              </a:rPr>
              <a:t>Expected implementation </a:t>
            </a:r>
            <a:r>
              <a:rPr lang="en-US" sz="3200" dirty="0">
                <a:latin typeface="Arial" panose="020B0604020202020204" pitchFamily="34" charset="0"/>
                <a:cs typeface="Arial" panose="020B0604020202020204" pitchFamily="34" charset="0"/>
              </a:rPr>
              <a:t>~</a:t>
            </a:r>
            <a:r>
              <a:rPr lang="en-US" sz="3200" dirty="0" smtClean="0">
                <a:latin typeface="Arial" panose="020B0604020202020204" pitchFamily="34" charset="0"/>
                <a:cs typeface="Arial" panose="020B0604020202020204" pitchFamily="34" charset="0"/>
              </a:rPr>
              <a:t>April 30</a:t>
            </a:r>
          </a:p>
          <a:p>
            <a:r>
              <a:rPr lang="en-US" sz="3200" dirty="0" smtClean="0">
                <a:latin typeface="Arial" panose="020B0604020202020204" pitchFamily="34" charset="0"/>
                <a:cs typeface="Arial" panose="020B0604020202020204" pitchFamily="34" charset="0"/>
              </a:rPr>
              <a:t>Training beginning in March</a:t>
            </a:r>
            <a:endParaRPr lang="en-US" sz="3200" dirty="0">
              <a:latin typeface="Arial" panose="020B0604020202020204" pitchFamily="34" charset="0"/>
              <a:cs typeface="Arial" panose="020B0604020202020204" pitchFamily="34" charset="0"/>
            </a:endParaRPr>
          </a:p>
          <a:p>
            <a:endParaRPr lang="en-US" dirty="0"/>
          </a:p>
        </p:txBody>
      </p:sp>
      <p:sp>
        <p:nvSpPr>
          <p:cNvPr id="3" name="Title 2"/>
          <p:cNvSpPr>
            <a:spLocks noGrp="1"/>
          </p:cNvSpPr>
          <p:nvPr>
            <p:ph type="title"/>
          </p:nvPr>
        </p:nvSpPr>
        <p:spPr/>
        <p:txBody>
          <a:bodyPr/>
          <a:lstStyle/>
          <a:p>
            <a:r>
              <a:rPr lang="en-US" dirty="0" smtClean="0"/>
              <a:t>Policy Implementation Dates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6</a:t>
            </a:fld>
            <a:endParaRPr lang="en-US" dirty="0"/>
          </a:p>
        </p:txBody>
      </p:sp>
    </p:spTree>
    <p:extLst>
      <p:ext uri="{BB962C8B-B14F-4D97-AF65-F5344CB8AC3E}">
        <p14:creationId xmlns:p14="http://schemas.microsoft.com/office/powerpoint/2010/main" val="42440104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7</a:t>
            </a:fld>
            <a:endParaRPr lang="en-US" dirty="0"/>
          </a:p>
        </p:txBody>
      </p:sp>
      <p:sp>
        <p:nvSpPr>
          <p:cNvPr id="5" name="Title 1"/>
          <p:cNvSpPr>
            <a:spLocks noGrp="1"/>
          </p:cNvSpPr>
          <p:nvPr>
            <p:ph type="title"/>
          </p:nvPr>
        </p:nvSpPr>
        <p:spPr>
          <a:xfrm>
            <a:off x="338580" y="156310"/>
            <a:ext cx="11651768" cy="859690"/>
          </a:xfrm>
        </p:spPr>
        <p:txBody>
          <a:bodyPr/>
          <a:lstStyle/>
          <a:p>
            <a:r>
              <a:rPr lang="en-US" sz="4400" dirty="0" smtClean="0"/>
              <a:t>National Liver Review Board </a:t>
            </a:r>
            <a:endParaRPr lang="en-US" sz="4400" dirty="0"/>
          </a:p>
        </p:txBody>
      </p:sp>
      <p:sp>
        <p:nvSpPr>
          <p:cNvPr id="6" name="Content Placeholder 7"/>
          <p:cNvSpPr>
            <a:spLocks noGrp="1"/>
          </p:cNvSpPr>
          <p:nvPr>
            <p:ph idx="1"/>
          </p:nvPr>
        </p:nvSpPr>
        <p:spPr>
          <a:xfrm>
            <a:off x="385278" y="1348828"/>
            <a:ext cx="11394917" cy="5027787"/>
          </a:xfrm>
        </p:spPr>
        <p:txBody>
          <a:bodyPr>
            <a:normAutofit/>
          </a:bodyPr>
          <a:lstStyle/>
          <a:p>
            <a:r>
              <a:rPr lang="en-US" sz="3200" dirty="0" smtClean="0">
                <a:latin typeface="Arial" panose="020B0604020202020204" pitchFamily="34" charset="0"/>
                <a:cs typeface="Arial" panose="020B0604020202020204" pitchFamily="34" charset="0"/>
              </a:rPr>
              <a:t>3 national specialty review boards</a:t>
            </a:r>
          </a:p>
          <a:p>
            <a:pPr lvl="1"/>
            <a:r>
              <a:rPr lang="en-US" sz="2400" dirty="0" smtClean="0">
                <a:latin typeface="Arial" panose="020B0604020202020204" pitchFamily="34" charset="0"/>
                <a:cs typeface="Arial" panose="020B0604020202020204" pitchFamily="34" charset="0"/>
              </a:rPr>
              <a:t>Pediatrics</a:t>
            </a:r>
          </a:p>
          <a:p>
            <a:pPr lvl="1"/>
            <a:r>
              <a:rPr lang="en-US" sz="2400" dirty="0" smtClean="0">
                <a:latin typeface="Arial" panose="020B0604020202020204" pitchFamily="34" charset="0"/>
                <a:cs typeface="Arial" panose="020B0604020202020204" pitchFamily="34" charset="0"/>
              </a:rPr>
              <a:t>Adult HCC</a:t>
            </a:r>
          </a:p>
          <a:p>
            <a:pPr lvl="1"/>
            <a:r>
              <a:rPr lang="en-US" sz="2400" dirty="0" smtClean="0">
                <a:latin typeface="Arial" panose="020B0604020202020204" pitchFamily="34" charset="0"/>
                <a:cs typeface="Arial" panose="020B0604020202020204" pitchFamily="34" charset="0"/>
              </a:rPr>
              <a:t>Adult Other Diagnoses</a:t>
            </a:r>
          </a:p>
          <a:p>
            <a:r>
              <a:rPr lang="en-US" sz="3200" dirty="0" smtClean="0">
                <a:latin typeface="Arial" panose="020B0604020202020204" pitchFamily="34" charset="0"/>
                <a:cs typeface="Arial" panose="020B0604020202020204" pitchFamily="34" charset="0"/>
              </a:rPr>
              <a:t>Exception scores tied to median MELD/PELD at transplant (</a:t>
            </a:r>
            <a:r>
              <a:rPr lang="en-US" sz="3200" dirty="0" err="1" smtClean="0">
                <a:latin typeface="Arial" panose="020B0604020202020204" pitchFamily="34" charset="0"/>
                <a:cs typeface="Arial" panose="020B0604020202020204" pitchFamily="34" charset="0"/>
              </a:rPr>
              <a:t>MMaT</a:t>
            </a:r>
            <a:r>
              <a:rPr lang="en-US" sz="3200" dirty="0" smtClean="0">
                <a:latin typeface="Arial" panose="020B0604020202020204" pitchFamily="34" charset="0"/>
                <a:cs typeface="Arial" panose="020B0604020202020204" pitchFamily="34" charset="0"/>
              </a:rPr>
              <a:t>/</a:t>
            </a:r>
            <a:r>
              <a:rPr lang="en-US" sz="3200" dirty="0" err="1" smtClean="0">
                <a:latin typeface="Arial" panose="020B0604020202020204" pitchFamily="34" charset="0"/>
                <a:cs typeface="Arial" panose="020B0604020202020204" pitchFamily="34" charset="0"/>
              </a:rPr>
              <a:t>MPaT</a:t>
            </a:r>
            <a:r>
              <a:rPr lang="en-US" sz="3200" dirty="0" smtClean="0">
                <a:latin typeface="Arial" panose="020B0604020202020204" pitchFamily="34" charset="0"/>
                <a:cs typeface="Arial" panose="020B0604020202020204" pitchFamily="34" charset="0"/>
              </a:rPr>
              <a:t>)</a:t>
            </a:r>
          </a:p>
          <a:p>
            <a:pPr lvl="1"/>
            <a:r>
              <a:rPr lang="en-US" sz="2400" dirty="0" smtClean="0">
                <a:latin typeface="Arial" panose="020B0604020202020204" pitchFamily="34" charset="0"/>
                <a:cs typeface="Arial" panose="020B0604020202020204" pitchFamily="34" charset="0"/>
              </a:rPr>
              <a:t>MMaT within 250NM </a:t>
            </a:r>
          </a:p>
          <a:p>
            <a:pPr lvl="1"/>
            <a:r>
              <a:rPr lang="en-US" sz="2400" dirty="0" err="1" smtClean="0">
                <a:latin typeface="Arial" panose="020B0604020202020204" pitchFamily="34" charset="0"/>
                <a:cs typeface="Arial" panose="020B0604020202020204" pitchFamily="34" charset="0"/>
              </a:rPr>
              <a:t>MPaT</a:t>
            </a:r>
            <a:r>
              <a:rPr lang="en-US" sz="2400" dirty="0" smtClean="0">
                <a:latin typeface="Arial" panose="020B0604020202020204" pitchFamily="34" charset="0"/>
                <a:cs typeface="Arial" panose="020B0604020202020204" pitchFamily="34" charset="0"/>
              </a:rPr>
              <a:t> for the nation</a:t>
            </a:r>
          </a:p>
        </p:txBody>
      </p:sp>
    </p:spTree>
    <p:extLst>
      <p:ext uri="{BB962C8B-B14F-4D97-AF65-F5344CB8AC3E}">
        <p14:creationId xmlns:p14="http://schemas.microsoft.com/office/powerpoint/2010/main" val="36430917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8</a:t>
            </a:fld>
            <a:endParaRPr lang="en-US" dirty="0"/>
          </a:p>
        </p:txBody>
      </p:sp>
      <p:sp>
        <p:nvSpPr>
          <p:cNvPr id="5" name="Title 1"/>
          <p:cNvSpPr>
            <a:spLocks noGrp="1"/>
          </p:cNvSpPr>
          <p:nvPr>
            <p:ph type="title"/>
          </p:nvPr>
        </p:nvSpPr>
        <p:spPr>
          <a:xfrm>
            <a:off x="338580" y="156310"/>
            <a:ext cx="11651768" cy="859690"/>
          </a:xfrm>
        </p:spPr>
        <p:txBody>
          <a:bodyPr/>
          <a:lstStyle/>
          <a:p>
            <a:r>
              <a:rPr lang="en-US" sz="4400" dirty="0" smtClean="0"/>
              <a:t>National Liver Review Board</a:t>
            </a:r>
            <a:endParaRPr lang="en-US" sz="4400" dirty="0"/>
          </a:p>
        </p:txBody>
      </p:sp>
      <p:sp>
        <p:nvSpPr>
          <p:cNvPr id="6" name="Content Placeholder 7"/>
          <p:cNvSpPr>
            <a:spLocks noGrp="1"/>
          </p:cNvSpPr>
          <p:nvPr>
            <p:ph idx="1"/>
          </p:nvPr>
        </p:nvSpPr>
        <p:spPr>
          <a:xfrm>
            <a:off x="385278" y="1348828"/>
            <a:ext cx="11394917" cy="5027787"/>
          </a:xfrm>
        </p:spPr>
        <p:txBody>
          <a:bodyPr>
            <a:normAutofit/>
          </a:bodyPr>
          <a:lstStyle/>
          <a:p>
            <a:r>
              <a:rPr lang="en-US" sz="3200" dirty="0" smtClean="0">
                <a:latin typeface="Arial" panose="020B0604020202020204" pitchFamily="34" charset="0"/>
                <a:cs typeface="Arial" panose="020B0604020202020204" pitchFamily="34" charset="0"/>
              </a:rPr>
              <a:t>Toolkit </a:t>
            </a:r>
            <a:r>
              <a:rPr lang="en-US" sz="3200" dirty="0" smtClean="0">
                <a:latin typeface="Arial" panose="020B0604020202020204" pitchFamily="34" charset="0"/>
                <a:cs typeface="Arial" panose="020B0604020202020204" pitchFamily="34" charset="0"/>
                <a:hlinkClick r:id="rId3"/>
              </a:rPr>
              <a:t>https</a:t>
            </a:r>
            <a:r>
              <a:rPr lang="en-US" sz="3200" dirty="0">
                <a:latin typeface="Arial" panose="020B0604020202020204" pitchFamily="34" charset="0"/>
                <a:cs typeface="Arial" panose="020B0604020202020204" pitchFamily="34" charset="0"/>
                <a:hlinkClick r:id="rId3"/>
              </a:rPr>
              <a:t>://optn.transplant.hrsa.gov/resources/by-organ/liver-intestine</a:t>
            </a:r>
            <a:r>
              <a:rPr lang="en-US" sz="3200" dirty="0" smtClean="0">
                <a:latin typeface="Arial" panose="020B0604020202020204" pitchFamily="34" charset="0"/>
                <a:cs typeface="Arial" panose="020B0604020202020204" pitchFamily="34" charset="0"/>
                <a:hlinkClick r:id="rId3"/>
              </a:rPr>
              <a:t>/</a:t>
            </a:r>
            <a:r>
              <a:rPr lang="en-US" sz="3200" dirty="0" smtClean="0">
                <a:latin typeface="Arial" panose="020B0604020202020204" pitchFamily="34" charset="0"/>
                <a:cs typeface="Arial" panose="020B0604020202020204" pitchFamily="34" charset="0"/>
              </a:rPr>
              <a:t> </a:t>
            </a:r>
          </a:p>
          <a:p>
            <a:r>
              <a:rPr lang="en-US" sz="3200" dirty="0">
                <a:latin typeface="Arial" panose="020B0604020202020204" pitchFamily="34" charset="0"/>
                <a:cs typeface="Arial" panose="020B0604020202020204" pitchFamily="34" charset="0"/>
              </a:rPr>
              <a:t>Find training for review board members and liver programs on UNOS Connect</a:t>
            </a:r>
          </a:p>
          <a:p>
            <a:endParaRPr lang="en-US" sz="3200" dirty="0">
              <a:latin typeface="Arial" panose="020B0604020202020204" pitchFamily="34" charset="0"/>
              <a:cs typeface="Arial" panose="020B0604020202020204" pitchFamily="34" charset="0"/>
            </a:endParaRPr>
          </a:p>
        </p:txBody>
      </p:sp>
      <p:pic>
        <p:nvPicPr>
          <p:cNvPr id="7" name="Content Placeholder 4"/>
          <p:cNvPicPr>
            <a:picLocks noChangeAspect="1"/>
          </p:cNvPicPr>
          <p:nvPr/>
        </p:nvPicPr>
        <p:blipFill rotWithShape="1">
          <a:blip r:embed="rId4"/>
          <a:srcRect l="33884" t="30198" r="5838" b="11279"/>
          <a:stretch/>
        </p:blipFill>
        <p:spPr>
          <a:xfrm>
            <a:off x="4410561" y="3902611"/>
            <a:ext cx="5562600" cy="2902848"/>
          </a:xfrm>
          <a:prstGeom prst="rect">
            <a:avLst/>
          </a:prstGeom>
        </p:spPr>
      </p:pic>
    </p:spTree>
    <p:extLst>
      <p:ext uri="{BB962C8B-B14F-4D97-AF65-F5344CB8AC3E}">
        <p14:creationId xmlns:p14="http://schemas.microsoft.com/office/powerpoint/2010/main" val="15654929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endParaRPr lang="en-US" dirty="0"/>
          </a:p>
        </p:txBody>
      </p:sp>
      <p:sp>
        <p:nvSpPr>
          <p:cNvPr id="3" name="Title 2"/>
          <p:cNvSpPr>
            <a:spLocks noGrp="1"/>
          </p:cNvSpPr>
          <p:nvPr>
            <p:ph type="title"/>
          </p:nvPr>
        </p:nvSpPr>
        <p:spPr/>
        <p:txBody>
          <a:bodyPr/>
          <a:lstStyle/>
          <a:p>
            <a:r>
              <a:rPr lang="en-US" dirty="0" smtClean="0"/>
              <a:t>Questions?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9</a:t>
            </a:fld>
            <a:endParaRPr lang="en-US" dirty="0"/>
          </a:p>
        </p:txBody>
      </p:sp>
    </p:spTree>
    <p:extLst>
      <p:ext uri="{BB962C8B-B14F-4D97-AF65-F5344CB8AC3E}">
        <p14:creationId xmlns:p14="http://schemas.microsoft.com/office/powerpoint/2010/main" val="15007630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4">
      <a:dk1>
        <a:srgbClr val="000000"/>
      </a:dk1>
      <a:lt1>
        <a:sysClr val="window" lastClr="FFFFFF"/>
      </a:lt1>
      <a:dk2>
        <a:srgbClr val="0A468C"/>
      </a:dk2>
      <a:lt2>
        <a:srgbClr val="0FA0E4"/>
      </a:lt2>
      <a:accent1>
        <a:srgbClr val="FBC01E"/>
      </a:accent1>
      <a:accent2>
        <a:srgbClr val="78B43C"/>
      </a:accent2>
      <a:accent3>
        <a:srgbClr val="FA8716"/>
      </a:accent3>
      <a:accent4>
        <a:srgbClr val="BE0204"/>
      </a:accent4>
      <a:accent5>
        <a:srgbClr val="800040"/>
      </a:accent5>
      <a:accent6>
        <a:srgbClr val="7E13E3"/>
      </a:accent6>
      <a:hlink>
        <a:srgbClr val="0FA0E4"/>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c8f9c7e0-6682-419d-a909-cda05b6ce1a7"/>
    <Description0 xmlns="81014aad-9229-4a9a-a8a1-ab44a8a74d6a" xsi:nil="true"/>
    <c4269b1b5a244d6cade965ef625899db xmlns="c8f9c7e0-6682-419d-a909-cda05b6ce1a7">
      <Terms xmlns="http://schemas.microsoft.com/office/infopath/2007/PartnerControls"/>
    </c4269b1b5a244d6cade965ef625899db>
    <_dlc_DocId xmlns="c8f9c7e0-6682-419d-a909-cda05b6ce1a7">TN63ZTJYM4AM-913-6355</_dlc_DocId>
    <_dlc_DocIdUrl xmlns="c8f9c7e0-6682-419d-a909-cda05b6ce1a7">
      <Url>https://bodandcommittees.unos.org/Staff/_layouts/15/DocIdRedir.aspx?ID=TN63ZTJYM4AM-913-6355</Url>
      <Description>TN63ZTJYM4AM-913-6355</Description>
    </_dlc_DocIdUrl>
  </documentManagement>
</p:properties>
</file>

<file path=customXml/item3.xml><?xml version="1.0" encoding="utf-8"?>
<?mso-contentType ?>
<spe:Receivers xmlns:spe="http://schemas.microsoft.com/sharepoint/events"/>
</file>

<file path=customXml/item4.xml><?xml version="1.0" encoding="utf-8"?>
<ct:contentTypeSchema xmlns:ct="http://schemas.microsoft.com/office/2006/metadata/contentType" xmlns:ma="http://schemas.microsoft.com/office/2006/metadata/properties/metaAttributes" ct:_="" ma:_="" ma:contentTypeName="Document" ma:contentTypeID="0x0101002874F892C36DA04DA6B17F05777AF913" ma:contentTypeVersion="5" ma:contentTypeDescription="Create a new document." ma:contentTypeScope="" ma:versionID="05e82659128e49c40775aea32f147461">
  <xsd:schema xmlns:xsd="http://www.w3.org/2001/XMLSchema" xmlns:xs="http://www.w3.org/2001/XMLSchema" xmlns:p="http://schemas.microsoft.com/office/2006/metadata/properties" xmlns:ns2="81014aad-9229-4a9a-a8a1-ab44a8a74d6a" xmlns:ns3="c8f9c7e0-6682-419d-a909-cda05b6ce1a7" targetNamespace="http://schemas.microsoft.com/office/2006/metadata/properties" ma:root="true" ma:fieldsID="75efac5685f38c910875205af0f74d2f" ns2:_="" ns3:_="">
    <xsd:import namespace="81014aad-9229-4a9a-a8a1-ab44a8a74d6a"/>
    <xsd:import namespace="c8f9c7e0-6682-419d-a909-cda05b6ce1a7"/>
    <xsd:element name="properties">
      <xsd:complexType>
        <xsd:sequence>
          <xsd:element name="documentManagement">
            <xsd:complexType>
              <xsd:all>
                <xsd:element ref="ns2:Description0" minOccurs="0"/>
                <xsd:element ref="ns3:c4269b1b5a244d6cade965ef625899db" minOccurs="0"/>
                <xsd:element ref="ns3:TaxCatchAll"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014aad-9229-4a9a-a8a1-ab44a8a74d6a" elementFormDefault="qualified">
    <xsd:import namespace="http://schemas.microsoft.com/office/2006/documentManagement/types"/>
    <xsd:import namespace="http://schemas.microsoft.com/office/infopath/2007/PartnerControls"/>
    <xsd:element name="Description0" ma:index="8" nillable="true" ma:displayName="Description" ma:internalName="Description0"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8f9c7e0-6682-419d-a909-cda05b6ce1a7" elementFormDefault="qualified">
    <xsd:import namespace="http://schemas.microsoft.com/office/2006/documentManagement/types"/>
    <xsd:import namespace="http://schemas.microsoft.com/office/infopath/2007/PartnerControls"/>
    <xsd:element name="c4269b1b5a244d6cade965ef625899db" ma:index="10" nillable="true" ma:taxonomy="true" ma:internalName="c4269b1b5a244d6cade965ef625899db" ma:taxonomyFieldName="Committee" ma:displayName="Committee" ma:default="" ma:fieldId="{c4269b1b-5a24-4d6c-ade9-65ef625899db}" ma:sspId="09d43ddc-1a97-435c-9af9-0bb7717532f3" ma:termSetId="daa0dd1a-8990-4ffa-bf6d-8a700896fba3" ma:anchorId="00000000-0000-0000-0000-000000000000" ma:open="false" ma:isKeyword="false">
      <xsd:complexType>
        <xsd:sequence>
          <xsd:element ref="pc:Terms" minOccurs="0" maxOccurs="1"/>
        </xsd:sequence>
      </xsd:complexType>
    </xsd:element>
    <xsd:element name="TaxCatchAll" ma:index="11" nillable="true" ma:displayName="Taxonomy Catch All Column" ma:hidden="true" ma:list="{c982f4c0-1e9c-4234-ab42-12852a6abd89}" ma:internalName="TaxCatchAll" ma:showField="CatchAllData" ma:web="c8f9c7e0-6682-419d-a909-cda05b6ce1a7">
      <xsd:complexType>
        <xsd:complexContent>
          <xsd:extension base="dms:MultiChoiceLookup">
            <xsd:sequence>
              <xsd:element name="Value" type="dms:Lookup" maxOccurs="unbounded" minOccurs="0" nillable="true"/>
            </xsd:sequence>
          </xsd:extension>
        </xsd:complexContent>
      </xsd:complexType>
    </xsd:element>
    <xsd:element name="_dlc_DocId" ma:index="12" nillable="true" ma:displayName="Document ID Value" ma:description="The value of the document ID assigned to this item." ma:internalName="_dlc_DocId" ma:readOnly="true">
      <xsd:simpleType>
        <xsd:restriction base="dms:Text"/>
      </xsd:simpleType>
    </xsd:element>
    <xsd:element name="_dlc_DocIdUrl" ma:index="13"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4"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9AC5259-4682-454A-9542-9B6F82E2C399}">
  <ds:schemaRefs>
    <ds:schemaRef ds:uri="http://schemas.microsoft.com/sharepoint/v3/contenttype/forms"/>
  </ds:schemaRefs>
</ds:datastoreItem>
</file>

<file path=customXml/itemProps2.xml><?xml version="1.0" encoding="utf-8"?>
<ds:datastoreItem xmlns:ds="http://schemas.openxmlformats.org/officeDocument/2006/customXml" ds:itemID="{7CB4DD36-3E77-48C1-BD50-FF15F831F4D8}">
  <ds:schemaRefs>
    <ds:schemaRef ds:uri="http://schemas.microsoft.com/office/2006/documentManagement/types"/>
    <ds:schemaRef ds:uri="http://purl.org/dc/terms/"/>
    <ds:schemaRef ds:uri="81014aad-9229-4a9a-a8a1-ab44a8a74d6a"/>
    <ds:schemaRef ds:uri="http://purl.org/dc/dcmitype/"/>
    <ds:schemaRef ds:uri="http://purl.org/dc/elements/1.1/"/>
    <ds:schemaRef ds:uri="http://schemas.microsoft.com/office/2006/metadata/properties"/>
    <ds:schemaRef ds:uri="http://www.w3.org/XML/1998/namespace"/>
    <ds:schemaRef ds:uri="http://schemas.microsoft.com/office/infopath/2007/PartnerControls"/>
    <ds:schemaRef ds:uri="http://schemas.openxmlformats.org/package/2006/metadata/core-properties"/>
    <ds:schemaRef ds:uri="c8f9c7e0-6682-419d-a909-cda05b6ce1a7"/>
  </ds:schemaRefs>
</ds:datastoreItem>
</file>

<file path=customXml/itemProps3.xml><?xml version="1.0" encoding="utf-8"?>
<ds:datastoreItem xmlns:ds="http://schemas.openxmlformats.org/officeDocument/2006/customXml" ds:itemID="{9BACC402-B1D4-4CD8-ADCA-4D39DDC0DDD3}">
  <ds:schemaRefs>
    <ds:schemaRef ds:uri="http://schemas.microsoft.com/sharepoint/events"/>
  </ds:schemaRefs>
</ds:datastoreItem>
</file>

<file path=customXml/itemProps4.xml><?xml version="1.0" encoding="utf-8"?>
<ds:datastoreItem xmlns:ds="http://schemas.openxmlformats.org/officeDocument/2006/customXml" ds:itemID="{5EEF6C84-9708-40D8-A3FC-336D8F56E0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014aad-9229-4a9a-a8a1-ab44a8a74d6a"/>
    <ds:schemaRef ds:uri="c8f9c7e0-6682-419d-a909-cda05b6ce1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2414</TotalTime>
  <Words>1405</Words>
  <Application>Microsoft Office PowerPoint</Application>
  <PresentationFormat>Custom</PresentationFormat>
  <Paragraphs>303</Paragraphs>
  <Slides>15</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Cambria</vt:lpstr>
      <vt:lpstr>Myriad Pro</vt:lpstr>
      <vt:lpstr>Times New Roman</vt:lpstr>
      <vt:lpstr>Wingdings</vt:lpstr>
      <vt:lpstr>Expo</vt:lpstr>
      <vt:lpstr>Liver and Intestine Committee</vt:lpstr>
      <vt:lpstr>Recent Public Comment Proposal</vt:lpstr>
      <vt:lpstr>Acuity Circles Allocation - adult</vt:lpstr>
      <vt:lpstr>Acuity Circles Allocation - pediatric</vt:lpstr>
      <vt:lpstr>Acuity Circles Allocation – DCD/&gt;70</vt:lpstr>
      <vt:lpstr>Policy Implementation Dates</vt:lpstr>
      <vt:lpstr>National Liver Review Board </vt:lpstr>
      <vt:lpstr>National Liver Review Board</vt:lpstr>
      <vt:lpstr>Questions?</vt:lpstr>
      <vt:lpstr>Extra Slides</vt:lpstr>
      <vt:lpstr>Acuity Circle Adult Donor Allocation Sequence</vt:lpstr>
      <vt:lpstr>Acuity DCD/&gt;70 Donor Allocation Sequence</vt:lpstr>
      <vt:lpstr>Adolescent Donor Allocation Sequence</vt:lpstr>
      <vt:lpstr>Donor &lt;12 Years Old Allocation Sequence</vt:lpstr>
      <vt:lpstr>PowerPoint Presentation</vt:lpstr>
    </vt:vector>
  </TitlesOfParts>
  <Company>UNOS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 Smolen</dc:creator>
  <cp:lastModifiedBy>Karen Sokohl</cp:lastModifiedBy>
  <cp:revision>69</cp:revision>
  <dcterms:created xsi:type="dcterms:W3CDTF">2010-09-17T15:26:33Z</dcterms:created>
  <dcterms:modified xsi:type="dcterms:W3CDTF">2019-02-04T19:31:57Z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0x0101002874F892C36DA04DA6B17F05777AF913</vt:lpwstr>
  </property>
  <property fmtid="{D5CDD505-2E9C-101B-9397-08002B2CF9AE}" pid="3" name="_dlc_DocIdItemGuid">
    <vt:lpwstr>77589e5d-3c9a-4ae7-8e91-b377234c341b</vt:lpwstr>
  </property>
  <property fmtid="{D5CDD505-2E9C-101B-9397-08002B2CF9AE}" pid="4" name="Committee">
    <vt:lpwstr/>
  </property>
</Properties>
</file>