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Recovery Rate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C5-40D9-9CC8-5F76E7FAB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Q1 Proj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0.13</c:v>
                </c:pt>
                <c:pt idx="1">
                  <c:v>0.13</c:v>
                </c:pt>
                <c:pt idx="2">
                  <c:v>0.13</c:v>
                </c:pt>
                <c:pt idx="3">
                  <c:v>0.1</c:v>
                </c:pt>
                <c:pt idx="4">
                  <c:v>0.11</c:v>
                </c:pt>
                <c:pt idx="5">
                  <c:v>0.14000000000000001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5-40D9-9CC8-5F76E7FABB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Utilization rate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Q1 Proj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</c:v>
                </c:pt>
                <c:pt idx="1">
                  <c:v>0.09</c:v>
                </c:pt>
                <c:pt idx="2">
                  <c:v>0.09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5-40D9-9CC8-5F76E7FAB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65952"/>
        <c:axId val="35972224"/>
      </c:barChart>
      <c:catAx>
        <c:axId val="3596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72224"/>
        <c:crosses val="autoZero"/>
        <c:auto val="1"/>
        <c:lblAlgn val="ctr"/>
        <c:lblOffset val="100"/>
        <c:noMultiLvlLbl val="0"/>
      </c:catAx>
      <c:valAx>
        <c:axId val="3597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Q1-2 w/Proj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0.68</c:v>
                </c:pt>
                <c:pt idx="1">
                  <c:v>0.66</c:v>
                </c:pt>
                <c:pt idx="2">
                  <c:v>0.65</c:v>
                </c:pt>
                <c:pt idx="3">
                  <c:v>0.83</c:v>
                </c:pt>
                <c:pt idx="4">
                  <c:v>0.75</c:v>
                </c:pt>
                <c:pt idx="5">
                  <c:v>0.85</c:v>
                </c:pt>
                <c:pt idx="6">
                  <c:v>0.76</c:v>
                </c:pt>
                <c:pt idx="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5-40D9-9CC8-5F76E7FABB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Q1-2 w/Proj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0.24</c:v>
                </c:pt>
                <c:pt idx="1">
                  <c:v>0.24</c:v>
                </c:pt>
                <c:pt idx="2">
                  <c:v>0.3</c:v>
                </c:pt>
                <c:pt idx="3">
                  <c:v>0.14000000000000001</c:v>
                </c:pt>
                <c:pt idx="4">
                  <c:v>0.19</c:v>
                </c:pt>
                <c:pt idx="5">
                  <c:v>0.09</c:v>
                </c:pt>
                <c:pt idx="6">
                  <c:v>0.18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5-40D9-9CC8-5F76E7FABB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 Q1-2 w/Proj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0.08</c:v>
                </c:pt>
                <c:pt idx="1">
                  <c:v>0.1</c:v>
                </c:pt>
                <c:pt idx="2">
                  <c:v>0.05</c:v>
                </c:pt>
                <c:pt idx="3">
                  <c:v>0.03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2-41B8-8A58-30B5F44AE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65952"/>
        <c:axId val="35972224"/>
      </c:barChart>
      <c:catAx>
        <c:axId val="3596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72224"/>
        <c:crosses val="autoZero"/>
        <c:auto val="1"/>
        <c:lblAlgn val="ctr"/>
        <c:lblOffset val="100"/>
        <c:noMultiLvlLbl val="0"/>
      </c:catAx>
      <c:valAx>
        <c:axId val="3597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E0DCE-694B-4893-90DB-6C18AB581270}" type="doc">
      <dgm:prSet loTypeId="urn:microsoft.com/office/officeart/2005/8/layout/vList2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5A93926-ADE4-4367-81C6-8E4F66BC09FB}">
      <dgm:prSet phldrT="[Text]"/>
      <dgm:spPr/>
      <dgm:t>
        <a:bodyPr/>
        <a:lstStyle/>
        <a:p>
          <a:r>
            <a:rPr lang="en-US" dirty="0" smtClean="0"/>
            <a:t>Sequence A</a:t>
          </a:r>
          <a:endParaRPr lang="en-US" dirty="0"/>
        </a:p>
      </dgm:t>
    </dgm:pt>
    <dgm:pt modelId="{3C893280-44C3-429D-A933-00A11992B559}" type="parTrans" cxnId="{7BEEE9FC-A065-4D21-959E-DEA59926A3A0}">
      <dgm:prSet/>
      <dgm:spPr/>
      <dgm:t>
        <a:bodyPr/>
        <a:lstStyle/>
        <a:p>
          <a:endParaRPr lang="en-US"/>
        </a:p>
      </dgm:t>
    </dgm:pt>
    <dgm:pt modelId="{84AE3872-6CBA-43A1-9F1F-AC03E88CEB5C}" type="sibTrans" cxnId="{7BEEE9FC-A065-4D21-959E-DEA59926A3A0}">
      <dgm:prSet/>
      <dgm:spPr/>
      <dgm:t>
        <a:bodyPr/>
        <a:lstStyle/>
        <a:p>
          <a:endParaRPr lang="en-US"/>
        </a:p>
      </dgm:t>
    </dgm:pt>
    <dgm:pt modelId="{CBC41D05-C916-475E-8D47-6CBB33D8CAAC}">
      <dgm:prSet phldrT="[Text]"/>
      <dgm:spPr/>
      <dgm:t>
        <a:bodyPr/>
        <a:lstStyle/>
        <a:p>
          <a:r>
            <a:rPr lang="en-US" dirty="0" smtClean="0"/>
            <a:t>Age ≤ 50 </a:t>
          </a:r>
          <a:r>
            <a:rPr lang="en-US" dirty="0" smtClean="0">
              <a:solidFill>
                <a:srgbClr val="00B050"/>
              </a:solidFill>
            </a:rPr>
            <a:t>and</a:t>
          </a:r>
          <a:r>
            <a:rPr lang="en-US" dirty="0" smtClean="0"/>
            <a:t>;</a:t>
          </a:r>
          <a:endParaRPr lang="en-US" dirty="0"/>
        </a:p>
      </dgm:t>
    </dgm:pt>
    <dgm:pt modelId="{A5389499-28E9-4C2D-98AC-4AF66D07CB86}" type="parTrans" cxnId="{822576BD-A357-43F2-8ECA-FEAA6FE83891}">
      <dgm:prSet/>
      <dgm:spPr/>
      <dgm:t>
        <a:bodyPr/>
        <a:lstStyle/>
        <a:p>
          <a:endParaRPr lang="en-US"/>
        </a:p>
      </dgm:t>
    </dgm:pt>
    <dgm:pt modelId="{3436DADC-4407-488D-84D9-4E5EA134AD61}" type="sibTrans" cxnId="{822576BD-A357-43F2-8ECA-FEAA6FE83891}">
      <dgm:prSet/>
      <dgm:spPr/>
      <dgm:t>
        <a:bodyPr/>
        <a:lstStyle/>
        <a:p>
          <a:endParaRPr lang="en-US"/>
        </a:p>
      </dgm:t>
    </dgm:pt>
    <dgm:pt modelId="{84007DBB-8488-494A-BCB1-92EFD437FA86}">
      <dgm:prSet phldrT="[Text]"/>
      <dgm:spPr/>
      <dgm:t>
        <a:bodyPr/>
        <a:lstStyle/>
        <a:p>
          <a:r>
            <a:rPr lang="en-US" dirty="0" smtClean="0"/>
            <a:t>BMI ≤ 30</a:t>
          </a:r>
          <a:endParaRPr lang="en-US" dirty="0"/>
        </a:p>
      </dgm:t>
    </dgm:pt>
    <dgm:pt modelId="{CDEEA07C-7238-4AA9-A92F-04F04230877D}" type="parTrans" cxnId="{66DA6CF3-5A25-4715-A683-1E86E1DC794B}">
      <dgm:prSet/>
      <dgm:spPr/>
      <dgm:t>
        <a:bodyPr/>
        <a:lstStyle/>
        <a:p>
          <a:endParaRPr lang="en-US"/>
        </a:p>
      </dgm:t>
    </dgm:pt>
    <dgm:pt modelId="{E57449A7-2F47-431E-8FCB-00C2BF5EE094}" type="sibTrans" cxnId="{66DA6CF3-5A25-4715-A683-1E86E1DC794B}">
      <dgm:prSet/>
      <dgm:spPr/>
      <dgm:t>
        <a:bodyPr/>
        <a:lstStyle/>
        <a:p>
          <a:endParaRPr lang="en-US"/>
        </a:p>
      </dgm:t>
    </dgm:pt>
    <dgm:pt modelId="{020E6900-804D-4738-A830-DA807532CF3B}">
      <dgm:prSet phldrT="[Text]"/>
      <dgm:spPr/>
      <dgm:t>
        <a:bodyPr/>
        <a:lstStyle/>
        <a:p>
          <a:r>
            <a:rPr lang="en-US" dirty="0" smtClean="0"/>
            <a:t>PI Priority - Low</a:t>
          </a:r>
          <a:endParaRPr lang="en-US" dirty="0"/>
        </a:p>
      </dgm:t>
    </dgm:pt>
    <dgm:pt modelId="{DDCC2D3C-C7BE-4BFA-9E76-C7D39C07FA51}" type="parTrans" cxnId="{62714951-E373-4663-8629-9D5159A2A592}">
      <dgm:prSet/>
      <dgm:spPr/>
      <dgm:t>
        <a:bodyPr/>
        <a:lstStyle/>
        <a:p>
          <a:endParaRPr lang="en-US"/>
        </a:p>
      </dgm:t>
    </dgm:pt>
    <dgm:pt modelId="{FC60C1F1-91FD-4CAC-91D0-32E0C937A6E5}" type="sibTrans" cxnId="{62714951-E373-4663-8629-9D5159A2A592}">
      <dgm:prSet/>
      <dgm:spPr/>
      <dgm:t>
        <a:bodyPr/>
        <a:lstStyle/>
        <a:p>
          <a:endParaRPr lang="en-US"/>
        </a:p>
      </dgm:t>
    </dgm:pt>
    <dgm:pt modelId="{720A703B-F3AF-4C1D-8173-ACFC2B8A102A}" type="pres">
      <dgm:prSet presAssocID="{CFAE0DCE-694B-4893-90DB-6C18AB5812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EC0F36-A7FB-47C2-83B0-6C59F081D0FA}" type="pres">
      <dgm:prSet presAssocID="{D5A93926-ADE4-4367-81C6-8E4F66BC09F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B1C93-6AC0-474F-9547-9490BA5642A2}" type="pres">
      <dgm:prSet presAssocID="{D5A93926-ADE4-4367-81C6-8E4F66BC09F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28EB7-0CA7-45CE-BC99-01C02F5A7A73}" type="pres">
      <dgm:prSet presAssocID="{020E6900-804D-4738-A830-DA807532CF3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A6CF3-5A25-4715-A683-1E86E1DC794B}" srcId="{D5A93926-ADE4-4367-81C6-8E4F66BC09FB}" destId="{84007DBB-8488-494A-BCB1-92EFD437FA86}" srcOrd="1" destOrd="0" parTransId="{CDEEA07C-7238-4AA9-A92F-04F04230877D}" sibTransId="{E57449A7-2F47-431E-8FCB-00C2BF5EE094}"/>
    <dgm:cxn modelId="{453021E2-5CBF-4122-B9BD-2DDD29BFEA6B}" type="presOf" srcId="{D5A93926-ADE4-4367-81C6-8E4F66BC09FB}" destId="{78EC0F36-A7FB-47C2-83B0-6C59F081D0FA}" srcOrd="0" destOrd="0" presId="urn:microsoft.com/office/officeart/2005/8/layout/vList2"/>
    <dgm:cxn modelId="{3F7B23FA-4635-4A89-B042-7D8B10C82710}" type="presOf" srcId="{020E6900-804D-4738-A830-DA807532CF3B}" destId="{57028EB7-0CA7-45CE-BC99-01C02F5A7A73}" srcOrd="0" destOrd="0" presId="urn:microsoft.com/office/officeart/2005/8/layout/vList2"/>
    <dgm:cxn modelId="{2AD21037-51E2-4FE5-9F85-134416605FE3}" type="presOf" srcId="{CFAE0DCE-694B-4893-90DB-6C18AB581270}" destId="{720A703B-F3AF-4C1D-8173-ACFC2B8A102A}" srcOrd="0" destOrd="0" presId="urn:microsoft.com/office/officeart/2005/8/layout/vList2"/>
    <dgm:cxn modelId="{62714951-E373-4663-8629-9D5159A2A592}" srcId="{CFAE0DCE-694B-4893-90DB-6C18AB581270}" destId="{020E6900-804D-4738-A830-DA807532CF3B}" srcOrd="1" destOrd="0" parTransId="{DDCC2D3C-C7BE-4BFA-9E76-C7D39C07FA51}" sibTransId="{FC60C1F1-91FD-4CAC-91D0-32E0C937A6E5}"/>
    <dgm:cxn modelId="{7BEEE9FC-A065-4D21-959E-DEA59926A3A0}" srcId="{CFAE0DCE-694B-4893-90DB-6C18AB581270}" destId="{D5A93926-ADE4-4367-81C6-8E4F66BC09FB}" srcOrd="0" destOrd="0" parTransId="{3C893280-44C3-429D-A933-00A11992B559}" sibTransId="{84AE3872-6CBA-43A1-9F1F-AC03E88CEB5C}"/>
    <dgm:cxn modelId="{848783A6-68A1-47C7-8A9D-A36443BCAA31}" type="presOf" srcId="{84007DBB-8488-494A-BCB1-92EFD437FA86}" destId="{383B1C93-6AC0-474F-9547-9490BA5642A2}" srcOrd="0" destOrd="1" presId="urn:microsoft.com/office/officeart/2005/8/layout/vList2"/>
    <dgm:cxn modelId="{822576BD-A357-43F2-8ECA-FEAA6FE83891}" srcId="{D5A93926-ADE4-4367-81C6-8E4F66BC09FB}" destId="{CBC41D05-C916-475E-8D47-6CBB33D8CAAC}" srcOrd="0" destOrd="0" parTransId="{A5389499-28E9-4C2D-98AC-4AF66D07CB86}" sibTransId="{3436DADC-4407-488D-84D9-4E5EA134AD61}"/>
    <dgm:cxn modelId="{59F05046-233F-4B6B-B94B-DE0803D9B7A6}" type="presOf" srcId="{CBC41D05-C916-475E-8D47-6CBB33D8CAAC}" destId="{383B1C93-6AC0-474F-9547-9490BA5642A2}" srcOrd="0" destOrd="0" presId="urn:microsoft.com/office/officeart/2005/8/layout/vList2"/>
    <dgm:cxn modelId="{C1D064BC-0426-44A5-800F-C99EBA1EF0C9}" type="presParOf" srcId="{720A703B-F3AF-4C1D-8173-ACFC2B8A102A}" destId="{78EC0F36-A7FB-47C2-83B0-6C59F081D0FA}" srcOrd="0" destOrd="0" presId="urn:microsoft.com/office/officeart/2005/8/layout/vList2"/>
    <dgm:cxn modelId="{AC3AC69D-333D-46A9-9352-B4B93EC52020}" type="presParOf" srcId="{720A703B-F3AF-4C1D-8173-ACFC2B8A102A}" destId="{383B1C93-6AC0-474F-9547-9490BA5642A2}" srcOrd="1" destOrd="0" presId="urn:microsoft.com/office/officeart/2005/8/layout/vList2"/>
    <dgm:cxn modelId="{8473BBEC-DABF-4F6E-853D-9AD863D2FAA4}" type="presParOf" srcId="{720A703B-F3AF-4C1D-8173-ACFC2B8A102A}" destId="{57028EB7-0CA7-45CE-BC99-01C02F5A7A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42A5B-AFE2-450D-BEA8-78B02CFA127B}" type="doc">
      <dgm:prSet loTypeId="urn:microsoft.com/office/officeart/2005/8/layout/vList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332C1C6-432E-4F1C-907C-6CB78E183055}">
      <dgm:prSet phldrT="[Text]"/>
      <dgm:spPr/>
      <dgm:t>
        <a:bodyPr/>
        <a:lstStyle/>
        <a:p>
          <a:r>
            <a:rPr lang="en-US" dirty="0" smtClean="0"/>
            <a:t>Sequence B</a:t>
          </a:r>
          <a:endParaRPr lang="en-US" dirty="0"/>
        </a:p>
      </dgm:t>
    </dgm:pt>
    <dgm:pt modelId="{F7971E59-F31D-4A55-9EBE-EB79EBDC83B7}" type="parTrans" cxnId="{81E46573-26BF-4AE5-BD12-8F21BA79A08C}">
      <dgm:prSet/>
      <dgm:spPr/>
      <dgm:t>
        <a:bodyPr/>
        <a:lstStyle/>
        <a:p>
          <a:endParaRPr lang="en-US"/>
        </a:p>
      </dgm:t>
    </dgm:pt>
    <dgm:pt modelId="{1903D68A-DD77-4BA4-BA3A-60D50934D5CA}" type="sibTrans" cxnId="{81E46573-26BF-4AE5-BD12-8F21BA79A08C}">
      <dgm:prSet/>
      <dgm:spPr/>
      <dgm:t>
        <a:bodyPr/>
        <a:lstStyle/>
        <a:p>
          <a:endParaRPr lang="en-US"/>
        </a:p>
      </dgm:t>
    </dgm:pt>
    <dgm:pt modelId="{F5EE35A8-8C81-4D45-BD74-76C0E2258B98}">
      <dgm:prSet phldrT="[Text]"/>
      <dgm:spPr/>
      <dgm:t>
        <a:bodyPr/>
        <a:lstStyle/>
        <a:p>
          <a:r>
            <a:rPr lang="en-US" dirty="0" smtClean="0"/>
            <a:t>Age &gt; 50 </a:t>
          </a:r>
          <a:r>
            <a:rPr lang="en-US" dirty="0" smtClean="0">
              <a:solidFill>
                <a:srgbClr val="FF0000"/>
              </a:solidFill>
            </a:rPr>
            <a:t>or</a:t>
          </a:r>
          <a:r>
            <a:rPr lang="en-US" dirty="0" smtClean="0"/>
            <a:t>;</a:t>
          </a:r>
          <a:endParaRPr lang="en-US" dirty="0"/>
        </a:p>
      </dgm:t>
    </dgm:pt>
    <dgm:pt modelId="{D8BB698D-69CE-43D6-A132-A79B3B981511}" type="parTrans" cxnId="{3F04C598-2773-460B-BA9F-08CADF3E0B70}">
      <dgm:prSet/>
      <dgm:spPr/>
      <dgm:t>
        <a:bodyPr/>
        <a:lstStyle/>
        <a:p>
          <a:endParaRPr lang="en-US"/>
        </a:p>
      </dgm:t>
    </dgm:pt>
    <dgm:pt modelId="{79E64BF9-6079-464D-8DA7-AE4B851884A8}" type="sibTrans" cxnId="{3F04C598-2773-460B-BA9F-08CADF3E0B70}">
      <dgm:prSet/>
      <dgm:spPr/>
      <dgm:t>
        <a:bodyPr/>
        <a:lstStyle/>
        <a:p>
          <a:endParaRPr lang="en-US"/>
        </a:p>
      </dgm:t>
    </dgm:pt>
    <dgm:pt modelId="{A3BD4208-991E-4B68-BC46-AFC9A2CD93E2}">
      <dgm:prSet phldrT="[Text]"/>
      <dgm:spPr/>
      <dgm:t>
        <a:bodyPr/>
        <a:lstStyle/>
        <a:p>
          <a:r>
            <a:rPr lang="en-US" dirty="0" smtClean="0"/>
            <a:t>BMI &gt; 30</a:t>
          </a:r>
          <a:endParaRPr lang="en-US" dirty="0"/>
        </a:p>
      </dgm:t>
    </dgm:pt>
    <dgm:pt modelId="{35751238-C850-4CB3-83F3-E04BE414B0FA}" type="parTrans" cxnId="{564FFC6E-A57A-42F8-96DB-8D113985EBAA}">
      <dgm:prSet/>
      <dgm:spPr/>
      <dgm:t>
        <a:bodyPr/>
        <a:lstStyle/>
        <a:p>
          <a:endParaRPr lang="en-US"/>
        </a:p>
      </dgm:t>
    </dgm:pt>
    <dgm:pt modelId="{00F19C75-36C5-4CCF-8A09-99C5285A67B8}" type="sibTrans" cxnId="{564FFC6E-A57A-42F8-96DB-8D113985EBAA}">
      <dgm:prSet/>
      <dgm:spPr/>
      <dgm:t>
        <a:bodyPr/>
        <a:lstStyle/>
        <a:p>
          <a:endParaRPr lang="en-US"/>
        </a:p>
      </dgm:t>
    </dgm:pt>
    <dgm:pt modelId="{BEF917A9-FE67-4362-A4CB-562D326982BD}">
      <dgm:prSet phldrT="[Text]"/>
      <dgm:spPr/>
      <dgm:t>
        <a:bodyPr/>
        <a:lstStyle/>
        <a:p>
          <a:r>
            <a:rPr lang="en-US" dirty="0" smtClean="0"/>
            <a:t>PI Priority - High</a:t>
          </a:r>
          <a:endParaRPr lang="en-US" dirty="0"/>
        </a:p>
      </dgm:t>
    </dgm:pt>
    <dgm:pt modelId="{A5586F94-C96F-45AC-8D51-210D0C2A6FEA}" type="parTrans" cxnId="{BE9CF4F5-1655-4559-B462-953D1886BE64}">
      <dgm:prSet/>
      <dgm:spPr/>
      <dgm:t>
        <a:bodyPr/>
        <a:lstStyle/>
        <a:p>
          <a:endParaRPr lang="en-US"/>
        </a:p>
      </dgm:t>
    </dgm:pt>
    <dgm:pt modelId="{6BF5C0D4-8BAD-4AB0-B2C0-5CA0EAA76E65}" type="sibTrans" cxnId="{BE9CF4F5-1655-4559-B462-953D1886BE64}">
      <dgm:prSet/>
      <dgm:spPr/>
      <dgm:t>
        <a:bodyPr/>
        <a:lstStyle/>
        <a:p>
          <a:endParaRPr lang="en-US"/>
        </a:p>
      </dgm:t>
    </dgm:pt>
    <dgm:pt modelId="{4230ED25-A48D-4124-8CF3-6CF9950B9664}" type="pres">
      <dgm:prSet presAssocID="{37142A5B-AFE2-450D-BEA8-78B02CFA12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A1221F-A4C4-4AAC-B317-F812057C4525}" type="pres">
      <dgm:prSet presAssocID="{3332C1C6-432E-4F1C-907C-6CB78E18305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B4FD6-8963-402B-8B4E-8F19ECDD2E47}" type="pres">
      <dgm:prSet presAssocID="{3332C1C6-432E-4F1C-907C-6CB78E1830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73B30-3063-4559-B6F3-99F873ABCC0E}" type="pres">
      <dgm:prSet presAssocID="{BEF917A9-FE67-4362-A4CB-562D326982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E46573-26BF-4AE5-BD12-8F21BA79A08C}" srcId="{37142A5B-AFE2-450D-BEA8-78B02CFA127B}" destId="{3332C1C6-432E-4F1C-907C-6CB78E183055}" srcOrd="0" destOrd="0" parTransId="{F7971E59-F31D-4A55-9EBE-EB79EBDC83B7}" sibTransId="{1903D68A-DD77-4BA4-BA3A-60D50934D5CA}"/>
    <dgm:cxn modelId="{ACA0447E-FCB0-4058-8202-306B1B27AD34}" type="presOf" srcId="{A3BD4208-991E-4B68-BC46-AFC9A2CD93E2}" destId="{CD4B4FD6-8963-402B-8B4E-8F19ECDD2E47}" srcOrd="0" destOrd="1" presId="urn:microsoft.com/office/officeart/2005/8/layout/vList2"/>
    <dgm:cxn modelId="{3F04C598-2773-460B-BA9F-08CADF3E0B70}" srcId="{3332C1C6-432E-4F1C-907C-6CB78E183055}" destId="{F5EE35A8-8C81-4D45-BD74-76C0E2258B98}" srcOrd="0" destOrd="0" parTransId="{D8BB698D-69CE-43D6-A132-A79B3B981511}" sibTransId="{79E64BF9-6079-464D-8DA7-AE4B851884A8}"/>
    <dgm:cxn modelId="{D7B2222B-910F-4482-AE9C-83E51BA0D4B1}" type="presOf" srcId="{F5EE35A8-8C81-4D45-BD74-76C0E2258B98}" destId="{CD4B4FD6-8963-402B-8B4E-8F19ECDD2E47}" srcOrd="0" destOrd="0" presId="urn:microsoft.com/office/officeart/2005/8/layout/vList2"/>
    <dgm:cxn modelId="{08C4394F-3C33-49E4-81B5-F956894171BD}" type="presOf" srcId="{BEF917A9-FE67-4362-A4CB-562D326982BD}" destId="{A5173B30-3063-4559-B6F3-99F873ABCC0E}" srcOrd="0" destOrd="0" presId="urn:microsoft.com/office/officeart/2005/8/layout/vList2"/>
    <dgm:cxn modelId="{564FFC6E-A57A-42F8-96DB-8D113985EBAA}" srcId="{3332C1C6-432E-4F1C-907C-6CB78E183055}" destId="{A3BD4208-991E-4B68-BC46-AFC9A2CD93E2}" srcOrd="1" destOrd="0" parTransId="{35751238-C850-4CB3-83F3-E04BE414B0FA}" sibTransId="{00F19C75-36C5-4CCF-8A09-99C5285A67B8}"/>
    <dgm:cxn modelId="{9E66FACD-515A-40B7-88AB-18859763E402}" type="presOf" srcId="{3332C1C6-432E-4F1C-907C-6CB78E183055}" destId="{BDA1221F-A4C4-4AAC-B317-F812057C4525}" srcOrd="0" destOrd="0" presId="urn:microsoft.com/office/officeart/2005/8/layout/vList2"/>
    <dgm:cxn modelId="{BE9CF4F5-1655-4559-B462-953D1886BE64}" srcId="{37142A5B-AFE2-450D-BEA8-78B02CFA127B}" destId="{BEF917A9-FE67-4362-A4CB-562D326982BD}" srcOrd="1" destOrd="0" parTransId="{A5586F94-C96F-45AC-8D51-210D0C2A6FEA}" sibTransId="{6BF5C0D4-8BAD-4AB0-B2C0-5CA0EAA76E65}"/>
    <dgm:cxn modelId="{9CC3608C-497C-4BDF-A142-9F7417847C72}" type="presOf" srcId="{37142A5B-AFE2-450D-BEA8-78B02CFA127B}" destId="{4230ED25-A48D-4124-8CF3-6CF9950B9664}" srcOrd="0" destOrd="0" presId="urn:microsoft.com/office/officeart/2005/8/layout/vList2"/>
    <dgm:cxn modelId="{154A58C1-8A33-4140-9509-AD0B35C59ADA}" type="presParOf" srcId="{4230ED25-A48D-4124-8CF3-6CF9950B9664}" destId="{BDA1221F-A4C4-4AAC-B317-F812057C4525}" srcOrd="0" destOrd="0" presId="urn:microsoft.com/office/officeart/2005/8/layout/vList2"/>
    <dgm:cxn modelId="{EBB399A5-1891-4EEB-918A-DE90E4E164EF}" type="presParOf" srcId="{4230ED25-A48D-4124-8CF3-6CF9950B9664}" destId="{CD4B4FD6-8963-402B-8B4E-8F19ECDD2E47}" srcOrd="1" destOrd="0" presId="urn:microsoft.com/office/officeart/2005/8/layout/vList2"/>
    <dgm:cxn modelId="{8EFED3B9-0482-4342-B399-CC7A6F52FB91}" type="presParOf" srcId="{4230ED25-A48D-4124-8CF3-6CF9950B9664}" destId="{A5173B30-3063-4559-B6F3-99F873ABCC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9CB93-ABFE-45E9-814D-1103486BDE4E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C8042C-FF54-4CC9-B5A7-D561B8CE60C9}">
      <dgm:prSet phldrT="[Text]"/>
      <dgm:spPr/>
      <dgm:t>
        <a:bodyPr/>
        <a:lstStyle/>
        <a:p>
          <a:r>
            <a:rPr lang="en-US" dirty="0" smtClean="0"/>
            <a:t>Scan</a:t>
          </a:r>
          <a:endParaRPr lang="en-US" dirty="0"/>
        </a:p>
      </dgm:t>
    </dgm:pt>
    <dgm:pt modelId="{E55D2CB4-66CC-4227-9B4E-3B2B45C14022}" type="parTrans" cxnId="{1131BB4D-866F-45B3-9F19-865767309DD4}">
      <dgm:prSet/>
      <dgm:spPr/>
      <dgm:t>
        <a:bodyPr/>
        <a:lstStyle/>
        <a:p>
          <a:endParaRPr lang="en-US"/>
        </a:p>
      </dgm:t>
    </dgm:pt>
    <dgm:pt modelId="{3A46BFD9-9D51-4C6A-85B1-3ED9114585BF}" type="sibTrans" cxnId="{1131BB4D-866F-45B3-9F19-865767309DD4}">
      <dgm:prSet/>
      <dgm:spPr/>
      <dgm:t>
        <a:bodyPr/>
        <a:lstStyle/>
        <a:p>
          <a:endParaRPr lang="en-US"/>
        </a:p>
      </dgm:t>
    </dgm:pt>
    <dgm:pt modelId="{9E8FE256-A752-497C-94EA-6BE03C66323C}">
      <dgm:prSet phldrT="[Text]"/>
      <dgm:spPr/>
      <dgm:t>
        <a:bodyPr/>
        <a:lstStyle/>
        <a:p>
          <a:r>
            <a:rPr lang="en-US" dirty="0" smtClean="0"/>
            <a:t>Notify</a:t>
          </a:r>
          <a:endParaRPr lang="en-US" dirty="0"/>
        </a:p>
      </dgm:t>
    </dgm:pt>
    <dgm:pt modelId="{11684101-2E3A-4E25-8E06-9A7015504CDD}" type="parTrans" cxnId="{BF5ABEC4-E4A9-423A-A6DC-940EEA443FD5}">
      <dgm:prSet/>
      <dgm:spPr/>
      <dgm:t>
        <a:bodyPr/>
        <a:lstStyle/>
        <a:p>
          <a:endParaRPr lang="en-US"/>
        </a:p>
      </dgm:t>
    </dgm:pt>
    <dgm:pt modelId="{9616775A-704D-417E-A51A-2A27EB2478AE}" type="sibTrans" cxnId="{BF5ABEC4-E4A9-423A-A6DC-940EEA443FD5}">
      <dgm:prSet/>
      <dgm:spPr/>
      <dgm:t>
        <a:bodyPr/>
        <a:lstStyle/>
        <a:p>
          <a:endParaRPr lang="en-US"/>
        </a:p>
      </dgm:t>
    </dgm:pt>
    <dgm:pt modelId="{B41D1057-C166-4D81-9A9D-26106CEB2B10}">
      <dgm:prSet phldrT="[Text]"/>
      <dgm:spPr/>
      <dgm:t>
        <a:bodyPr/>
        <a:lstStyle/>
        <a:p>
          <a:r>
            <a:rPr lang="en-US" dirty="0" smtClean="0"/>
            <a:t>Decide</a:t>
          </a:r>
          <a:endParaRPr lang="en-US" dirty="0"/>
        </a:p>
      </dgm:t>
    </dgm:pt>
    <dgm:pt modelId="{F63BABCC-1240-4088-8018-6B2426D6DF7D}" type="parTrans" cxnId="{A87EED50-8910-4436-972E-076FE18B1CD3}">
      <dgm:prSet/>
      <dgm:spPr/>
      <dgm:t>
        <a:bodyPr/>
        <a:lstStyle/>
        <a:p>
          <a:endParaRPr lang="en-US"/>
        </a:p>
      </dgm:t>
    </dgm:pt>
    <dgm:pt modelId="{8CBCECF2-3AB3-4A37-A55F-43A967491A87}" type="sibTrans" cxnId="{A87EED50-8910-4436-972E-076FE18B1CD3}">
      <dgm:prSet/>
      <dgm:spPr/>
      <dgm:t>
        <a:bodyPr/>
        <a:lstStyle/>
        <a:p>
          <a:endParaRPr lang="en-US"/>
        </a:p>
      </dgm:t>
    </dgm:pt>
    <dgm:pt modelId="{5AC64F11-DF3F-4F13-AC03-A91B2AEBFDF8}">
      <dgm:prSet phldrT="[Text]"/>
      <dgm:spPr/>
      <dgm:t>
        <a:bodyPr/>
        <a:lstStyle/>
        <a:p>
          <a:r>
            <a:rPr lang="en-US" dirty="0" smtClean="0"/>
            <a:t>Review match to identify any PI candidates</a:t>
          </a:r>
          <a:endParaRPr lang="en-US" dirty="0"/>
        </a:p>
      </dgm:t>
    </dgm:pt>
    <dgm:pt modelId="{686282BF-C6CF-4A9C-A394-3565E06FF3BD}" type="parTrans" cxnId="{40244C98-1DA2-4E79-8B23-3D3EEA5A0A9E}">
      <dgm:prSet/>
      <dgm:spPr/>
      <dgm:t>
        <a:bodyPr/>
        <a:lstStyle/>
        <a:p>
          <a:endParaRPr lang="en-US"/>
        </a:p>
      </dgm:t>
    </dgm:pt>
    <dgm:pt modelId="{54896272-1A59-4167-8E21-0767FF0A6004}" type="sibTrans" cxnId="{40244C98-1DA2-4E79-8B23-3D3EEA5A0A9E}">
      <dgm:prSet/>
      <dgm:spPr/>
      <dgm:t>
        <a:bodyPr/>
        <a:lstStyle/>
        <a:p>
          <a:endParaRPr lang="en-US"/>
        </a:p>
      </dgm:t>
    </dgm:pt>
    <dgm:pt modelId="{855D3C80-8C21-4167-9DC9-E19552A8C9F4}">
      <dgm:prSet phldrT="[Text]"/>
      <dgm:spPr/>
      <dgm:t>
        <a:bodyPr/>
        <a:lstStyle/>
        <a:p>
          <a:r>
            <a:rPr lang="en-US" dirty="0" smtClean="0"/>
            <a:t>UNOS ID / Match ID to PI – Coordinator for early review</a:t>
          </a:r>
          <a:endParaRPr lang="en-US" dirty="0"/>
        </a:p>
      </dgm:t>
    </dgm:pt>
    <dgm:pt modelId="{E47128C4-89B0-4A1A-A968-B0F63480D5CE}" type="parTrans" cxnId="{7CC7779D-F666-4F5C-8004-4EEDCBCC58FA}">
      <dgm:prSet/>
      <dgm:spPr/>
      <dgm:t>
        <a:bodyPr/>
        <a:lstStyle/>
        <a:p>
          <a:endParaRPr lang="en-US"/>
        </a:p>
      </dgm:t>
    </dgm:pt>
    <dgm:pt modelId="{90214955-CA91-4AB8-AA14-CD8C593E8D02}" type="sibTrans" cxnId="{7CC7779D-F666-4F5C-8004-4EEDCBCC58FA}">
      <dgm:prSet/>
      <dgm:spPr/>
      <dgm:t>
        <a:bodyPr/>
        <a:lstStyle/>
        <a:p>
          <a:endParaRPr lang="en-US"/>
        </a:p>
      </dgm:t>
    </dgm:pt>
    <dgm:pt modelId="{53F47A13-EF7E-4A67-9A40-E26D69D562C5}">
      <dgm:prSet phldrT="[Text]"/>
      <dgm:spPr/>
      <dgm:t>
        <a:bodyPr/>
        <a:lstStyle/>
        <a:p>
          <a:r>
            <a:rPr lang="en-US" dirty="0" smtClean="0"/>
            <a:t>Interest in PI, helps OPO make decisions on allocation timing and back up status</a:t>
          </a:r>
          <a:endParaRPr lang="en-US" dirty="0"/>
        </a:p>
      </dgm:t>
    </dgm:pt>
    <dgm:pt modelId="{FA16F6C9-2F42-4370-94F8-3EDD383A8C8F}" type="parTrans" cxnId="{42A38CDA-C196-4B0F-BB4A-B96F7D40994A}">
      <dgm:prSet/>
      <dgm:spPr/>
      <dgm:t>
        <a:bodyPr/>
        <a:lstStyle/>
        <a:p>
          <a:endParaRPr lang="en-US"/>
        </a:p>
      </dgm:t>
    </dgm:pt>
    <dgm:pt modelId="{50D276AE-BECF-4099-AC1A-DDB42A15BEEA}" type="sibTrans" cxnId="{42A38CDA-C196-4B0F-BB4A-B96F7D40994A}">
      <dgm:prSet/>
      <dgm:spPr/>
      <dgm:t>
        <a:bodyPr/>
        <a:lstStyle/>
        <a:p>
          <a:endParaRPr lang="en-US"/>
        </a:p>
      </dgm:t>
    </dgm:pt>
    <dgm:pt modelId="{91C39B93-3526-45B6-BFB8-BDFF280C6B67}" type="pres">
      <dgm:prSet presAssocID="{3509CB93-ABFE-45E9-814D-1103486BDE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6D4C5-F6F8-4F8A-B6FE-B705E7F49818}" type="pres">
      <dgm:prSet presAssocID="{34C8042C-FF54-4CC9-B5A7-D561B8CE60C9}" presName="parentLin" presStyleCnt="0"/>
      <dgm:spPr/>
    </dgm:pt>
    <dgm:pt modelId="{A95D3F10-838F-487D-A06C-7DC6D5846B6E}" type="pres">
      <dgm:prSet presAssocID="{34C8042C-FF54-4CC9-B5A7-D561B8CE60C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B217E0E-D781-4C5E-A6DA-B446613E192F}" type="pres">
      <dgm:prSet presAssocID="{34C8042C-FF54-4CC9-B5A7-D561B8CE60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5FDA7-F531-4425-92FE-308A33DDF993}" type="pres">
      <dgm:prSet presAssocID="{34C8042C-FF54-4CC9-B5A7-D561B8CE60C9}" presName="negativeSpace" presStyleCnt="0"/>
      <dgm:spPr/>
    </dgm:pt>
    <dgm:pt modelId="{17EADA47-5D7C-48AA-BE9E-B2E84AFCB71C}" type="pres">
      <dgm:prSet presAssocID="{34C8042C-FF54-4CC9-B5A7-D561B8CE60C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13537-B086-4DF6-A244-EBE70D078701}" type="pres">
      <dgm:prSet presAssocID="{3A46BFD9-9D51-4C6A-85B1-3ED9114585BF}" presName="spaceBetweenRectangles" presStyleCnt="0"/>
      <dgm:spPr/>
    </dgm:pt>
    <dgm:pt modelId="{32F20C83-63CD-4D06-B768-BCB0F441FD8B}" type="pres">
      <dgm:prSet presAssocID="{9E8FE256-A752-497C-94EA-6BE03C66323C}" presName="parentLin" presStyleCnt="0"/>
      <dgm:spPr/>
    </dgm:pt>
    <dgm:pt modelId="{7FD38E46-AE8C-4E13-8DD0-8527D1AB40EF}" type="pres">
      <dgm:prSet presAssocID="{9E8FE256-A752-497C-94EA-6BE03C66323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E9218EC-BFC2-4942-932F-C7DA4C54726A}" type="pres">
      <dgm:prSet presAssocID="{9E8FE256-A752-497C-94EA-6BE03C6632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F53BF-42FC-4F0E-A5B5-B62B9FDD1578}" type="pres">
      <dgm:prSet presAssocID="{9E8FE256-A752-497C-94EA-6BE03C66323C}" presName="negativeSpace" presStyleCnt="0"/>
      <dgm:spPr/>
    </dgm:pt>
    <dgm:pt modelId="{BCC7E51F-EA2E-4EBD-B32C-BEFCB251DB54}" type="pres">
      <dgm:prSet presAssocID="{9E8FE256-A752-497C-94EA-6BE03C66323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6C06A-3D30-42D1-88A3-A82ADB360A6C}" type="pres">
      <dgm:prSet presAssocID="{9616775A-704D-417E-A51A-2A27EB2478AE}" presName="spaceBetweenRectangles" presStyleCnt="0"/>
      <dgm:spPr/>
    </dgm:pt>
    <dgm:pt modelId="{3DFF6388-F427-4678-86D2-1A122C440291}" type="pres">
      <dgm:prSet presAssocID="{B41D1057-C166-4D81-9A9D-26106CEB2B10}" presName="parentLin" presStyleCnt="0"/>
      <dgm:spPr/>
    </dgm:pt>
    <dgm:pt modelId="{D399A209-E09E-481D-AB41-1CD77CDB3E68}" type="pres">
      <dgm:prSet presAssocID="{B41D1057-C166-4D81-9A9D-26106CEB2B1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3E10722-C3D2-4C46-8C91-4F4F3C249558}" type="pres">
      <dgm:prSet presAssocID="{B41D1057-C166-4D81-9A9D-26106CEB2B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24F78-878D-41C6-8FD9-D2E0584719DA}" type="pres">
      <dgm:prSet presAssocID="{B41D1057-C166-4D81-9A9D-26106CEB2B10}" presName="negativeSpace" presStyleCnt="0"/>
      <dgm:spPr/>
    </dgm:pt>
    <dgm:pt modelId="{75E7F440-C9B1-4FAD-BEE0-E9BB8473EB63}" type="pres">
      <dgm:prSet presAssocID="{B41D1057-C166-4D81-9A9D-26106CEB2B1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7EED50-8910-4436-972E-076FE18B1CD3}" srcId="{3509CB93-ABFE-45E9-814D-1103486BDE4E}" destId="{B41D1057-C166-4D81-9A9D-26106CEB2B10}" srcOrd="2" destOrd="0" parTransId="{F63BABCC-1240-4088-8018-6B2426D6DF7D}" sibTransId="{8CBCECF2-3AB3-4A37-A55F-43A967491A87}"/>
    <dgm:cxn modelId="{89EAFA7F-34E7-4856-A1FD-F2B82CD7E251}" type="presOf" srcId="{9E8FE256-A752-497C-94EA-6BE03C66323C}" destId="{7FD38E46-AE8C-4E13-8DD0-8527D1AB40EF}" srcOrd="0" destOrd="0" presId="urn:microsoft.com/office/officeart/2005/8/layout/list1"/>
    <dgm:cxn modelId="{9BFB9EBA-1E35-4EE5-B2E7-D037B3C1B68A}" type="presOf" srcId="{53F47A13-EF7E-4A67-9A40-E26D69D562C5}" destId="{75E7F440-C9B1-4FAD-BEE0-E9BB8473EB63}" srcOrd="0" destOrd="0" presId="urn:microsoft.com/office/officeart/2005/8/layout/list1"/>
    <dgm:cxn modelId="{7CC7779D-F666-4F5C-8004-4EEDCBCC58FA}" srcId="{9E8FE256-A752-497C-94EA-6BE03C66323C}" destId="{855D3C80-8C21-4167-9DC9-E19552A8C9F4}" srcOrd="0" destOrd="0" parTransId="{E47128C4-89B0-4A1A-A968-B0F63480D5CE}" sibTransId="{90214955-CA91-4AB8-AA14-CD8C593E8D02}"/>
    <dgm:cxn modelId="{F79A8CB0-9823-4F89-8356-AE47B470D2AD}" type="presOf" srcId="{34C8042C-FF54-4CC9-B5A7-D561B8CE60C9}" destId="{6B217E0E-D781-4C5E-A6DA-B446613E192F}" srcOrd="1" destOrd="0" presId="urn:microsoft.com/office/officeart/2005/8/layout/list1"/>
    <dgm:cxn modelId="{74A7D8F1-FA17-4A5E-8D32-7AC6D8E1CC5B}" type="presOf" srcId="{34C8042C-FF54-4CC9-B5A7-D561B8CE60C9}" destId="{A95D3F10-838F-487D-A06C-7DC6D5846B6E}" srcOrd="0" destOrd="0" presId="urn:microsoft.com/office/officeart/2005/8/layout/list1"/>
    <dgm:cxn modelId="{FB10F963-13A5-4C87-86AE-D0E819C5E4A5}" type="presOf" srcId="{B41D1057-C166-4D81-9A9D-26106CEB2B10}" destId="{D399A209-E09E-481D-AB41-1CD77CDB3E68}" srcOrd="0" destOrd="0" presId="urn:microsoft.com/office/officeart/2005/8/layout/list1"/>
    <dgm:cxn modelId="{A20DE59A-E75C-4330-9207-9E03F8F3A61F}" type="presOf" srcId="{5AC64F11-DF3F-4F13-AC03-A91B2AEBFDF8}" destId="{17EADA47-5D7C-48AA-BE9E-B2E84AFCB71C}" srcOrd="0" destOrd="0" presId="urn:microsoft.com/office/officeart/2005/8/layout/list1"/>
    <dgm:cxn modelId="{A63B9148-B1CE-476E-8DEC-7477AE5CA86A}" type="presOf" srcId="{B41D1057-C166-4D81-9A9D-26106CEB2B10}" destId="{03E10722-C3D2-4C46-8C91-4F4F3C249558}" srcOrd="1" destOrd="0" presId="urn:microsoft.com/office/officeart/2005/8/layout/list1"/>
    <dgm:cxn modelId="{42A38CDA-C196-4B0F-BB4A-B96F7D40994A}" srcId="{B41D1057-C166-4D81-9A9D-26106CEB2B10}" destId="{53F47A13-EF7E-4A67-9A40-E26D69D562C5}" srcOrd="0" destOrd="0" parTransId="{FA16F6C9-2F42-4370-94F8-3EDD383A8C8F}" sibTransId="{50D276AE-BECF-4099-AC1A-DDB42A15BEEA}"/>
    <dgm:cxn modelId="{8DE02990-61D7-4629-B249-67D28D863AA7}" type="presOf" srcId="{855D3C80-8C21-4167-9DC9-E19552A8C9F4}" destId="{BCC7E51F-EA2E-4EBD-B32C-BEFCB251DB54}" srcOrd="0" destOrd="0" presId="urn:microsoft.com/office/officeart/2005/8/layout/list1"/>
    <dgm:cxn modelId="{40244C98-1DA2-4E79-8B23-3D3EEA5A0A9E}" srcId="{34C8042C-FF54-4CC9-B5A7-D561B8CE60C9}" destId="{5AC64F11-DF3F-4F13-AC03-A91B2AEBFDF8}" srcOrd="0" destOrd="0" parTransId="{686282BF-C6CF-4A9C-A394-3565E06FF3BD}" sibTransId="{54896272-1A59-4167-8E21-0767FF0A6004}"/>
    <dgm:cxn modelId="{1131BB4D-866F-45B3-9F19-865767309DD4}" srcId="{3509CB93-ABFE-45E9-814D-1103486BDE4E}" destId="{34C8042C-FF54-4CC9-B5A7-D561B8CE60C9}" srcOrd="0" destOrd="0" parTransId="{E55D2CB4-66CC-4227-9B4E-3B2B45C14022}" sibTransId="{3A46BFD9-9D51-4C6A-85B1-3ED9114585BF}"/>
    <dgm:cxn modelId="{C7A5D885-B2CA-400D-AE73-3D7A7C047FAB}" type="presOf" srcId="{9E8FE256-A752-497C-94EA-6BE03C66323C}" destId="{5E9218EC-BFC2-4942-932F-C7DA4C54726A}" srcOrd="1" destOrd="0" presId="urn:microsoft.com/office/officeart/2005/8/layout/list1"/>
    <dgm:cxn modelId="{BF5ABEC4-E4A9-423A-A6DC-940EEA443FD5}" srcId="{3509CB93-ABFE-45E9-814D-1103486BDE4E}" destId="{9E8FE256-A752-497C-94EA-6BE03C66323C}" srcOrd="1" destOrd="0" parTransId="{11684101-2E3A-4E25-8E06-9A7015504CDD}" sibTransId="{9616775A-704D-417E-A51A-2A27EB2478AE}"/>
    <dgm:cxn modelId="{D269CECB-FCD0-48E0-A1FA-00764C7885BB}" type="presOf" srcId="{3509CB93-ABFE-45E9-814D-1103486BDE4E}" destId="{91C39B93-3526-45B6-BFB8-BDFF280C6B67}" srcOrd="0" destOrd="0" presId="urn:microsoft.com/office/officeart/2005/8/layout/list1"/>
    <dgm:cxn modelId="{A6ED7D66-C2C5-4CFD-8E9F-53562D0AC0F3}" type="presParOf" srcId="{91C39B93-3526-45B6-BFB8-BDFF280C6B67}" destId="{8CA6D4C5-F6F8-4F8A-B6FE-B705E7F49818}" srcOrd="0" destOrd="0" presId="urn:microsoft.com/office/officeart/2005/8/layout/list1"/>
    <dgm:cxn modelId="{D3441024-8D7B-41F1-A7C1-1F3B50AA056E}" type="presParOf" srcId="{8CA6D4C5-F6F8-4F8A-B6FE-B705E7F49818}" destId="{A95D3F10-838F-487D-A06C-7DC6D5846B6E}" srcOrd="0" destOrd="0" presId="urn:microsoft.com/office/officeart/2005/8/layout/list1"/>
    <dgm:cxn modelId="{B2783369-E1E8-496A-A7EB-DB112A204A85}" type="presParOf" srcId="{8CA6D4C5-F6F8-4F8A-B6FE-B705E7F49818}" destId="{6B217E0E-D781-4C5E-A6DA-B446613E192F}" srcOrd="1" destOrd="0" presId="urn:microsoft.com/office/officeart/2005/8/layout/list1"/>
    <dgm:cxn modelId="{DC656251-5DCB-48C5-ADFA-C1F83F1C93A7}" type="presParOf" srcId="{91C39B93-3526-45B6-BFB8-BDFF280C6B67}" destId="{73F5FDA7-F531-4425-92FE-308A33DDF993}" srcOrd="1" destOrd="0" presId="urn:microsoft.com/office/officeart/2005/8/layout/list1"/>
    <dgm:cxn modelId="{65E2426A-903C-49FB-9BEC-1BCB114A8877}" type="presParOf" srcId="{91C39B93-3526-45B6-BFB8-BDFF280C6B67}" destId="{17EADA47-5D7C-48AA-BE9E-B2E84AFCB71C}" srcOrd="2" destOrd="0" presId="urn:microsoft.com/office/officeart/2005/8/layout/list1"/>
    <dgm:cxn modelId="{AEFAC7DF-D740-4A8D-91E9-F12479636F45}" type="presParOf" srcId="{91C39B93-3526-45B6-BFB8-BDFF280C6B67}" destId="{5DC13537-B086-4DF6-A244-EBE70D078701}" srcOrd="3" destOrd="0" presId="urn:microsoft.com/office/officeart/2005/8/layout/list1"/>
    <dgm:cxn modelId="{DB5EBA51-C0C6-4D64-AFC9-F705766975D9}" type="presParOf" srcId="{91C39B93-3526-45B6-BFB8-BDFF280C6B67}" destId="{32F20C83-63CD-4D06-B768-BCB0F441FD8B}" srcOrd="4" destOrd="0" presId="urn:microsoft.com/office/officeart/2005/8/layout/list1"/>
    <dgm:cxn modelId="{6F992AF0-322D-402B-AAE7-9C6F029BB052}" type="presParOf" srcId="{32F20C83-63CD-4D06-B768-BCB0F441FD8B}" destId="{7FD38E46-AE8C-4E13-8DD0-8527D1AB40EF}" srcOrd="0" destOrd="0" presId="urn:microsoft.com/office/officeart/2005/8/layout/list1"/>
    <dgm:cxn modelId="{CB3C5281-70A2-4923-A5E0-A512FE59CD1D}" type="presParOf" srcId="{32F20C83-63CD-4D06-B768-BCB0F441FD8B}" destId="{5E9218EC-BFC2-4942-932F-C7DA4C54726A}" srcOrd="1" destOrd="0" presId="urn:microsoft.com/office/officeart/2005/8/layout/list1"/>
    <dgm:cxn modelId="{16E14465-5B64-48C6-961F-EBDB60DE11DA}" type="presParOf" srcId="{91C39B93-3526-45B6-BFB8-BDFF280C6B67}" destId="{C06F53BF-42FC-4F0E-A5B5-B62B9FDD1578}" srcOrd="5" destOrd="0" presId="urn:microsoft.com/office/officeart/2005/8/layout/list1"/>
    <dgm:cxn modelId="{D018DD0E-335C-408E-BEFD-ECCE40F1A38C}" type="presParOf" srcId="{91C39B93-3526-45B6-BFB8-BDFF280C6B67}" destId="{BCC7E51F-EA2E-4EBD-B32C-BEFCB251DB54}" srcOrd="6" destOrd="0" presId="urn:microsoft.com/office/officeart/2005/8/layout/list1"/>
    <dgm:cxn modelId="{EDD465C9-0F39-4DFA-849E-D26E40EB4DCB}" type="presParOf" srcId="{91C39B93-3526-45B6-BFB8-BDFF280C6B67}" destId="{A876C06A-3D30-42D1-88A3-A82ADB360A6C}" srcOrd="7" destOrd="0" presId="urn:microsoft.com/office/officeart/2005/8/layout/list1"/>
    <dgm:cxn modelId="{E2FC441E-1F69-45F9-BE37-298382F6DD89}" type="presParOf" srcId="{91C39B93-3526-45B6-BFB8-BDFF280C6B67}" destId="{3DFF6388-F427-4678-86D2-1A122C440291}" srcOrd="8" destOrd="0" presId="urn:microsoft.com/office/officeart/2005/8/layout/list1"/>
    <dgm:cxn modelId="{3271C33F-A322-4061-B4ED-8726E84C9E60}" type="presParOf" srcId="{3DFF6388-F427-4678-86D2-1A122C440291}" destId="{D399A209-E09E-481D-AB41-1CD77CDB3E68}" srcOrd="0" destOrd="0" presId="urn:microsoft.com/office/officeart/2005/8/layout/list1"/>
    <dgm:cxn modelId="{EEFE6F86-2C11-4032-8C8A-512EAD368E6F}" type="presParOf" srcId="{3DFF6388-F427-4678-86D2-1A122C440291}" destId="{03E10722-C3D2-4C46-8C91-4F4F3C249558}" srcOrd="1" destOrd="0" presId="urn:microsoft.com/office/officeart/2005/8/layout/list1"/>
    <dgm:cxn modelId="{394D5B6E-DDE8-4D96-B449-DF3215A6C982}" type="presParOf" srcId="{91C39B93-3526-45B6-BFB8-BDFF280C6B67}" destId="{E9F24F78-878D-41C6-8FD9-D2E0584719DA}" srcOrd="9" destOrd="0" presId="urn:microsoft.com/office/officeart/2005/8/layout/list1"/>
    <dgm:cxn modelId="{663B3426-5DD3-4B14-B6F3-45FFE57BC139}" type="presParOf" srcId="{91C39B93-3526-45B6-BFB8-BDFF280C6B67}" destId="{75E7F440-C9B1-4FAD-BEE0-E9BB8473EB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C0F36-A7FB-47C2-83B0-6C59F081D0FA}">
      <dsp:nvSpPr>
        <dsp:cNvPr id="0" name=""/>
        <dsp:cNvSpPr/>
      </dsp:nvSpPr>
      <dsp:spPr>
        <a:xfrm>
          <a:off x="0" y="179"/>
          <a:ext cx="5384800" cy="139113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Sequence A</a:t>
          </a:r>
          <a:endParaRPr lang="en-US" sz="5800" kern="1200" dirty="0"/>
        </a:p>
      </dsp:txBody>
      <dsp:txXfrm>
        <a:off x="67909" y="68088"/>
        <a:ext cx="5248982" cy="1255312"/>
      </dsp:txXfrm>
    </dsp:sp>
    <dsp:sp modelId="{383B1C93-6AC0-474F-9547-9490BA5642A2}">
      <dsp:nvSpPr>
        <dsp:cNvPr id="0" name=""/>
        <dsp:cNvSpPr/>
      </dsp:nvSpPr>
      <dsp:spPr>
        <a:xfrm>
          <a:off x="0" y="1391310"/>
          <a:ext cx="5384800" cy="156077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500" kern="1200" dirty="0" smtClean="0"/>
            <a:t>Age ≤ 50 </a:t>
          </a:r>
          <a:r>
            <a:rPr lang="en-US" sz="4500" kern="1200" dirty="0" smtClean="0">
              <a:solidFill>
                <a:srgbClr val="00B050"/>
              </a:solidFill>
            </a:rPr>
            <a:t>and</a:t>
          </a:r>
          <a:r>
            <a:rPr lang="en-US" sz="4500" kern="1200" dirty="0" smtClean="0"/>
            <a:t>;</a:t>
          </a:r>
          <a:endParaRPr lang="en-US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500" kern="1200" dirty="0" smtClean="0"/>
            <a:t>BMI ≤ 30</a:t>
          </a:r>
          <a:endParaRPr lang="en-US" sz="4500" kern="1200" dirty="0"/>
        </a:p>
      </dsp:txBody>
      <dsp:txXfrm>
        <a:off x="0" y="1391310"/>
        <a:ext cx="5384800" cy="1560779"/>
      </dsp:txXfrm>
    </dsp:sp>
    <dsp:sp modelId="{57028EB7-0CA7-45CE-BC99-01C02F5A7A73}">
      <dsp:nvSpPr>
        <dsp:cNvPr id="0" name=""/>
        <dsp:cNvSpPr/>
      </dsp:nvSpPr>
      <dsp:spPr>
        <a:xfrm>
          <a:off x="0" y="2952090"/>
          <a:ext cx="5384800" cy="1391130"/>
        </a:xfrm>
        <a:prstGeom prst="roundRect">
          <a:avLst/>
        </a:prstGeom>
        <a:solidFill>
          <a:schemeClr val="accent3">
            <a:shade val="80000"/>
            <a:hueOff val="421354"/>
            <a:satOff val="-29093"/>
            <a:lumOff val="321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PI Priority - Low</a:t>
          </a:r>
          <a:endParaRPr lang="en-US" sz="5800" kern="1200" dirty="0"/>
        </a:p>
      </dsp:txBody>
      <dsp:txXfrm>
        <a:off x="67909" y="3019999"/>
        <a:ext cx="5248982" cy="125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221F-A4C4-4AAC-B317-F812057C4525}">
      <dsp:nvSpPr>
        <dsp:cNvPr id="0" name=""/>
        <dsp:cNvSpPr/>
      </dsp:nvSpPr>
      <dsp:spPr>
        <a:xfrm>
          <a:off x="0" y="37620"/>
          <a:ext cx="5384800" cy="136714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Sequence B</a:t>
          </a:r>
          <a:endParaRPr lang="en-US" sz="5700" kern="1200" dirty="0"/>
        </a:p>
      </dsp:txBody>
      <dsp:txXfrm>
        <a:off x="66738" y="104358"/>
        <a:ext cx="5251324" cy="1233668"/>
      </dsp:txXfrm>
    </dsp:sp>
    <dsp:sp modelId="{CD4B4FD6-8963-402B-8B4E-8F19ECDD2E47}">
      <dsp:nvSpPr>
        <dsp:cNvPr id="0" name=""/>
        <dsp:cNvSpPr/>
      </dsp:nvSpPr>
      <dsp:spPr>
        <a:xfrm>
          <a:off x="0" y="1404765"/>
          <a:ext cx="5384800" cy="153387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72390" rIns="405384" bIns="7239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400" kern="1200" dirty="0" smtClean="0"/>
            <a:t>Age &gt; 50 </a:t>
          </a:r>
          <a:r>
            <a:rPr lang="en-US" sz="4400" kern="1200" dirty="0" smtClean="0">
              <a:solidFill>
                <a:srgbClr val="FF0000"/>
              </a:solidFill>
            </a:rPr>
            <a:t>or</a:t>
          </a:r>
          <a:r>
            <a:rPr lang="en-US" sz="4400" kern="1200" dirty="0" smtClean="0"/>
            <a:t>;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400" kern="1200" dirty="0" smtClean="0"/>
            <a:t>BMI &gt; 30</a:t>
          </a:r>
          <a:endParaRPr lang="en-US" sz="4400" kern="1200" dirty="0"/>
        </a:p>
      </dsp:txBody>
      <dsp:txXfrm>
        <a:off x="0" y="1404765"/>
        <a:ext cx="5384800" cy="1533870"/>
      </dsp:txXfrm>
    </dsp:sp>
    <dsp:sp modelId="{A5173B30-3063-4559-B6F3-99F873ABCC0E}">
      <dsp:nvSpPr>
        <dsp:cNvPr id="0" name=""/>
        <dsp:cNvSpPr/>
      </dsp:nvSpPr>
      <dsp:spPr>
        <a:xfrm>
          <a:off x="0" y="2938635"/>
          <a:ext cx="5384800" cy="1367144"/>
        </a:xfrm>
        <a:prstGeom prst="roundRect">
          <a:avLst/>
        </a:prstGeom>
        <a:solidFill>
          <a:schemeClr val="accent1">
            <a:shade val="80000"/>
            <a:hueOff val="837399"/>
            <a:satOff val="-83714"/>
            <a:lumOff val="4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PI Priority - High</a:t>
          </a:r>
          <a:endParaRPr lang="en-US" sz="5700" kern="1200" dirty="0"/>
        </a:p>
      </dsp:txBody>
      <dsp:txXfrm>
        <a:off x="66738" y="3005373"/>
        <a:ext cx="5251324" cy="1233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ADA47-5D7C-48AA-BE9E-B2E84AFCB71C}">
      <dsp:nvSpPr>
        <dsp:cNvPr id="0" name=""/>
        <dsp:cNvSpPr/>
      </dsp:nvSpPr>
      <dsp:spPr>
        <a:xfrm>
          <a:off x="0" y="388423"/>
          <a:ext cx="11563004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418" tIns="499872" rIns="89741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Review match to identify any PI candidates</a:t>
          </a:r>
          <a:endParaRPr lang="en-US" sz="2400" kern="1200" dirty="0"/>
        </a:p>
      </dsp:txBody>
      <dsp:txXfrm>
        <a:off x="0" y="388423"/>
        <a:ext cx="11563004" cy="1020600"/>
      </dsp:txXfrm>
    </dsp:sp>
    <dsp:sp modelId="{6B217E0E-D781-4C5E-A6DA-B446613E192F}">
      <dsp:nvSpPr>
        <dsp:cNvPr id="0" name=""/>
        <dsp:cNvSpPr/>
      </dsp:nvSpPr>
      <dsp:spPr>
        <a:xfrm>
          <a:off x="578150" y="34183"/>
          <a:ext cx="8094102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938" tIns="0" rIns="3059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Scan</a:t>
          </a:r>
          <a:endParaRPr lang="en-US" sz="2400" kern="1200" dirty="0"/>
        </a:p>
      </dsp:txBody>
      <dsp:txXfrm>
        <a:off x="612735" y="68768"/>
        <a:ext cx="8024932" cy="639310"/>
      </dsp:txXfrm>
    </dsp:sp>
    <dsp:sp modelId="{BCC7E51F-EA2E-4EBD-B32C-BEFCB251DB54}">
      <dsp:nvSpPr>
        <dsp:cNvPr id="0" name=""/>
        <dsp:cNvSpPr/>
      </dsp:nvSpPr>
      <dsp:spPr>
        <a:xfrm>
          <a:off x="0" y="1892863"/>
          <a:ext cx="11563004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418" tIns="499872" rIns="89741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UNOS ID / Match ID to PI – Coordinator for early review</a:t>
          </a:r>
          <a:endParaRPr lang="en-US" sz="2400" kern="1200" dirty="0"/>
        </a:p>
      </dsp:txBody>
      <dsp:txXfrm>
        <a:off x="0" y="1892863"/>
        <a:ext cx="11563004" cy="1020600"/>
      </dsp:txXfrm>
    </dsp:sp>
    <dsp:sp modelId="{5E9218EC-BFC2-4942-932F-C7DA4C54726A}">
      <dsp:nvSpPr>
        <dsp:cNvPr id="0" name=""/>
        <dsp:cNvSpPr/>
      </dsp:nvSpPr>
      <dsp:spPr>
        <a:xfrm>
          <a:off x="578150" y="1538623"/>
          <a:ext cx="8094102" cy="708480"/>
        </a:xfrm>
        <a:prstGeom prst="roundRect">
          <a:avLst/>
        </a:prstGeom>
        <a:solidFill>
          <a:schemeClr val="accent2">
            <a:hueOff val="2174323"/>
            <a:satOff val="-13496"/>
            <a:lumOff val="-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938" tIns="0" rIns="3059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Notify</a:t>
          </a:r>
          <a:endParaRPr lang="en-US" sz="2400" kern="1200" dirty="0"/>
        </a:p>
      </dsp:txBody>
      <dsp:txXfrm>
        <a:off x="612735" y="1573208"/>
        <a:ext cx="8024932" cy="639310"/>
      </dsp:txXfrm>
    </dsp:sp>
    <dsp:sp modelId="{75E7F440-C9B1-4FAD-BEE0-E9BB8473EB63}">
      <dsp:nvSpPr>
        <dsp:cNvPr id="0" name=""/>
        <dsp:cNvSpPr/>
      </dsp:nvSpPr>
      <dsp:spPr>
        <a:xfrm>
          <a:off x="0" y="3397303"/>
          <a:ext cx="11563004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418" tIns="499872" rIns="89741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Interest in PI, helps OPO make decisions on allocation timing and back up status</a:t>
          </a:r>
          <a:endParaRPr lang="en-US" sz="2400" kern="1200" dirty="0"/>
        </a:p>
      </dsp:txBody>
      <dsp:txXfrm>
        <a:off x="0" y="3397303"/>
        <a:ext cx="11563004" cy="1360800"/>
      </dsp:txXfrm>
    </dsp:sp>
    <dsp:sp modelId="{03E10722-C3D2-4C46-8C91-4F4F3C249558}">
      <dsp:nvSpPr>
        <dsp:cNvPr id="0" name=""/>
        <dsp:cNvSpPr/>
      </dsp:nvSpPr>
      <dsp:spPr>
        <a:xfrm>
          <a:off x="578150" y="3043063"/>
          <a:ext cx="8094102" cy="708480"/>
        </a:xfrm>
        <a:prstGeom prst="roundRect">
          <a:avLst/>
        </a:prstGeom>
        <a:solidFill>
          <a:schemeClr val="accent2">
            <a:hueOff val="4348647"/>
            <a:satOff val="-26993"/>
            <a:lumOff val="-5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938" tIns="0" rIns="30593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Decide</a:t>
          </a:r>
          <a:endParaRPr lang="en-US" sz="2400" kern="1200" dirty="0"/>
        </a:p>
      </dsp:txBody>
      <dsp:txXfrm>
        <a:off x="612735" y="3077648"/>
        <a:ext cx="802493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0.12963</cdr:x>
      <cdr:y>0.70732</cdr:y>
    </cdr:from>
    <cdr:to>
      <cdr:x>0.73148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2209800"/>
          <a:ext cx="4953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0.07572</cdr:x>
      <cdr:y>0.69601</cdr:y>
    </cdr:from>
    <cdr:to>
      <cdr:x>0.83457</cdr:x>
      <cdr:y>0.79357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6300" y="3099580"/>
          <a:ext cx="8782050" cy="434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52   38             55  38             55  37             48   36             54  32             63   40             50  34             53  37 </a:t>
          </a:r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0.12963</cdr:x>
      <cdr:y>0.70732</cdr:y>
    </cdr:from>
    <cdr:to>
      <cdr:x>0.73148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2209800"/>
          <a:ext cx="4953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8577-3F7F-4ACB-B424-1108872ED419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2CA8C-3F18-4642-A4C9-F84B8A3E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3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81% goal set by DAC department</a:t>
            </a:r>
            <a:r>
              <a:rPr lang="en-US" baseline="0" dirty="0" smtClean="0"/>
              <a:t> based on modest increase from 2016 Year end 80% local utilization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52264-3872-466D-8C9A-D16419F4B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18" y="1676400"/>
            <a:ext cx="10363200" cy="1143000"/>
          </a:xfrm>
        </p:spPr>
        <p:txBody>
          <a:bodyPr>
            <a:normAutofit/>
          </a:bodyPr>
          <a:lstStyle>
            <a:lvl1pPr algn="ctr">
              <a:defRPr sz="44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18" y="2819400"/>
            <a:ext cx="10363200" cy="762000"/>
          </a:xfrm>
        </p:spPr>
        <p:txBody>
          <a:bodyPr/>
          <a:lstStyle>
            <a:lvl1pPr marL="0" indent="0" algn="ctr">
              <a:buNone/>
              <a:defRPr i="0">
                <a:solidFill>
                  <a:schemeClr val="accent3"/>
                </a:solidFill>
                <a:latin typeface="+mj-lt"/>
              </a:defRPr>
            </a:lvl1pPr>
            <a:lvl2pPr marL="45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6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70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1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24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5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22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01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1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lIns="121896" tIns="60948" rIns="121896" bIns="60948"/>
          <a:lstStyle/>
          <a:p>
            <a:pPr defTabSz="914240"/>
            <a:fld id="{77BBA866-274F-4403-9CA7-6FE9C44A8A31}" type="datetimeFigureOut">
              <a:rPr lang="en-US" sz="1900" smtClean="0">
                <a:solidFill>
                  <a:prstClr val="black"/>
                </a:solidFill>
              </a:rPr>
              <a:pPr defTabSz="914240"/>
              <a:t>9/5/2019</a:t>
            </a:fld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lIns="121896" tIns="60948" rIns="121896" bIns="60948"/>
          <a:lstStyle/>
          <a:p>
            <a:pPr defTabSz="914240"/>
            <a:endParaRPr lang="en-US" sz="19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lIns="121896" tIns="60948" rIns="121896" bIns="60948"/>
          <a:lstStyle/>
          <a:p>
            <a:pPr defTabSz="914240"/>
            <a:fld id="{467F1A41-343B-4F73-BD25-6ECBA670FBCE}" type="slidenum">
              <a:rPr lang="en-US" sz="1900" smtClean="0">
                <a:solidFill>
                  <a:prstClr val="black"/>
                </a:solidFill>
              </a:rPr>
              <a:pPr defTabSz="914240"/>
              <a:t>‹#›</a:t>
            </a:fld>
            <a:endParaRPr lang="en-US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7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09617" y="1600200"/>
            <a:ext cx="10972801" cy="3429000"/>
          </a:xfrm>
        </p:spPr>
        <p:txBody>
          <a:bodyPr/>
          <a:lstStyle>
            <a:lvl2pPr>
              <a:buFont typeface="Wingdings" pitchFamily="2" charset="2"/>
              <a:buChar char="§"/>
              <a:defRPr>
                <a:solidFill>
                  <a:srgbClr val="FF6600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17" y="228600"/>
            <a:ext cx="10972801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4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13600" y="1524000"/>
            <a:ext cx="4064000" cy="4038600"/>
          </a:xfrm>
          <a:noFill/>
          <a:effectLst>
            <a:outerShdw blurRad="127000" dist="1270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5512" indent="0">
              <a:buNone/>
              <a:defRPr sz="2800"/>
            </a:lvl2pPr>
            <a:lvl3pPr marL="911139" indent="0">
              <a:buNone/>
              <a:defRPr sz="2400"/>
            </a:lvl3pPr>
            <a:lvl4pPr marL="1366711" indent="0">
              <a:buNone/>
              <a:defRPr sz="2000"/>
            </a:lvl4pPr>
            <a:lvl5pPr marL="1822276" indent="0">
              <a:buNone/>
              <a:defRPr sz="2000"/>
            </a:lvl5pPr>
            <a:lvl6pPr marL="2277900" indent="0">
              <a:buNone/>
              <a:defRPr sz="2000"/>
            </a:lvl6pPr>
            <a:lvl7pPr marL="2733414" indent="0">
              <a:buNone/>
              <a:defRPr sz="2000"/>
            </a:lvl7pPr>
            <a:lvl8pPr marL="3188915" indent="0">
              <a:buNone/>
              <a:defRPr sz="2000"/>
            </a:lvl8pPr>
            <a:lvl9pPr marL="3644421" indent="0">
              <a:buNone/>
              <a:defRPr sz="2000"/>
            </a:lvl9pPr>
          </a:lstStyle>
          <a:p>
            <a:r>
              <a:rPr lang="en-US" dirty="0" smtClean="0"/>
              <a:t>Photo35</a:t>
            </a:r>
          </a:p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09617" y="1524116"/>
            <a:ext cx="6096001" cy="3352801"/>
          </a:xfr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>
                <a:solidFill>
                  <a:srgbClr val="FF6600"/>
                </a:solidFill>
              </a:defRPr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17" y="228600"/>
            <a:ext cx="10972801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8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7" y="228600"/>
            <a:ext cx="10972801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343400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343400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2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7" y="228600"/>
            <a:ext cx="10972801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371600"/>
            <a:ext cx="5386917" cy="533400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solidFill>
                  <a:schemeClr val="accent1"/>
                </a:solidFill>
                <a:latin typeface="Whitney HTF SemiBold"/>
              </a:defRPr>
            </a:lvl1pPr>
            <a:lvl2pPr marL="455512" indent="0">
              <a:buNone/>
              <a:defRPr sz="2000" b="1"/>
            </a:lvl2pPr>
            <a:lvl3pPr marL="911139" indent="0">
              <a:buNone/>
              <a:defRPr sz="1900" b="1"/>
            </a:lvl3pPr>
            <a:lvl4pPr marL="1366711" indent="0">
              <a:buNone/>
              <a:defRPr sz="1600" b="1"/>
            </a:lvl4pPr>
            <a:lvl5pPr marL="1822276" indent="0">
              <a:buNone/>
              <a:defRPr sz="1600" b="1"/>
            </a:lvl5pPr>
            <a:lvl6pPr marL="2277900" indent="0">
              <a:buNone/>
              <a:defRPr sz="1600" b="1"/>
            </a:lvl6pPr>
            <a:lvl7pPr marL="2733414" indent="0">
              <a:buNone/>
              <a:defRPr sz="1600" b="1"/>
            </a:lvl7pPr>
            <a:lvl8pPr marL="3188915" indent="0">
              <a:buNone/>
              <a:defRPr sz="1600" b="1"/>
            </a:lvl8pPr>
            <a:lvl9pPr marL="36444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011388"/>
            <a:ext cx="5386917" cy="3703639"/>
          </a:xfrm>
        </p:spPr>
        <p:txBody>
          <a:bodyPr/>
          <a:lstStyle>
            <a:lvl1pPr>
              <a:defRPr sz="2000"/>
            </a:lvl1pPr>
            <a:lvl2pPr>
              <a:buFont typeface="Wingdings" pitchFamily="2" charset="2"/>
              <a:buChar char="§"/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6" y="1371600"/>
            <a:ext cx="5389033" cy="533400"/>
          </a:xfrm>
        </p:spPr>
        <p:txBody>
          <a:bodyPr anchor="b">
            <a:normAutofit/>
          </a:bodyPr>
          <a:lstStyle>
            <a:lvl1pPr marL="0" indent="0">
              <a:buNone/>
              <a:defRPr sz="2300" b="0">
                <a:solidFill>
                  <a:schemeClr val="accent1"/>
                </a:solidFill>
                <a:latin typeface="Whitney HTF SemiBold"/>
              </a:defRPr>
            </a:lvl1pPr>
            <a:lvl2pPr marL="455512" indent="0">
              <a:buNone/>
              <a:defRPr sz="2000" b="1"/>
            </a:lvl2pPr>
            <a:lvl3pPr marL="911139" indent="0">
              <a:buNone/>
              <a:defRPr sz="1900" b="1"/>
            </a:lvl3pPr>
            <a:lvl4pPr marL="1366711" indent="0">
              <a:buNone/>
              <a:defRPr sz="1600" b="1"/>
            </a:lvl4pPr>
            <a:lvl5pPr marL="1822276" indent="0">
              <a:buNone/>
              <a:defRPr sz="1600" b="1"/>
            </a:lvl5pPr>
            <a:lvl6pPr marL="2277900" indent="0">
              <a:buNone/>
              <a:defRPr sz="1600" b="1"/>
            </a:lvl6pPr>
            <a:lvl7pPr marL="2733414" indent="0">
              <a:buNone/>
              <a:defRPr sz="1600" b="1"/>
            </a:lvl7pPr>
            <a:lvl8pPr marL="3188915" indent="0">
              <a:buNone/>
              <a:defRPr sz="1600" b="1"/>
            </a:lvl8pPr>
            <a:lvl9pPr marL="36444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6" y="2011388"/>
            <a:ext cx="5389033" cy="3703639"/>
          </a:xfrm>
        </p:spPr>
        <p:txBody>
          <a:bodyPr/>
          <a:lstStyle>
            <a:lvl1pPr>
              <a:defRPr sz="2000"/>
            </a:lvl1pPr>
            <a:lvl2pPr marL="968101" indent="-512592">
              <a:buFont typeface="Wingdings" pitchFamily="2" charset="2"/>
              <a:buChar char="§"/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7" y="228600"/>
            <a:ext cx="10972801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4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18" y="3200400"/>
            <a:ext cx="10363200" cy="762000"/>
          </a:xfrm>
          <a:ln>
            <a:noFill/>
          </a:ln>
        </p:spPr>
        <p:txBody>
          <a:bodyPr/>
          <a:lstStyle>
            <a:lvl1pPr marL="0" indent="0" algn="ctr">
              <a:buNone/>
              <a:defRPr i="0">
                <a:solidFill>
                  <a:schemeClr val="bg1"/>
                </a:solidFill>
                <a:latin typeface="+mj-lt"/>
              </a:defRPr>
            </a:lvl1pPr>
            <a:lvl2pPr marL="45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18" y="1981200"/>
            <a:ext cx="10363200" cy="1143000"/>
          </a:xfrm>
        </p:spPr>
        <p:txBody>
          <a:bodyPr>
            <a:normAutofit/>
          </a:bodyPr>
          <a:lstStyle>
            <a:lvl1pPr algn="ctr">
              <a:defRPr sz="440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18" y="3200400"/>
            <a:ext cx="10363200" cy="762000"/>
          </a:xfrm>
        </p:spPr>
        <p:txBody>
          <a:bodyPr/>
          <a:lstStyle>
            <a:lvl1pPr marL="0" indent="0" algn="ctr">
              <a:buNone/>
              <a:defRPr i="0">
                <a:solidFill>
                  <a:schemeClr val="accent1"/>
                </a:solidFill>
                <a:latin typeface="+mj-lt"/>
              </a:defRPr>
            </a:lvl1pPr>
            <a:lvl2pPr marL="455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18" y="1981200"/>
            <a:ext cx="10363200" cy="1143000"/>
          </a:xfrm>
        </p:spPr>
        <p:txBody>
          <a:bodyPr>
            <a:normAutofit/>
          </a:bodyPr>
          <a:lstStyle>
            <a:lvl1pPr algn="ctr">
              <a:defRPr sz="4400" cap="all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5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68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7" y="274638"/>
            <a:ext cx="10972801" cy="868363"/>
          </a:xfrm>
          <a:prstGeom prst="rect">
            <a:avLst/>
          </a:prstGeom>
        </p:spPr>
        <p:txBody>
          <a:bodyPr vert="horz" lIns="91136" tIns="45667" rIns="91136" bIns="45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600313"/>
            <a:ext cx="10972801" cy="2514599"/>
          </a:xfrm>
          <a:prstGeom prst="rect">
            <a:avLst/>
          </a:prstGeom>
        </p:spPr>
        <p:txBody>
          <a:bodyPr vert="horz" lIns="91136" tIns="45667" rIns="91136" bIns="45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5512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7821" indent="-227821" algn="l" defTabSz="455512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accent3"/>
          </a:solidFill>
          <a:latin typeface="+mj-lt"/>
          <a:ea typeface="+mn-ea"/>
          <a:cs typeface=""/>
        </a:defRPr>
      </a:lvl1pPr>
      <a:lvl2pPr marL="683463" indent="-227821" algn="l" defTabSz="455512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•"/>
        <a:defRPr sz="2800" kern="1200">
          <a:solidFill>
            <a:srgbClr val="FF6600"/>
          </a:solidFill>
          <a:latin typeface="+mj-lt"/>
          <a:ea typeface="+mn-ea"/>
          <a:cs typeface=""/>
        </a:defRPr>
      </a:lvl2pPr>
      <a:lvl3pPr marL="1138943" indent="-227821" algn="l" defTabSz="455512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2"/>
          </a:solidFill>
          <a:latin typeface="+mj-lt"/>
          <a:ea typeface="+mn-ea"/>
          <a:cs typeface=""/>
        </a:defRPr>
      </a:lvl3pPr>
      <a:lvl4pPr marL="1594454" indent="-227821" algn="l" defTabSz="455512" rtl="0" eaLnBrk="1" latinLnBrk="0" hangingPunct="1">
        <a:spcBef>
          <a:spcPct val="20000"/>
        </a:spcBef>
        <a:buFontTx/>
        <a:buNone/>
        <a:defRPr sz="2000" i="0" kern="1200">
          <a:solidFill>
            <a:schemeClr val="tx2"/>
          </a:solidFill>
          <a:latin typeface="+mj-lt"/>
          <a:ea typeface="+mn-ea"/>
          <a:cs typeface=""/>
        </a:defRPr>
      </a:lvl4pPr>
      <a:lvl5pPr marL="2049967" indent="-227821" algn="l" defTabSz="455512" rtl="0" eaLnBrk="1" latinLnBrk="0" hangingPunct="1">
        <a:spcBef>
          <a:spcPct val="20000"/>
        </a:spcBef>
        <a:buFontTx/>
        <a:buNone/>
        <a:defRPr sz="2000" i="0" kern="1200">
          <a:solidFill>
            <a:srgbClr val="5B5C5E"/>
          </a:solidFill>
          <a:latin typeface="+mj-lt"/>
          <a:ea typeface="+mn-ea"/>
          <a:cs typeface=""/>
        </a:defRPr>
      </a:lvl5pPr>
      <a:lvl6pPr marL="2505604" indent="-227821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156" indent="-227821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730" indent="-227821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369" indent="-227821" algn="l" defTabSz="4555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5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12" algn="l" defTabSz="4555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39" algn="l" defTabSz="4555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11" algn="l" defTabSz="4555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276" algn="l" defTabSz="4555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900" algn="l" defTabSz="4555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414" algn="l" defTabSz="4555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915" algn="l" defTabSz="4555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421" algn="l" defTabSz="4555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18" y="1676399"/>
            <a:ext cx="10363200" cy="13577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OneLegacy Best Practices – Islet Cell Allocation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18" y="3376353"/>
            <a:ext cx="10363200" cy="112083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Keri Ichikawa</a:t>
            </a:r>
          </a:p>
          <a:p>
            <a:r>
              <a:rPr lang="en-US" dirty="0" smtClean="0"/>
              <a:t>Donor Allocation Coordinator </a:t>
            </a:r>
          </a:p>
          <a:p>
            <a:r>
              <a:rPr lang="en-US" dirty="0" smtClean="0"/>
              <a:t>OneLegacy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544798"/>
              </p:ext>
            </p:extLst>
          </p:nvPr>
        </p:nvGraphicFramePr>
        <p:xfrm>
          <a:off x="324196" y="1142999"/>
          <a:ext cx="11563004" cy="479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0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17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30" y="228600"/>
            <a:ext cx="10969943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j-lt"/>
              </a:rPr>
              <a:t>OneLegacy Pancreas Recovery </a:t>
            </a:r>
            <a:r>
              <a:rPr lang="en-US" sz="3600" dirty="0">
                <a:latin typeface="+mj-lt"/>
              </a:rPr>
              <a:t>and Utilization </a:t>
            </a:r>
            <a:r>
              <a:rPr lang="en-US" sz="3600" dirty="0" smtClean="0">
                <a:latin typeface="+mj-lt"/>
              </a:rPr>
              <a:t>2012-2019</a:t>
            </a:r>
            <a:endParaRPr lang="en-US" sz="3600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380785"/>
              </p:ext>
            </p:extLst>
          </p:nvPr>
        </p:nvGraphicFramePr>
        <p:xfrm>
          <a:off x="323850" y="1143000"/>
          <a:ext cx="11572875" cy="445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0" y="5596356"/>
            <a:ext cx="10460701" cy="3695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Donors: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391                     422                    418                      460                      482                      487                    515 	 540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3906" y="1143000"/>
            <a:ext cx="706582" cy="390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=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77645" y="1143000"/>
            <a:ext cx="706582" cy="390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= 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1384" y="1143000"/>
            <a:ext cx="706582" cy="390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=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23768" y="1143000"/>
            <a:ext cx="706582" cy="390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= 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91171" y="1143000"/>
            <a:ext cx="706582" cy="390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= 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19412" y="1132422"/>
            <a:ext cx="706582" cy="390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= 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47653" y="1132422"/>
            <a:ext cx="706582" cy="390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= 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72991" y="1132422"/>
            <a:ext cx="706582" cy="390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 = 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315671" y="1523120"/>
            <a:ext cx="1265302" cy="8962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PI = 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7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30" y="228600"/>
            <a:ext cx="10969943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+mj-lt"/>
              </a:rPr>
              <a:t>Local/Regional/National Transplant Distribution </a:t>
            </a:r>
            <a:r>
              <a:rPr lang="en-US" sz="3200" dirty="0">
                <a:latin typeface="+mj-lt"/>
              </a:rPr>
              <a:t>R</a:t>
            </a:r>
            <a:r>
              <a:rPr lang="en-US" sz="3200" dirty="0" smtClean="0">
                <a:latin typeface="+mj-lt"/>
              </a:rPr>
              <a:t>ates 2012-2019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1" y="1524000"/>
          <a:ext cx="10969943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10582371" y="1685045"/>
            <a:ext cx="1265302" cy="8962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PI = 7</a:t>
            </a:r>
          </a:p>
          <a:p>
            <a:pPr algn="ctr"/>
            <a:r>
              <a:rPr lang="en-US" dirty="0" smtClean="0"/>
              <a:t>All Local Transplants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9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Pancreas/Kidney-Pancreas</a:t>
            </a:r>
            <a:r>
              <a:rPr lang="en-US" sz="3600" dirty="0" smtClean="0"/>
              <a:t> Allocation Sequences A - B</a:t>
            </a:r>
            <a:endParaRPr lang="en-US" sz="36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2887052"/>
              </p:ext>
            </p:extLst>
          </p:nvPr>
        </p:nvGraphicFramePr>
        <p:xfrm>
          <a:off x="609600" y="1447800"/>
          <a:ext cx="538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4094171"/>
              </p:ext>
            </p:extLst>
          </p:nvPr>
        </p:nvGraphicFramePr>
        <p:xfrm>
          <a:off x="6197600" y="1447800"/>
          <a:ext cx="538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129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B – The easy way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796" y="1429790"/>
            <a:ext cx="11186407" cy="34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 – The hard way</a:t>
            </a:r>
            <a:endParaRPr lang="en-US" dirty="0"/>
          </a:p>
        </p:txBody>
      </p:sp>
      <p:pic>
        <p:nvPicPr>
          <p:cNvPr id="1030" name="Picture 6" descr="C:\Users\acohen\AppData\Local\Temp\SNAGHTMLc2f9b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4" y="1143000"/>
            <a:ext cx="11183732" cy="47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 – The hard way</a:t>
            </a:r>
            <a:endParaRPr lang="en-US" dirty="0"/>
          </a:p>
        </p:txBody>
      </p:sp>
      <p:pic>
        <p:nvPicPr>
          <p:cNvPr id="2056" name="Picture 8" descr="C:\Users\acohen\AppData\Local\Temp\SNAGHTMLc43cc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7" y="1143000"/>
            <a:ext cx="10335965" cy="48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 A – The hard </a:t>
            </a:r>
            <a:r>
              <a:rPr lang="en-US" dirty="0" smtClean="0"/>
              <a:t>way</a:t>
            </a:r>
            <a:endParaRPr lang="en-US" dirty="0"/>
          </a:p>
        </p:txBody>
      </p:sp>
      <p:pic>
        <p:nvPicPr>
          <p:cNvPr id="3074" name="Picture 2" descr="C:\Users\acohen\AppData\Local\Temp\SNAGHTMLb9915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08" y="1143000"/>
            <a:ext cx="9914184" cy="50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 – The hard </a:t>
            </a:r>
            <a:r>
              <a:rPr lang="en-US" dirty="0" smtClean="0"/>
              <a:t>way</a:t>
            </a:r>
            <a:endParaRPr lang="en-US" dirty="0"/>
          </a:p>
        </p:txBody>
      </p:sp>
      <p:pic>
        <p:nvPicPr>
          <p:cNvPr id="4100" name="Picture 4" descr="C:\Users\acohen\AppData\Local\Temp\SNAGHTMLbcadf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0" y="1718733"/>
            <a:ext cx="113295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L_StandardTemplate_v2013_100113">
  <a:themeElements>
    <a:clrScheme name="OneLegacy">
      <a:dk1>
        <a:sysClr val="windowText" lastClr="000000"/>
      </a:dk1>
      <a:lt1>
        <a:sysClr val="window" lastClr="FFFFFF"/>
      </a:lt1>
      <a:dk2>
        <a:srgbClr val="5B5C5E"/>
      </a:dk2>
      <a:lt2>
        <a:srgbClr val="EEE1C3"/>
      </a:lt2>
      <a:accent1>
        <a:srgbClr val="00467F"/>
      </a:accent1>
      <a:accent2>
        <a:srgbClr val="C8591A"/>
      </a:accent2>
      <a:accent3>
        <a:srgbClr val="5D9632"/>
      </a:accent3>
      <a:accent4>
        <a:srgbClr val="AEA076"/>
      </a:accent4>
      <a:accent5>
        <a:srgbClr val="4DA1D2"/>
      </a:accent5>
      <a:accent6>
        <a:srgbClr val="85C446"/>
      </a:accent6>
      <a:hlink>
        <a:srgbClr val="F7901E"/>
      </a:hlink>
      <a:folHlink>
        <a:srgbClr val="2D59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211</Words>
  <Application>Microsoft Office PowerPoint</Application>
  <PresentationFormat>Widescreen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Whitney HTF SemiBold</vt:lpstr>
      <vt:lpstr>Wingdings</vt:lpstr>
      <vt:lpstr>OL_StandardTemplate_v2013_100113</vt:lpstr>
      <vt:lpstr>OneLegacy Best Practices – Islet Cell Allocation</vt:lpstr>
      <vt:lpstr>OneLegacy Pancreas Recovery and Utilization 2012-2019</vt:lpstr>
      <vt:lpstr>Local/Regional/National Transplant Distribution Rates 2012-2019</vt:lpstr>
      <vt:lpstr>Pancreas/Kidney-Pancreas Allocation Sequences A - B</vt:lpstr>
      <vt:lpstr>Sequence B – The easy way</vt:lpstr>
      <vt:lpstr>Sequence A – The hard way</vt:lpstr>
      <vt:lpstr>Sequence A – The hard way</vt:lpstr>
      <vt:lpstr>Sequence A – The hard way</vt:lpstr>
      <vt:lpstr>Sequence A – The hard way</vt:lpstr>
      <vt:lpstr>Challenges Summary</vt:lpstr>
      <vt:lpstr>PowerPoint Presentation</vt:lpstr>
    </vt:vector>
  </TitlesOfParts>
  <Company>OneLegacy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OneLegacy Best Practices – Islet Cell Transplants</dc:title>
  <dc:creator>Aaron Cohen</dc:creator>
  <cp:lastModifiedBy>Karen Sokohl</cp:lastModifiedBy>
  <cp:revision>18</cp:revision>
  <dcterms:created xsi:type="dcterms:W3CDTF">2019-08-20T00:55:52Z</dcterms:created>
  <dcterms:modified xsi:type="dcterms:W3CDTF">2019-09-05T20:58:57Z</dcterms:modified>
</cp:coreProperties>
</file>