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5"/>
  </p:sldMasterIdLst>
  <p:notesMasterIdLst>
    <p:notesMasterId r:id="rId11"/>
  </p:notesMasterIdLst>
  <p:sldIdLst>
    <p:sldId id="265" r:id="rId6"/>
    <p:sldId id="311" r:id="rId7"/>
    <p:sldId id="312" r:id="rId8"/>
    <p:sldId id="309" r:id="rId9"/>
    <p:sldId id="277" r:id="rId10"/>
  </p:sldIdLst>
  <p:sldSz cx="9144000" cy="6858000" type="screen4x3"/>
  <p:notesSz cx="6858000" cy="91995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5"/>
    <a:srgbClr val="D76600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7" autoAdjust="0"/>
    <p:restoredTop sz="84080" autoAdjust="0"/>
  </p:normalViewPr>
  <p:slideViewPr>
    <p:cSldViewPr snapToGrid="0" snapToObjects="1">
      <p:cViewPr varScale="1">
        <p:scale>
          <a:sx n="77" d="100"/>
          <a:sy n="77" d="100"/>
        </p:scale>
        <p:origin x="21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751" tIns="45876" rIns="91751" bIns="45876" rtlCol="0"/>
          <a:lstStyle>
            <a:lvl1pPr algn="r">
              <a:defRPr sz="1200"/>
            </a:lvl1pPr>
          </a:lstStyle>
          <a:p>
            <a:pPr>
              <a:defRPr/>
            </a:pPr>
            <a:fld id="{E9407821-B982-488A-8E8D-17C91CF708D2}" type="datetimeFigureOut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88975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6" rIns="91751" bIns="4587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751" tIns="45876" rIns="91751" bIns="458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751" tIns="45876" rIns="91751" bIns="45876" rtlCol="0" anchor="b"/>
          <a:lstStyle>
            <a:lvl1pPr algn="r">
              <a:defRPr sz="1200"/>
            </a:lvl1pPr>
          </a:lstStyle>
          <a:p>
            <a:pPr>
              <a:defRPr/>
            </a:pPr>
            <a:fld id="{5AFD919E-4A14-49B7-9214-FFB5793F4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03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D919E-4A14-49B7-9214-FFB5793F483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2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The subcommittee discussed the essential “paper information” that should be packaged and shipped with organs and</a:t>
            </a:r>
            <a:r>
              <a:rPr lang="en-US" baseline="0" dirty="0" smtClean="0"/>
              <a:t> this includes </a:t>
            </a:r>
            <a:r>
              <a:rPr lang="en-US" sz="2400" dirty="0" smtClean="0"/>
              <a:t>ABO results</a:t>
            </a:r>
            <a:r>
              <a:rPr lang="en-US" sz="2400" baseline="0" dirty="0" smtClean="0"/>
              <a:t> and i</a:t>
            </a:r>
            <a:r>
              <a:rPr lang="en-US" sz="2400" dirty="0" smtClean="0"/>
              <a:t>nfectious disease results.</a:t>
            </a:r>
          </a:p>
          <a:p>
            <a:pPr marL="0" lvl="0" indent="0">
              <a:buNone/>
            </a:pPr>
            <a:r>
              <a:rPr lang="en-US" sz="2800" dirty="0" smtClean="0"/>
              <a:t>The documents that should be uploaded to </a:t>
            </a:r>
            <a:r>
              <a:rPr lang="en-US" sz="2800" dirty="0" err="1" smtClean="0"/>
              <a:t>DonorNet</a:t>
            </a:r>
            <a:r>
              <a:rPr lang="en-US" sz="2800" baseline="0" dirty="0" smtClean="0"/>
              <a:t> include: </a:t>
            </a:r>
            <a:r>
              <a:rPr lang="en-US" sz="2400" baseline="0" dirty="0" smtClean="0"/>
              <a:t>a</a:t>
            </a:r>
            <a:r>
              <a:rPr lang="en-US" sz="2400" dirty="0" smtClean="0"/>
              <a:t>natomy, authorization/consent forms,</a:t>
            </a:r>
            <a:r>
              <a:rPr lang="en-US" sz="2400" baseline="0" dirty="0" smtClean="0"/>
              <a:t> p</a:t>
            </a:r>
            <a:r>
              <a:rPr lang="en-US" sz="2400" dirty="0" smtClean="0"/>
              <a:t>ackaging documentation,</a:t>
            </a:r>
            <a:r>
              <a:rPr lang="en-US" sz="2400" baseline="0" dirty="0" smtClean="0"/>
              <a:t> and the d</a:t>
            </a:r>
            <a:r>
              <a:rPr lang="en-US" sz="2400" dirty="0" smtClean="0"/>
              <a:t>eath pronouncement,</a:t>
            </a:r>
            <a:r>
              <a:rPr lang="en-US" sz="2400" baseline="0" dirty="0" smtClean="0"/>
              <a:t> etc.</a:t>
            </a:r>
            <a:endParaRPr lang="en-US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Finally, we will b</a:t>
            </a:r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 get advice from the Transplant Coordinators Committee and the Transplant Administrators Committee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 how to develop</a:t>
            </a:r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and what potential policy changes to make.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5985-D711-453E-AE4B-F987198B14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3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D919E-4A14-49B7-9214-FFB5793F48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7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155575"/>
            <a:ext cx="87407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925" y="1349375"/>
            <a:ext cx="8548688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3" descr="OPTN_tran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8925" y="6273800"/>
            <a:ext cx="14255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UNOS_logo_large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21563" y="6199188"/>
            <a:ext cx="14954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B37"/>
          </a:solidFill>
          <a:latin typeface="Calibri"/>
          <a:ea typeface="Myriad Pro"/>
          <a:cs typeface="Myriad Pro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800" kern="1200">
          <a:solidFill>
            <a:srgbClr val="002045"/>
          </a:solidFill>
          <a:latin typeface="Calibri"/>
          <a:ea typeface="Myriad Pro"/>
          <a:cs typeface="Myriad Pro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" y="595313"/>
            <a:ext cx="9144000" cy="32067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Organ Procurement Organization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Committee Report</a:t>
            </a:r>
            <a:endParaRPr lang="en-US" sz="4000" i="1" dirty="0" smtClean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305908"/>
            <a:ext cx="8307387" cy="2997911"/>
          </a:xfrm>
        </p:spPr>
        <p:txBody>
          <a:bodyPr rtlCol="0"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OPTN/UNOS Board of Directors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Sean Van Slyck, MPA, HSA,CPTC,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Chair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Jennifer Prinz, RN, BSN, MPH, CPTC,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Vice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Chair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November 12-13, 2014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St. Louis, Missouri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4" y="1846385"/>
            <a:ext cx="8548414" cy="390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OPTN Strategic Goal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 6: Promote the efficient management of the OPTN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149664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 Paper Documentation Shipped with Organs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8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4" y="1846385"/>
            <a:ext cx="8548414" cy="39076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Seeks to create more efficiencies in the process of communicating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OPOs will upload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DonorNet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versus paper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focus more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donor management and proper packaging and labeling of organs.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149664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 Paper Documentation Shipped with Organs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625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is working to: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essential paperwork</a:t>
            </a:r>
          </a:p>
          <a:p>
            <a:pPr lvl="1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Seek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 from the Transplant Administrator and Coordinator Committees</a:t>
            </a: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 Paper Documentation Shipped with Organs</a:t>
            </a:r>
          </a:p>
        </p:txBody>
      </p:sp>
    </p:spTree>
    <p:extLst>
      <p:ext uri="{BB962C8B-B14F-4D97-AF65-F5344CB8AC3E}">
        <p14:creationId xmlns:p14="http://schemas.microsoft.com/office/powerpoint/2010/main" val="249445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1742276" y="2589764"/>
            <a:ext cx="8741103" cy="85093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4" r="13084"/>
          <a:stretch/>
        </p:blipFill>
        <p:spPr>
          <a:xfrm>
            <a:off x="4735286" y="1007242"/>
            <a:ext cx="4408714" cy="5095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Status xmlns="807d2b1c-adf4-4795-b92a-f5e245800038">Ready for Director Review</Status>
    <Comment xmlns="807d2b1c-adf4-4795-b92a-f5e245800038" xsi:nil="true"/>
    <TaxCatchAll xmlns="c8f9c7e0-6682-419d-a909-cda05b6ce1a7">
      <Value>19</Value>
    </TaxCatchAll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OPO</TermName>
          <TermId xmlns="http://schemas.microsoft.com/office/infopath/2007/PartnerControls">d9934aa4-d6e2-4ceb-83ab-58807a39c21f</TermId>
        </TermInfo>
      </Terms>
    </c4269b1b5a244d6cade965ef625899db>
  </documentManagement>
</p:properties>
</file>

<file path=customXml/itemProps1.xml><?xml version="1.0" encoding="utf-8"?>
<ds:datastoreItem xmlns:ds="http://schemas.openxmlformats.org/officeDocument/2006/customXml" ds:itemID="{D2E6FE3C-4F50-445D-BC3F-DD4DD1678C3E}"/>
</file>

<file path=customXml/itemProps2.xml><?xml version="1.0" encoding="utf-8"?>
<ds:datastoreItem xmlns:ds="http://schemas.openxmlformats.org/officeDocument/2006/customXml" ds:itemID="{20CFF990-407F-42A6-96A2-70D279E3ACBF}"/>
</file>

<file path=customXml/itemProps3.xml><?xml version="1.0" encoding="utf-8"?>
<ds:datastoreItem xmlns:ds="http://schemas.openxmlformats.org/officeDocument/2006/customXml" ds:itemID="{AD6D3A5B-8159-4118-A66B-A3C9785F29EB}"/>
</file>

<file path=customXml/itemProps4.xml><?xml version="1.0" encoding="utf-8"?>
<ds:datastoreItem xmlns:ds="http://schemas.openxmlformats.org/officeDocument/2006/customXml" ds:itemID="{EB5E6D17-CF6E-4121-AA9E-1BD45E973A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210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Wingdings</vt:lpstr>
      <vt:lpstr>Expo</vt:lpstr>
      <vt:lpstr>Organ Procurement Organization  Committee Report</vt:lpstr>
      <vt:lpstr>Limit Paper Documentation Shipped with Organs</vt:lpstr>
      <vt:lpstr>Limit Paper Documentation Shipped with Organs</vt:lpstr>
      <vt:lpstr>Limit Paper Documentation Shipped with Organs</vt:lpstr>
      <vt:lpstr>Questions?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Thoracic Organ Transplantation  Committee Report</dc:title>
  <dc:creator>Kevin Smolen</dc:creator>
  <cp:lastModifiedBy>Gena Boyle</cp:lastModifiedBy>
  <cp:revision>126</cp:revision>
  <dcterms:created xsi:type="dcterms:W3CDTF">2010-09-17T15:26:33Z</dcterms:created>
  <dcterms:modified xsi:type="dcterms:W3CDTF">2014-11-06T16:37:37Z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ContentType">
    <vt:lpwstr>Document</vt:lpwstr>
  </property>
  <property fmtid="{D5CDD505-2E9C-101B-9397-08002B2CF9AE}" pid="4" name="Committee">
    <vt:lpwstr>19;#OPO|d9934aa4-d6e2-4ceb-83ab-58807a39c21f</vt:lpwstr>
  </property>
</Properties>
</file>