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5" r:id="rId4"/>
  </p:sldMasterIdLst>
  <p:notesMasterIdLst>
    <p:notesMasterId r:id="rId17"/>
  </p:notesMasterIdLst>
  <p:handoutMasterIdLst>
    <p:handoutMasterId r:id="rId18"/>
  </p:handoutMasterIdLst>
  <p:sldIdLst>
    <p:sldId id="277" r:id="rId5"/>
    <p:sldId id="318" r:id="rId6"/>
    <p:sldId id="332" r:id="rId7"/>
    <p:sldId id="319" r:id="rId8"/>
    <p:sldId id="330" r:id="rId9"/>
    <p:sldId id="333" r:id="rId10"/>
    <p:sldId id="320" r:id="rId11"/>
    <p:sldId id="322" r:id="rId12"/>
    <p:sldId id="323" r:id="rId13"/>
    <p:sldId id="325" r:id="rId14"/>
    <p:sldId id="326" r:id="rId15"/>
    <p:sldId id="327" r:id="rId16"/>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die Covington" initials="SC" lastIdx="2" clrIdx="0">
    <p:extLst>
      <p:ext uri="{19B8F6BF-5375-455C-9EA6-DF929625EA0E}">
        <p15:presenceInfo xmlns:p15="http://schemas.microsoft.com/office/powerpoint/2012/main" userId="S-1-5-21-3838001524-2532167733-2738084025-1531" providerId="AD"/>
      </p:ext>
    </p:extLst>
  </p:cmAuthor>
  <p:cmAuthor id="2" name="Shannon F. Edwards" initials="SFE" lastIdx="2" clrIdx="1">
    <p:extLst>
      <p:ext uri="{19B8F6BF-5375-455C-9EA6-DF929625EA0E}">
        <p15:presenceInfo xmlns:p15="http://schemas.microsoft.com/office/powerpoint/2012/main" userId="S-1-5-21-3838001524-2532167733-2738084025-1549" providerId="AD"/>
      </p:ext>
    </p:extLst>
  </p:cmAuthor>
  <p:cmAuthor id="3" name="Sally Aungier" initials="SA" lastIdx="8" clrIdx="2">
    <p:extLst>
      <p:ext uri="{19B8F6BF-5375-455C-9EA6-DF929625EA0E}">
        <p15:presenceInfo xmlns:p15="http://schemas.microsoft.com/office/powerpoint/2012/main" userId="S-1-5-21-3838001524-2532167733-2738084025-1548" providerId="AD"/>
      </p:ext>
    </p:extLst>
  </p:cmAuthor>
  <p:cmAuthor id="4" name="Chad Waller" initials="CW" lastIdx="17" clrIdx="3">
    <p:extLst>
      <p:ext uri="{19B8F6BF-5375-455C-9EA6-DF929625EA0E}">
        <p15:presenceInfo xmlns:p15="http://schemas.microsoft.com/office/powerpoint/2012/main" userId="S-1-5-21-3838001524-2532167733-2738084025-1900" providerId="AD"/>
      </p:ext>
    </p:extLst>
  </p:cmAuthor>
  <p:cmAuthor id="5" name="Jacqueline J. O'Keefe" initials="JJO" lastIdx="6" clrIdx="4">
    <p:extLst>
      <p:ext uri="{19B8F6BF-5375-455C-9EA6-DF929625EA0E}">
        <p15:presenceInfo xmlns:p15="http://schemas.microsoft.com/office/powerpoint/2012/main" userId="S-1-5-21-3838001524-2532167733-2738084025-15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DB28"/>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34" autoAdjust="0"/>
    <p:restoredTop sz="63861" autoAdjust="0"/>
  </p:normalViewPr>
  <p:slideViewPr>
    <p:cSldViewPr snapToGrid="0" snapToObjects="1">
      <p:cViewPr varScale="1">
        <p:scale>
          <a:sx n="44" d="100"/>
          <a:sy n="44" d="100"/>
        </p:scale>
        <p:origin x="124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6" d="100"/>
        <a:sy n="13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alcornjb\Desktop\Board%20presentation%20sta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Data!$T$1</c:f>
              <c:strCache>
                <c:ptCount val="1"/>
                <c:pt idx="0">
                  <c:v>IT Implementation Hours</c:v>
                </c:pt>
              </c:strCache>
            </c:strRef>
          </c:tx>
          <c:spPr>
            <a:ln w="25400" cap="rnd">
              <a:noFill/>
              <a:round/>
            </a:ln>
            <a:effectLst/>
          </c:spPr>
          <c:marker>
            <c:symbol val="circle"/>
            <c:size val="20"/>
            <c:spPr>
              <a:solidFill>
                <a:schemeClr val="accent4"/>
              </a:solidFill>
              <a:ln w="76200">
                <a:noFill/>
              </a:ln>
              <a:effectLst/>
            </c:spPr>
          </c:marker>
          <c:dPt>
            <c:idx val="8"/>
            <c:marker>
              <c:symbol val="circle"/>
              <c:size val="20"/>
              <c:spPr>
                <a:solidFill>
                  <a:schemeClr val="accent4"/>
                </a:solidFill>
                <a:ln w="76200">
                  <a:noFill/>
                </a:ln>
                <a:effectLst/>
              </c:spPr>
            </c:marker>
            <c:bubble3D val="0"/>
          </c:dPt>
          <c:dPt>
            <c:idx val="9"/>
            <c:marker>
              <c:symbol val="circle"/>
              <c:size val="20"/>
              <c:spPr>
                <a:solidFill>
                  <a:schemeClr val="accent4"/>
                </a:solidFill>
                <a:ln w="76200">
                  <a:noFill/>
                </a:ln>
                <a:effectLst/>
              </c:spPr>
            </c:marker>
            <c:bubble3D val="0"/>
          </c:dPt>
          <c:xVal>
            <c:numRef>
              <c:f>Data!$T$2:$T$20</c:f>
              <c:numCache>
                <c:formatCode>General</c:formatCode>
                <c:ptCount val="19"/>
                <c:pt idx="0">
                  <c:v>4500</c:v>
                </c:pt>
                <c:pt idx="1">
                  <c:v>1650</c:v>
                </c:pt>
                <c:pt idx="2">
                  <c:v>750</c:v>
                </c:pt>
                <c:pt idx="3">
                  <c:v>0</c:v>
                </c:pt>
                <c:pt idx="4">
                  <c:v>0</c:v>
                </c:pt>
                <c:pt idx="5">
                  <c:v>1500</c:v>
                </c:pt>
                <c:pt idx="6">
                  <c:v>1020</c:v>
                </c:pt>
                <c:pt idx="7">
                  <c:v>600</c:v>
                </c:pt>
                <c:pt idx="8">
                  <c:v>560</c:v>
                </c:pt>
                <c:pt idx="9">
                  <c:v>100</c:v>
                </c:pt>
                <c:pt idx="10">
                  <c:v>0</c:v>
                </c:pt>
                <c:pt idx="11">
                  <c:v>0</c:v>
                </c:pt>
                <c:pt idx="12">
                  <c:v>0</c:v>
                </c:pt>
                <c:pt idx="13">
                  <c:v>0</c:v>
                </c:pt>
                <c:pt idx="14">
                  <c:v>0</c:v>
                </c:pt>
                <c:pt idx="15">
                  <c:v>0</c:v>
                </c:pt>
                <c:pt idx="16">
                  <c:v>0</c:v>
                </c:pt>
                <c:pt idx="17">
                  <c:v>0</c:v>
                </c:pt>
                <c:pt idx="18">
                  <c:v>0</c:v>
                </c:pt>
              </c:numCache>
            </c:numRef>
          </c:xVal>
          <c:yVal>
            <c:numRef>
              <c:f>Data!$AL$2:$AL$20</c:f>
              <c:numCache>
                <c:formatCode>_(* #,##0.000_);_(* \(#,##0.000\);_(* "-"??_);_(@_)</c:formatCode>
                <c:ptCount val="19"/>
                <c:pt idx="0">
                  <c:v>0</c:v>
                </c:pt>
                <c:pt idx="1">
                  <c:v>0</c:v>
                </c:pt>
                <c:pt idx="2">
                  <c:v>0</c:v>
                </c:pt>
                <c:pt idx="3">
                  <c:v>0</c:v>
                </c:pt>
                <c:pt idx="4">
                  <c:v>0</c:v>
                </c:pt>
                <c:pt idx="5">
                  <c:v>0</c:v>
                </c:pt>
                <c:pt idx="6">
                  <c:v>0</c:v>
                </c:pt>
                <c:pt idx="7">
                  <c:v>0</c:v>
                </c:pt>
                <c:pt idx="8">
                  <c:v>0</c:v>
                </c:pt>
                <c:pt idx="9">
                  <c:v>0</c:v>
                </c:pt>
                <c:pt idx="12">
                  <c:v>0</c:v>
                </c:pt>
                <c:pt idx="13">
                  <c:v>0</c:v>
                </c:pt>
                <c:pt idx="14">
                  <c:v>0</c:v>
                </c:pt>
                <c:pt idx="18">
                  <c:v>0</c:v>
                </c:pt>
              </c:numCache>
            </c:numRef>
          </c:yVal>
          <c:smooth val="0"/>
        </c:ser>
        <c:ser>
          <c:idx val="1"/>
          <c:order val="1"/>
          <c:tx>
            <c:strRef>
              <c:f>Sheet2!$B$25</c:f>
              <c:strCache>
                <c:ptCount val="1"/>
                <c:pt idx="0">
                  <c:v>Donor Screening Guidance for Seasonal and Geographic Endemic Infections</c:v>
                </c:pt>
              </c:strCache>
            </c:strRef>
          </c:tx>
          <c:spPr>
            <a:ln w="25400" cap="rnd">
              <a:noFill/>
              <a:round/>
            </a:ln>
            <a:effectLst/>
          </c:spPr>
          <c:marker>
            <c:symbol val="diamond"/>
            <c:size val="30"/>
            <c:spPr>
              <a:solidFill>
                <a:srgbClr val="C00000"/>
              </a:solidFill>
              <a:ln w="127000">
                <a:noFill/>
              </a:ln>
              <a:effectLst/>
            </c:spPr>
          </c:marker>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Sheet2!$R$22</c:f>
              <c:numCache>
                <c:formatCode>General</c:formatCode>
                <c:ptCount val="1"/>
                <c:pt idx="0">
                  <c:v>0</c:v>
                </c:pt>
              </c:numCache>
            </c:numRef>
          </c:xVal>
          <c:yVal>
            <c:numRef>
              <c:f>Sheet2!$S$22</c:f>
              <c:numCache>
                <c:formatCode>General</c:formatCode>
                <c:ptCount val="1"/>
                <c:pt idx="0">
                  <c:v>0</c:v>
                </c:pt>
              </c:numCache>
            </c:numRef>
          </c:yVal>
          <c:smooth val="0"/>
        </c:ser>
        <c:dLbls>
          <c:showLegendKey val="0"/>
          <c:showVal val="0"/>
          <c:showCatName val="0"/>
          <c:showSerName val="0"/>
          <c:showPercent val="0"/>
          <c:showBubbleSize val="0"/>
        </c:dLbls>
        <c:axId val="216171416"/>
        <c:axId val="216171024"/>
      </c:scatterChart>
      <c:valAx>
        <c:axId val="2161714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6171024"/>
        <c:crossesAt val="0"/>
        <c:crossBetween val="midCat"/>
      </c:valAx>
      <c:valAx>
        <c:axId val="216171024"/>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216171416"/>
        <c:crosses val="autoZero"/>
        <c:crossBetween val="midCat"/>
      </c:valAx>
      <c:spPr>
        <a:noFill/>
        <a:ln>
          <a:noFill/>
        </a:ln>
        <a:effectLst/>
      </c:spPr>
    </c:plotArea>
    <c:plotVisOnly val="1"/>
    <c:dispBlanksAs val="gap"/>
    <c:showDLblsOverMax val="0"/>
  </c:chart>
  <c:spPr>
    <a:noFill/>
    <a:ln>
      <a:noFill/>
    </a:ln>
    <a:effectLst/>
  </c:spPr>
  <c:txPr>
    <a:bodyPr/>
    <a:lstStyle/>
    <a:p>
      <a:pPr>
        <a:defRPr sz="2000">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Data!$F$1</c:f>
              <c:strCache>
                <c:ptCount val="1"/>
                <c:pt idx="0">
                  <c:v>Total Implementation Hours</c:v>
                </c:pt>
              </c:strCache>
            </c:strRef>
          </c:tx>
          <c:spPr>
            <a:ln w="25400" cap="rnd">
              <a:noFill/>
              <a:round/>
            </a:ln>
            <a:effectLst/>
          </c:spPr>
          <c:marker>
            <c:symbol val="circle"/>
            <c:size val="15"/>
            <c:spPr>
              <a:solidFill>
                <a:schemeClr val="accent1"/>
              </a:solidFill>
              <a:ln w="76200">
                <a:noFill/>
              </a:ln>
              <a:effectLst/>
            </c:spPr>
          </c:marker>
          <c:dPt>
            <c:idx val="8"/>
            <c:marker>
              <c:symbol val="circle"/>
              <c:size val="15"/>
              <c:spPr>
                <a:solidFill>
                  <a:schemeClr val="accent1"/>
                </a:solidFill>
                <a:ln w="76200">
                  <a:noFill/>
                </a:ln>
                <a:effectLst/>
              </c:spPr>
            </c:marker>
            <c:bubble3D val="0"/>
          </c:dPt>
          <c:dPt>
            <c:idx val="9"/>
            <c:marker>
              <c:symbol val="circle"/>
              <c:size val="15"/>
              <c:spPr>
                <a:solidFill>
                  <a:schemeClr val="accent1"/>
                </a:solidFill>
                <a:ln w="76200">
                  <a:noFill/>
                </a:ln>
                <a:effectLst/>
              </c:spPr>
            </c:marker>
            <c:bubble3D val="0"/>
          </c:dPt>
          <c:xVal>
            <c:numRef>
              <c:f>Data!$F$2:$F$16</c:f>
              <c:numCache>
                <c:formatCode>General</c:formatCode>
                <c:ptCount val="15"/>
                <c:pt idx="0">
                  <c:v>4950</c:v>
                </c:pt>
                <c:pt idx="1">
                  <c:v>2990</c:v>
                </c:pt>
                <c:pt idx="2">
                  <c:v>2240</c:v>
                </c:pt>
                <c:pt idx="3">
                  <c:v>2200</c:v>
                </c:pt>
                <c:pt idx="4">
                  <c:v>2200</c:v>
                </c:pt>
                <c:pt idx="5">
                  <c:v>2160</c:v>
                </c:pt>
                <c:pt idx="6">
                  <c:v>1215</c:v>
                </c:pt>
                <c:pt idx="7">
                  <c:v>805</c:v>
                </c:pt>
                <c:pt idx="8">
                  <c:v>705</c:v>
                </c:pt>
                <c:pt idx="9">
                  <c:v>570</c:v>
                </c:pt>
                <c:pt idx="10">
                  <c:v>280</c:v>
                </c:pt>
                <c:pt idx="11">
                  <c:v>175</c:v>
                </c:pt>
                <c:pt idx="12">
                  <c:v>80</c:v>
                </c:pt>
                <c:pt idx="13">
                  <c:v>65</c:v>
                </c:pt>
                <c:pt idx="14">
                  <c:v>45</c:v>
                </c:pt>
              </c:numCache>
            </c:numRef>
          </c:xVal>
          <c:yVal>
            <c:numRef>
              <c:f>Data!$AL$2:$AL$20</c:f>
              <c:numCache>
                <c:formatCode>_(* #,##0.000_);_(* \(#,##0.000\);_(* "-"??_);_(@_)</c:formatCode>
                <c:ptCount val="19"/>
                <c:pt idx="0">
                  <c:v>0</c:v>
                </c:pt>
                <c:pt idx="1">
                  <c:v>0</c:v>
                </c:pt>
                <c:pt idx="2">
                  <c:v>0</c:v>
                </c:pt>
                <c:pt idx="3">
                  <c:v>0</c:v>
                </c:pt>
                <c:pt idx="4">
                  <c:v>0</c:v>
                </c:pt>
                <c:pt idx="5">
                  <c:v>0</c:v>
                </c:pt>
                <c:pt idx="6">
                  <c:v>0</c:v>
                </c:pt>
                <c:pt idx="7">
                  <c:v>0</c:v>
                </c:pt>
                <c:pt idx="8">
                  <c:v>0</c:v>
                </c:pt>
                <c:pt idx="9">
                  <c:v>0</c:v>
                </c:pt>
                <c:pt idx="12">
                  <c:v>0</c:v>
                </c:pt>
                <c:pt idx="13">
                  <c:v>0</c:v>
                </c:pt>
                <c:pt idx="14">
                  <c:v>0</c:v>
                </c:pt>
                <c:pt idx="18">
                  <c:v>0</c:v>
                </c:pt>
              </c:numCache>
            </c:numRef>
          </c:yVal>
          <c:smooth val="0"/>
        </c:ser>
        <c:ser>
          <c:idx val="1"/>
          <c:order val="1"/>
          <c:tx>
            <c:strRef>
              <c:f>Sheet2!$B$25</c:f>
              <c:strCache>
                <c:ptCount val="1"/>
                <c:pt idx="0">
                  <c:v>Donor Screening Guidance for Seasonal and Geographic Endemic Infections</c:v>
                </c:pt>
              </c:strCache>
            </c:strRef>
          </c:tx>
          <c:spPr>
            <a:ln w="25400" cap="rnd">
              <a:noFill/>
              <a:round/>
            </a:ln>
            <a:effectLst/>
          </c:spPr>
          <c:marker>
            <c:symbol val="diamond"/>
            <c:size val="30"/>
            <c:spPr>
              <a:solidFill>
                <a:srgbClr val="C00000"/>
              </a:solidFill>
              <a:ln w="127000">
                <a:noFill/>
              </a:ln>
              <a:effectLst/>
            </c:spPr>
          </c:marker>
          <c:dLbls>
            <c:dLbl>
              <c:idx val="0"/>
              <c:layout/>
              <c:dLblPos val="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Sheet2!$R$23</c:f>
              <c:numCache>
                <c:formatCode>General</c:formatCode>
                <c:ptCount val="1"/>
                <c:pt idx="0">
                  <c:v>20</c:v>
                </c:pt>
              </c:numCache>
            </c:numRef>
          </c:xVal>
          <c:yVal>
            <c:numRef>
              <c:f>Sheet2!$S$23</c:f>
              <c:numCache>
                <c:formatCode>General</c:formatCode>
                <c:ptCount val="1"/>
                <c:pt idx="0">
                  <c:v>0</c:v>
                </c:pt>
              </c:numCache>
            </c:numRef>
          </c:yVal>
          <c:smooth val="0"/>
        </c:ser>
        <c:dLbls>
          <c:showLegendKey val="0"/>
          <c:showVal val="0"/>
          <c:showCatName val="0"/>
          <c:showSerName val="0"/>
          <c:showPercent val="0"/>
          <c:showBubbleSize val="0"/>
        </c:dLbls>
        <c:axId val="216170240"/>
        <c:axId val="216169848"/>
      </c:scatterChart>
      <c:valAx>
        <c:axId val="2161702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6169848"/>
        <c:crossesAt val="0"/>
        <c:crossBetween val="midCat"/>
      </c:valAx>
      <c:valAx>
        <c:axId val="216169848"/>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216170240"/>
        <c:crosses val="autoZero"/>
        <c:crossBetween val="midCat"/>
      </c:valAx>
      <c:spPr>
        <a:noFill/>
        <a:ln>
          <a:noFill/>
        </a:ln>
        <a:effectLst/>
      </c:spPr>
    </c:plotArea>
    <c:plotVisOnly val="1"/>
    <c:dispBlanksAs val="gap"/>
    <c:showDLblsOverMax val="0"/>
  </c:chart>
  <c:spPr>
    <a:noFill/>
    <a:ln>
      <a:noFill/>
    </a:ln>
    <a:effectLst/>
  </c:spPr>
  <c:txPr>
    <a:bodyPr/>
    <a:lstStyle/>
    <a:p>
      <a:pPr>
        <a:defRPr sz="18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848EE-620F-4E12-816D-4A06E1211333}"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AAD2D272-20DA-4ECA-9984-341CB474A6E6}">
      <dgm:prSet/>
      <dgm:spPr/>
      <dgm:t>
        <a:bodyPr/>
        <a:lstStyle/>
        <a:p>
          <a:r>
            <a:rPr lang="en-US" b="1" dirty="0" smtClean="0">
              <a:latin typeface="Arial" panose="020B0604020202020204" pitchFamily="34" charset="0"/>
              <a:cs typeface="Arial" panose="020B0604020202020204" pitchFamily="34" charset="0"/>
            </a:rPr>
            <a:t>#2 – Increase Access to Transplants</a:t>
          </a:r>
          <a:endParaRPr lang="en-US" b="1" dirty="0">
            <a:latin typeface="Arial" panose="020B0604020202020204" pitchFamily="34" charset="0"/>
            <a:cs typeface="Arial" panose="020B0604020202020204" pitchFamily="34" charset="0"/>
          </a:endParaRPr>
        </a:p>
      </dgm:t>
    </dgm:pt>
    <dgm:pt modelId="{C5670965-FDD9-4AAB-AB18-033131A7003F}" type="parTrans" cxnId="{47846C31-D7E2-4585-A0A8-F5678038E056}">
      <dgm:prSet/>
      <dgm:spPr/>
      <dgm:t>
        <a:bodyPr/>
        <a:lstStyle/>
        <a:p>
          <a:endParaRPr lang="en-US"/>
        </a:p>
      </dgm:t>
    </dgm:pt>
    <dgm:pt modelId="{730C23E2-BCE6-4A3D-99A2-5BF077F94091}" type="sibTrans" cxnId="{47846C31-D7E2-4585-A0A8-F5678038E056}">
      <dgm:prSet/>
      <dgm:spPr/>
      <dgm:t>
        <a:bodyPr/>
        <a:lstStyle/>
        <a:p>
          <a:endParaRPr lang="en-US"/>
        </a:p>
      </dgm:t>
    </dgm:pt>
    <dgm:pt modelId="{E209D42C-93E3-4B7A-9311-61BE7059648D}">
      <dgm:prSet custT="1"/>
      <dgm:spPr/>
      <dgm:t>
        <a:bodyPr/>
        <a:lstStyle/>
        <a:p>
          <a:r>
            <a:rPr lang="en-US" sz="2400" dirty="0" smtClean="0">
              <a:solidFill>
                <a:schemeClr val="tx1"/>
              </a:solidFill>
              <a:latin typeface="Arial" panose="020B0604020202020204" pitchFamily="34" charset="0"/>
              <a:cs typeface="Arial" panose="020B0604020202020204" pitchFamily="34" charset="0"/>
            </a:rPr>
            <a:t>Reduce geographic disparities in access to transplantation</a:t>
          </a:r>
          <a:endParaRPr lang="en-US" sz="2400" dirty="0">
            <a:solidFill>
              <a:schemeClr val="tx1"/>
            </a:solidFill>
            <a:latin typeface="Arial" panose="020B0604020202020204" pitchFamily="34" charset="0"/>
            <a:cs typeface="Arial" panose="020B0604020202020204" pitchFamily="34" charset="0"/>
          </a:endParaRPr>
        </a:p>
      </dgm:t>
    </dgm:pt>
    <dgm:pt modelId="{DEAE833F-753A-482A-AA0B-DA70995BC685}" type="parTrans" cxnId="{8D442444-F1D7-4ECF-A22E-2329DBB28A86}">
      <dgm:prSet/>
      <dgm:spPr/>
      <dgm:t>
        <a:bodyPr/>
        <a:lstStyle/>
        <a:p>
          <a:endParaRPr lang="en-US"/>
        </a:p>
      </dgm:t>
    </dgm:pt>
    <dgm:pt modelId="{2CDF609C-25F2-4676-BB0A-80E90E728738}" type="sibTrans" cxnId="{8D442444-F1D7-4ECF-A22E-2329DBB28A86}">
      <dgm:prSet/>
      <dgm:spPr/>
      <dgm:t>
        <a:bodyPr/>
        <a:lstStyle/>
        <a:p>
          <a:endParaRPr lang="en-US"/>
        </a:p>
      </dgm:t>
    </dgm:pt>
    <dgm:pt modelId="{809E3397-B831-441B-8F93-95FA85CEDC99}">
      <dgm:prSet custT="1"/>
      <dgm:spPr/>
      <dgm:t>
        <a:bodyPr/>
        <a:lstStyle/>
        <a:p>
          <a:endParaRPr lang="en-US" sz="2400" dirty="0">
            <a:solidFill>
              <a:srgbClr val="FF0000"/>
            </a:solidFill>
            <a:latin typeface="Arial" panose="020B0604020202020204" pitchFamily="34" charset="0"/>
            <a:cs typeface="Arial" panose="020B0604020202020204" pitchFamily="34" charset="0"/>
          </a:endParaRPr>
        </a:p>
      </dgm:t>
    </dgm:pt>
    <dgm:pt modelId="{F6A9298F-0F5F-40C2-86A1-CD4C6DF00F47}" type="parTrans" cxnId="{E94CA1D0-2D35-46BB-9D0C-A4F1312C1E8E}">
      <dgm:prSet/>
      <dgm:spPr/>
      <dgm:t>
        <a:bodyPr/>
        <a:lstStyle/>
        <a:p>
          <a:endParaRPr lang="en-US"/>
        </a:p>
      </dgm:t>
    </dgm:pt>
    <dgm:pt modelId="{3C227690-6AB9-4BCA-9062-BE18A51FA5B9}" type="sibTrans" cxnId="{E94CA1D0-2D35-46BB-9D0C-A4F1312C1E8E}">
      <dgm:prSet/>
      <dgm:spPr/>
      <dgm:t>
        <a:bodyPr/>
        <a:lstStyle/>
        <a:p>
          <a:endParaRPr lang="en-US"/>
        </a:p>
      </dgm:t>
    </dgm:pt>
    <dgm:pt modelId="{1A3A651F-1535-4EF4-BBBE-2F882D42B77C}" type="pres">
      <dgm:prSet presAssocID="{A1D848EE-620F-4E12-816D-4A06E1211333}" presName="Name0" presStyleCnt="0">
        <dgm:presLayoutVars>
          <dgm:dir/>
          <dgm:animLvl val="lvl"/>
          <dgm:resizeHandles val="exact"/>
        </dgm:presLayoutVars>
      </dgm:prSet>
      <dgm:spPr/>
      <dgm:t>
        <a:bodyPr/>
        <a:lstStyle/>
        <a:p>
          <a:endParaRPr lang="en-US"/>
        </a:p>
      </dgm:t>
    </dgm:pt>
    <dgm:pt modelId="{FE7DE089-C027-4CE4-9A49-E46E235C670B}" type="pres">
      <dgm:prSet presAssocID="{AAD2D272-20DA-4ECA-9984-341CB474A6E6}" presName="composite" presStyleCnt="0"/>
      <dgm:spPr/>
      <dgm:t>
        <a:bodyPr/>
        <a:lstStyle/>
        <a:p>
          <a:endParaRPr lang="en-US"/>
        </a:p>
      </dgm:t>
    </dgm:pt>
    <dgm:pt modelId="{3F42C630-22B8-4A0B-963C-09BC1C1E8496}" type="pres">
      <dgm:prSet presAssocID="{AAD2D272-20DA-4ECA-9984-341CB474A6E6}" presName="parTx" presStyleLbl="alignNode1" presStyleIdx="0" presStyleCnt="1" custLinFactNeighborX="23387" custLinFactNeighborY="-75435">
        <dgm:presLayoutVars>
          <dgm:chMax val="0"/>
          <dgm:chPref val="0"/>
          <dgm:bulletEnabled val="1"/>
        </dgm:presLayoutVars>
      </dgm:prSet>
      <dgm:spPr/>
      <dgm:t>
        <a:bodyPr/>
        <a:lstStyle/>
        <a:p>
          <a:endParaRPr lang="en-US"/>
        </a:p>
      </dgm:t>
    </dgm:pt>
    <dgm:pt modelId="{18AAC9E2-1869-4607-BB6D-27B96748D22A}" type="pres">
      <dgm:prSet presAssocID="{AAD2D272-20DA-4ECA-9984-341CB474A6E6}" presName="desTx" presStyleLbl="alignAccFollowNode1" presStyleIdx="0" presStyleCnt="1" custLinFactNeighborY="-4375">
        <dgm:presLayoutVars>
          <dgm:bulletEnabled val="1"/>
        </dgm:presLayoutVars>
      </dgm:prSet>
      <dgm:spPr/>
      <dgm:t>
        <a:bodyPr/>
        <a:lstStyle/>
        <a:p>
          <a:endParaRPr lang="en-US"/>
        </a:p>
      </dgm:t>
    </dgm:pt>
  </dgm:ptLst>
  <dgm:cxnLst>
    <dgm:cxn modelId="{6CE3139A-7E34-4C3F-9F3D-3B15DA6B5CD4}" type="presOf" srcId="{E209D42C-93E3-4B7A-9311-61BE7059648D}" destId="{18AAC9E2-1869-4607-BB6D-27B96748D22A}" srcOrd="0" destOrd="0" presId="urn:microsoft.com/office/officeart/2005/8/layout/hList1"/>
    <dgm:cxn modelId="{B8094053-45A1-4A06-8402-A101B0765FA3}" type="presOf" srcId="{809E3397-B831-441B-8F93-95FA85CEDC99}" destId="{18AAC9E2-1869-4607-BB6D-27B96748D22A}" srcOrd="0" destOrd="1" presId="urn:microsoft.com/office/officeart/2005/8/layout/hList1"/>
    <dgm:cxn modelId="{60A69778-FAB3-4B7E-AC17-448989FFEAE8}" type="presOf" srcId="{AAD2D272-20DA-4ECA-9984-341CB474A6E6}" destId="{3F42C630-22B8-4A0B-963C-09BC1C1E8496}" srcOrd="0" destOrd="0" presId="urn:microsoft.com/office/officeart/2005/8/layout/hList1"/>
    <dgm:cxn modelId="{47846C31-D7E2-4585-A0A8-F5678038E056}" srcId="{A1D848EE-620F-4E12-816D-4A06E1211333}" destId="{AAD2D272-20DA-4ECA-9984-341CB474A6E6}" srcOrd="0" destOrd="0" parTransId="{C5670965-FDD9-4AAB-AB18-033131A7003F}" sibTransId="{730C23E2-BCE6-4A3D-99A2-5BF077F94091}"/>
    <dgm:cxn modelId="{4FE0436A-A9B0-425C-BAE4-66C4E534D29B}" type="presOf" srcId="{A1D848EE-620F-4E12-816D-4A06E1211333}" destId="{1A3A651F-1535-4EF4-BBBE-2F882D42B77C}" srcOrd="0" destOrd="0" presId="urn:microsoft.com/office/officeart/2005/8/layout/hList1"/>
    <dgm:cxn modelId="{E94CA1D0-2D35-46BB-9D0C-A4F1312C1E8E}" srcId="{AAD2D272-20DA-4ECA-9984-341CB474A6E6}" destId="{809E3397-B831-441B-8F93-95FA85CEDC99}" srcOrd="1" destOrd="0" parTransId="{F6A9298F-0F5F-40C2-86A1-CD4C6DF00F47}" sibTransId="{3C227690-6AB9-4BCA-9062-BE18A51FA5B9}"/>
    <dgm:cxn modelId="{8D442444-F1D7-4ECF-A22E-2329DBB28A86}" srcId="{AAD2D272-20DA-4ECA-9984-341CB474A6E6}" destId="{E209D42C-93E3-4B7A-9311-61BE7059648D}" srcOrd="0" destOrd="0" parTransId="{DEAE833F-753A-482A-AA0B-DA70995BC685}" sibTransId="{2CDF609C-25F2-4676-BB0A-80E90E728738}"/>
    <dgm:cxn modelId="{CA0F4A55-4BE9-464F-BC69-A7D192091CA6}" type="presParOf" srcId="{1A3A651F-1535-4EF4-BBBE-2F882D42B77C}" destId="{FE7DE089-C027-4CE4-9A49-E46E235C670B}" srcOrd="0" destOrd="0" presId="urn:microsoft.com/office/officeart/2005/8/layout/hList1"/>
    <dgm:cxn modelId="{CA56A896-AF8C-41F8-B99B-013579E19C00}" type="presParOf" srcId="{FE7DE089-C027-4CE4-9A49-E46E235C670B}" destId="{3F42C630-22B8-4A0B-963C-09BC1C1E8496}" srcOrd="0" destOrd="0" presId="urn:microsoft.com/office/officeart/2005/8/layout/hList1"/>
    <dgm:cxn modelId="{EBE94904-998F-4F26-AA47-2D77C7C7FBB2}" type="presParOf" srcId="{FE7DE089-C027-4CE4-9A49-E46E235C670B}" destId="{18AAC9E2-1869-4607-BB6D-27B96748D22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7DAC96-9379-4FC9-8D99-FD7B22EC551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0C7039E-1A19-4A07-89CA-1703A6F7A7ED}">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Product</a:t>
          </a:r>
          <a:endParaRPr lang="en-US" sz="2000" b="1" dirty="0">
            <a:solidFill>
              <a:schemeClr val="tx1"/>
            </a:solidFill>
            <a:latin typeface="Arial" panose="020B0604020202020204" pitchFamily="34" charset="0"/>
            <a:cs typeface="Arial" panose="020B0604020202020204" pitchFamily="34" charset="0"/>
          </a:endParaRPr>
        </a:p>
      </dgm:t>
    </dgm:pt>
    <dgm:pt modelId="{EE4E6103-79AB-452B-A190-915787FAD0C1}" type="sib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FB5F58F9-6C95-424B-A05E-887E7B7C3702}" type="par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CAC8CA2F-C5D4-492A-80A9-07814665961A}">
      <dgm:prSet phldrT="[Text]" custT="1"/>
      <dgm:spPr/>
      <dgm:t>
        <a:bodyPr anchor="t"/>
        <a:lstStyle/>
        <a:p>
          <a:r>
            <a:rPr lang="en-US" sz="2000" dirty="0" smtClean="0">
              <a:solidFill>
                <a:schemeClr val="tx1"/>
              </a:solidFill>
              <a:latin typeface="Arial" panose="020B0604020202020204" pitchFamily="34" charset="0"/>
              <a:cs typeface="Arial" panose="020B0604020202020204" pitchFamily="34" charset="0"/>
            </a:rPr>
            <a:t>Bylaw Addition</a:t>
          </a:r>
          <a:endParaRPr lang="en-US" sz="2000" dirty="0">
            <a:solidFill>
              <a:schemeClr val="tx1"/>
            </a:solidFill>
            <a:latin typeface="Arial" panose="020B0604020202020204" pitchFamily="34" charset="0"/>
            <a:cs typeface="Arial" panose="020B0604020202020204" pitchFamily="34" charset="0"/>
          </a:endParaRPr>
        </a:p>
      </dgm:t>
    </dgm:pt>
    <dgm:pt modelId="{6C203F6D-E820-4C09-9295-E7BBC4D1F4D9}" type="sib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C87B7695-3D9E-4761-B947-EF7830EC70B6}" type="par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31AB2575-17D4-4484-A195-B98F1871CAF6}">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Target Population Impact:  </a:t>
          </a:r>
          <a:endParaRPr lang="en-US" sz="2000" i="1" dirty="0">
            <a:solidFill>
              <a:schemeClr val="tx1"/>
            </a:solidFill>
            <a:latin typeface="Arial" panose="020B0604020202020204" pitchFamily="34" charset="0"/>
            <a:cs typeface="Arial" panose="020B0604020202020204" pitchFamily="34" charset="0"/>
          </a:endParaRPr>
        </a:p>
      </dgm:t>
    </dgm:pt>
    <dgm:pt modelId="{686CB44E-E647-4A7E-A8E6-25BB46BDDCAE}" type="sib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8180586E-EAB3-44DA-B1CC-F721E903BC67}" type="par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DD067FA4-E570-408F-AE72-AEA73E06A60C}">
      <dgm:prSet phldrT="[Text]" custT="1"/>
      <dgm:spPr/>
      <dgm:t>
        <a:bodyPr anchor="t"/>
        <a:lstStyle/>
        <a:p>
          <a:r>
            <a:rPr lang="en-US" sz="2000" i="1" dirty="0" smtClean="0">
              <a:solidFill>
                <a:schemeClr val="tx1"/>
              </a:solidFill>
              <a:latin typeface="Arial" panose="020B0604020202020204" pitchFamily="34" charset="0"/>
              <a:cs typeface="Arial" panose="020B0604020202020204" pitchFamily="34" charset="0"/>
            </a:rPr>
            <a:t>Transplant Hospitals</a:t>
          </a:r>
          <a:endParaRPr lang="en-US" sz="2000" i="1" dirty="0">
            <a:solidFill>
              <a:schemeClr val="tx1"/>
            </a:solidFill>
            <a:latin typeface="Arial" panose="020B0604020202020204" pitchFamily="34" charset="0"/>
            <a:cs typeface="Arial" panose="020B0604020202020204" pitchFamily="34" charset="0"/>
          </a:endParaRPr>
        </a:p>
      </dgm:t>
    </dgm:pt>
    <dgm:pt modelId="{C0F20C9A-07D2-4D91-8F6A-E1A6A36EF8C5}" type="sib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42F816B5-FC01-4956-AFD1-197E931B13B6}" type="par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E0D40CAC-E6AE-4D76-B6D8-D5BFE621A6A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IT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7E04C989-DF7C-4B7C-8509-1998BEF6CE14}" type="sib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ED310B58-4F50-4990-ABD7-CAFD033EF73F}" type="par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810CD61C-5722-4AEE-B7A8-759ACEA85E91}">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0/10,680</a:t>
          </a:r>
          <a:endParaRPr lang="en-US" sz="2000" b="1" dirty="0">
            <a:solidFill>
              <a:schemeClr val="tx1"/>
            </a:solidFill>
            <a:latin typeface="Arial" panose="020B0604020202020204" pitchFamily="34" charset="0"/>
            <a:cs typeface="Arial" panose="020B0604020202020204" pitchFamily="34" charset="0"/>
          </a:endParaRPr>
        </a:p>
      </dgm:t>
    </dgm:pt>
    <dgm:pt modelId="{37C171DD-4693-46A9-980C-5C9D1B9B4B2C}" type="sib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E76511E1-3797-414B-B906-C2E7ECF94BD0}" type="par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7721414C-D44B-4ACB-8F51-C740BF3D21DE}">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65/17,885</a:t>
          </a:r>
          <a:endParaRPr lang="en-US" sz="2000" dirty="0">
            <a:solidFill>
              <a:schemeClr val="tx1"/>
            </a:solidFill>
            <a:latin typeface="Arial" panose="020B0604020202020204" pitchFamily="34" charset="0"/>
            <a:cs typeface="Arial" panose="020B0604020202020204" pitchFamily="34" charset="0"/>
          </a:endParaRPr>
        </a:p>
      </dgm:t>
    </dgm:pt>
    <dgm:pt modelId="{C23EF881-03B8-44E8-811E-BDF95511A309}" type="sib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B858363B-60D6-483B-94A7-2C15D71A1500}" type="par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7A2CDC2D-77C7-463E-9635-B16567B66E1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Overall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17FA660C-04AA-449F-903C-B668DE723767}" type="sib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9EA893E0-EAF1-4207-B0EE-DF199BB53C9D}" type="par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41D4BA01-01B6-49C5-935D-2CC14EF342A5}" type="pres">
      <dgm:prSet presAssocID="{107DAC96-9379-4FC9-8D99-FD7B22EC551A}" presName="vert0" presStyleCnt="0">
        <dgm:presLayoutVars>
          <dgm:dir/>
          <dgm:animOne val="branch"/>
          <dgm:animLvl val="lvl"/>
        </dgm:presLayoutVars>
      </dgm:prSet>
      <dgm:spPr/>
      <dgm:t>
        <a:bodyPr/>
        <a:lstStyle/>
        <a:p>
          <a:endParaRPr lang="en-US"/>
        </a:p>
      </dgm:t>
    </dgm:pt>
    <dgm:pt modelId="{F672B312-8A2F-42A6-BD7A-10DAE6DC2E9A}" type="pres">
      <dgm:prSet presAssocID="{90C7039E-1A19-4A07-89CA-1703A6F7A7ED}" presName="thickLine" presStyleLbl="alignNode1" presStyleIdx="0" presStyleCnt="4"/>
      <dgm:spPr/>
    </dgm:pt>
    <dgm:pt modelId="{2F39CE7D-EB04-4B04-859C-37777E176A04}" type="pres">
      <dgm:prSet presAssocID="{90C7039E-1A19-4A07-89CA-1703A6F7A7ED}" presName="horz1" presStyleCnt="0"/>
      <dgm:spPr/>
    </dgm:pt>
    <dgm:pt modelId="{A5164E4D-52C9-4693-9BB3-731FD558CDB5}" type="pres">
      <dgm:prSet presAssocID="{90C7039E-1A19-4A07-89CA-1703A6F7A7ED}" presName="tx1" presStyleLbl="revTx" presStyleIdx="0" presStyleCnt="8" custScaleX="131870"/>
      <dgm:spPr/>
      <dgm:t>
        <a:bodyPr/>
        <a:lstStyle/>
        <a:p>
          <a:endParaRPr lang="en-US"/>
        </a:p>
      </dgm:t>
    </dgm:pt>
    <dgm:pt modelId="{6EBC72D3-A0BE-480D-9B95-D7F64FAAEF2B}" type="pres">
      <dgm:prSet presAssocID="{90C7039E-1A19-4A07-89CA-1703A6F7A7ED}" presName="vert1" presStyleCnt="0"/>
      <dgm:spPr/>
    </dgm:pt>
    <dgm:pt modelId="{A8B27A4B-2122-4829-9D67-B7DE50EAB6BF}" type="pres">
      <dgm:prSet presAssocID="{CAC8CA2F-C5D4-492A-80A9-07814665961A}" presName="vertSpace2a" presStyleCnt="0"/>
      <dgm:spPr/>
    </dgm:pt>
    <dgm:pt modelId="{EF3C3B9D-832C-4943-B3F8-4D7E6F482C4E}" type="pres">
      <dgm:prSet presAssocID="{CAC8CA2F-C5D4-492A-80A9-07814665961A}" presName="horz2" presStyleCnt="0"/>
      <dgm:spPr/>
    </dgm:pt>
    <dgm:pt modelId="{4A5940EF-9DA9-4799-9D29-72427154A12A}" type="pres">
      <dgm:prSet presAssocID="{CAC8CA2F-C5D4-492A-80A9-07814665961A}" presName="horzSpace2" presStyleCnt="0"/>
      <dgm:spPr/>
    </dgm:pt>
    <dgm:pt modelId="{61BBD1D9-C9D7-41CB-B9D0-28A16CBCAB48}" type="pres">
      <dgm:prSet presAssocID="{CAC8CA2F-C5D4-492A-80A9-07814665961A}" presName="tx2" presStyleLbl="revTx" presStyleIdx="1" presStyleCnt="8"/>
      <dgm:spPr/>
      <dgm:t>
        <a:bodyPr/>
        <a:lstStyle/>
        <a:p>
          <a:endParaRPr lang="en-US"/>
        </a:p>
      </dgm:t>
    </dgm:pt>
    <dgm:pt modelId="{78507362-2B58-4DAF-B20A-AF42B52BA9E2}" type="pres">
      <dgm:prSet presAssocID="{CAC8CA2F-C5D4-492A-80A9-07814665961A}" presName="vert2" presStyleCnt="0"/>
      <dgm:spPr/>
    </dgm:pt>
    <dgm:pt modelId="{151C5AA3-6813-4CAD-A994-5131D6BBE9AD}" type="pres">
      <dgm:prSet presAssocID="{CAC8CA2F-C5D4-492A-80A9-07814665961A}" presName="thinLine2b" presStyleLbl="callout" presStyleIdx="0" presStyleCnt="4"/>
      <dgm:spPr/>
    </dgm:pt>
    <dgm:pt modelId="{D1D066CB-D08E-4063-ACDD-594F1F42EFB9}" type="pres">
      <dgm:prSet presAssocID="{CAC8CA2F-C5D4-492A-80A9-07814665961A}" presName="vertSpace2b" presStyleCnt="0"/>
      <dgm:spPr/>
    </dgm:pt>
    <dgm:pt modelId="{2CBC7001-A7F3-439C-96BF-29AA2FFC3FD0}" type="pres">
      <dgm:prSet presAssocID="{31AB2575-17D4-4484-A195-B98F1871CAF6}" presName="thickLine" presStyleLbl="alignNode1" presStyleIdx="1" presStyleCnt="4"/>
      <dgm:spPr/>
    </dgm:pt>
    <dgm:pt modelId="{925C180E-1473-4D1E-95F6-AEDC171E879F}" type="pres">
      <dgm:prSet presAssocID="{31AB2575-17D4-4484-A195-B98F1871CAF6}" presName="horz1" presStyleCnt="0"/>
      <dgm:spPr/>
    </dgm:pt>
    <dgm:pt modelId="{2EE21AA4-E753-4588-9BC0-C124E9356183}" type="pres">
      <dgm:prSet presAssocID="{31AB2575-17D4-4484-A195-B98F1871CAF6}" presName="tx1" presStyleLbl="revTx" presStyleIdx="2" presStyleCnt="8" custScaleX="131870"/>
      <dgm:spPr/>
      <dgm:t>
        <a:bodyPr/>
        <a:lstStyle/>
        <a:p>
          <a:endParaRPr lang="en-US"/>
        </a:p>
      </dgm:t>
    </dgm:pt>
    <dgm:pt modelId="{073E8A70-1283-4758-AFE1-58ABB7EC9E07}" type="pres">
      <dgm:prSet presAssocID="{31AB2575-17D4-4484-A195-B98F1871CAF6}" presName="vert1" presStyleCnt="0"/>
      <dgm:spPr/>
    </dgm:pt>
    <dgm:pt modelId="{80035B78-66B3-48FB-8D82-CD93C9FE0FA1}" type="pres">
      <dgm:prSet presAssocID="{DD067FA4-E570-408F-AE72-AEA73E06A60C}" presName="vertSpace2a" presStyleCnt="0"/>
      <dgm:spPr/>
    </dgm:pt>
    <dgm:pt modelId="{FCEA6826-8433-4ECD-B343-E5B8C6CFC6A8}" type="pres">
      <dgm:prSet presAssocID="{DD067FA4-E570-408F-AE72-AEA73E06A60C}" presName="horz2" presStyleCnt="0"/>
      <dgm:spPr/>
    </dgm:pt>
    <dgm:pt modelId="{6CF2EA9B-9216-4F87-B1F5-CB4799CE2454}" type="pres">
      <dgm:prSet presAssocID="{DD067FA4-E570-408F-AE72-AEA73E06A60C}" presName="horzSpace2" presStyleCnt="0"/>
      <dgm:spPr/>
    </dgm:pt>
    <dgm:pt modelId="{A25D3FC2-CC95-4E66-9F45-8730BC74FE22}" type="pres">
      <dgm:prSet presAssocID="{DD067FA4-E570-408F-AE72-AEA73E06A60C}" presName="tx2" presStyleLbl="revTx" presStyleIdx="3" presStyleCnt="8"/>
      <dgm:spPr/>
      <dgm:t>
        <a:bodyPr/>
        <a:lstStyle/>
        <a:p>
          <a:endParaRPr lang="en-US"/>
        </a:p>
      </dgm:t>
    </dgm:pt>
    <dgm:pt modelId="{649854D2-843E-4033-87F1-EDC98CC694E3}" type="pres">
      <dgm:prSet presAssocID="{DD067FA4-E570-408F-AE72-AEA73E06A60C}" presName="vert2" presStyleCnt="0"/>
      <dgm:spPr/>
    </dgm:pt>
    <dgm:pt modelId="{7CA78E68-D3BD-4481-A6E9-F5B1FE2EC337}" type="pres">
      <dgm:prSet presAssocID="{DD067FA4-E570-408F-AE72-AEA73E06A60C}" presName="thinLine2b" presStyleLbl="callout" presStyleIdx="1" presStyleCnt="4"/>
      <dgm:spPr/>
    </dgm:pt>
    <dgm:pt modelId="{A1461EA6-765E-4003-A4C2-F4B97CA39016}" type="pres">
      <dgm:prSet presAssocID="{DD067FA4-E570-408F-AE72-AEA73E06A60C}" presName="vertSpace2b" presStyleCnt="0"/>
      <dgm:spPr/>
    </dgm:pt>
    <dgm:pt modelId="{5E29DEEA-F388-446E-B22C-6373E22BE969}" type="pres">
      <dgm:prSet presAssocID="{E0D40CAC-E6AE-4D76-B6D8-D5BFE621A6A5}" presName="thickLine" presStyleLbl="alignNode1" presStyleIdx="2" presStyleCnt="4"/>
      <dgm:spPr/>
    </dgm:pt>
    <dgm:pt modelId="{6D5BC7C4-250A-4757-ADAC-8E6ECE1D4B1D}" type="pres">
      <dgm:prSet presAssocID="{E0D40CAC-E6AE-4D76-B6D8-D5BFE621A6A5}" presName="horz1" presStyleCnt="0"/>
      <dgm:spPr/>
    </dgm:pt>
    <dgm:pt modelId="{9FB2DCDC-7274-477E-BFB8-85CD2E556C33}" type="pres">
      <dgm:prSet presAssocID="{E0D40CAC-E6AE-4D76-B6D8-D5BFE621A6A5}" presName="tx1" presStyleLbl="revTx" presStyleIdx="4" presStyleCnt="8" custScaleX="131870"/>
      <dgm:spPr/>
      <dgm:t>
        <a:bodyPr/>
        <a:lstStyle/>
        <a:p>
          <a:endParaRPr lang="en-US"/>
        </a:p>
      </dgm:t>
    </dgm:pt>
    <dgm:pt modelId="{9FFD080B-15D6-48EB-A478-4A105C1E40C8}" type="pres">
      <dgm:prSet presAssocID="{E0D40CAC-E6AE-4D76-B6D8-D5BFE621A6A5}" presName="vert1" presStyleCnt="0"/>
      <dgm:spPr/>
    </dgm:pt>
    <dgm:pt modelId="{A10EF7DF-FC1D-4A6B-9325-FFA0DEC6BA77}" type="pres">
      <dgm:prSet presAssocID="{810CD61C-5722-4AEE-B7A8-759ACEA85E91}" presName="vertSpace2a" presStyleCnt="0"/>
      <dgm:spPr/>
    </dgm:pt>
    <dgm:pt modelId="{CCF29454-178F-41D3-8DAF-761C0E993851}" type="pres">
      <dgm:prSet presAssocID="{810CD61C-5722-4AEE-B7A8-759ACEA85E91}" presName="horz2" presStyleCnt="0"/>
      <dgm:spPr/>
    </dgm:pt>
    <dgm:pt modelId="{21C84784-7A28-42DD-A190-72EF94C1FF04}" type="pres">
      <dgm:prSet presAssocID="{810CD61C-5722-4AEE-B7A8-759ACEA85E91}" presName="horzSpace2" presStyleCnt="0"/>
      <dgm:spPr/>
    </dgm:pt>
    <dgm:pt modelId="{EE9F9188-CC40-4834-A3BE-74371158E0C7}" type="pres">
      <dgm:prSet presAssocID="{810CD61C-5722-4AEE-B7A8-759ACEA85E91}" presName="tx2" presStyleLbl="revTx" presStyleIdx="5" presStyleCnt="8"/>
      <dgm:spPr/>
      <dgm:t>
        <a:bodyPr/>
        <a:lstStyle/>
        <a:p>
          <a:endParaRPr lang="en-US"/>
        </a:p>
      </dgm:t>
    </dgm:pt>
    <dgm:pt modelId="{52EFD627-C9F7-4FDB-B712-FBFCA8A9956F}" type="pres">
      <dgm:prSet presAssocID="{810CD61C-5722-4AEE-B7A8-759ACEA85E91}" presName="vert2" presStyleCnt="0"/>
      <dgm:spPr/>
    </dgm:pt>
    <dgm:pt modelId="{B0537281-4626-4971-B653-91772C9025B6}" type="pres">
      <dgm:prSet presAssocID="{810CD61C-5722-4AEE-B7A8-759ACEA85E91}" presName="thinLine2b" presStyleLbl="callout" presStyleIdx="2" presStyleCnt="4"/>
      <dgm:spPr/>
    </dgm:pt>
    <dgm:pt modelId="{B8C9F1CB-7D6C-46E3-843D-0BBF006512CE}" type="pres">
      <dgm:prSet presAssocID="{810CD61C-5722-4AEE-B7A8-759ACEA85E91}" presName="vertSpace2b" presStyleCnt="0"/>
      <dgm:spPr/>
    </dgm:pt>
    <dgm:pt modelId="{F8AB323A-62E1-4835-95AC-FAB9E52EE188}" type="pres">
      <dgm:prSet presAssocID="{7A2CDC2D-77C7-463E-9635-B16567B66E15}" presName="thickLine" presStyleLbl="alignNode1" presStyleIdx="3" presStyleCnt="4"/>
      <dgm:spPr/>
    </dgm:pt>
    <dgm:pt modelId="{8899CA0B-61C8-4A35-B7B6-932FA8FF9A97}" type="pres">
      <dgm:prSet presAssocID="{7A2CDC2D-77C7-463E-9635-B16567B66E15}" presName="horz1" presStyleCnt="0"/>
      <dgm:spPr/>
    </dgm:pt>
    <dgm:pt modelId="{ADC3D47B-7D2E-4AF0-A293-9DFB5F3B4F90}" type="pres">
      <dgm:prSet presAssocID="{7A2CDC2D-77C7-463E-9635-B16567B66E15}" presName="tx1" presStyleLbl="revTx" presStyleIdx="6" presStyleCnt="8" custScaleX="131870"/>
      <dgm:spPr/>
      <dgm:t>
        <a:bodyPr/>
        <a:lstStyle/>
        <a:p>
          <a:endParaRPr lang="en-US"/>
        </a:p>
      </dgm:t>
    </dgm:pt>
    <dgm:pt modelId="{9DD34CEB-28BC-445C-9FC4-11A28BD5B0A8}" type="pres">
      <dgm:prSet presAssocID="{7A2CDC2D-77C7-463E-9635-B16567B66E15}" presName="vert1" presStyleCnt="0"/>
      <dgm:spPr/>
    </dgm:pt>
    <dgm:pt modelId="{0BEC8012-66C6-49C0-AE43-A87B22975439}" type="pres">
      <dgm:prSet presAssocID="{7721414C-D44B-4ACB-8F51-C740BF3D21DE}" presName="vertSpace2a" presStyleCnt="0"/>
      <dgm:spPr/>
    </dgm:pt>
    <dgm:pt modelId="{E9F3E438-F40B-42F0-8682-8F744570DC6A}" type="pres">
      <dgm:prSet presAssocID="{7721414C-D44B-4ACB-8F51-C740BF3D21DE}" presName="horz2" presStyleCnt="0"/>
      <dgm:spPr/>
    </dgm:pt>
    <dgm:pt modelId="{308ED431-6D06-415E-AECF-562F73A50AED}" type="pres">
      <dgm:prSet presAssocID="{7721414C-D44B-4ACB-8F51-C740BF3D21DE}" presName="horzSpace2" presStyleCnt="0"/>
      <dgm:spPr/>
    </dgm:pt>
    <dgm:pt modelId="{7A7172AA-0237-49BC-85E3-061D0C7C38A2}" type="pres">
      <dgm:prSet presAssocID="{7721414C-D44B-4ACB-8F51-C740BF3D21DE}" presName="tx2" presStyleLbl="revTx" presStyleIdx="7" presStyleCnt="8"/>
      <dgm:spPr/>
      <dgm:t>
        <a:bodyPr/>
        <a:lstStyle/>
        <a:p>
          <a:endParaRPr lang="en-US"/>
        </a:p>
      </dgm:t>
    </dgm:pt>
    <dgm:pt modelId="{D3D7EB8D-C22F-4436-86E9-330E697B0786}" type="pres">
      <dgm:prSet presAssocID="{7721414C-D44B-4ACB-8F51-C740BF3D21DE}" presName="vert2" presStyleCnt="0"/>
      <dgm:spPr/>
    </dgm:pt>
    <dgm:pt modelId="{2BA77281-6C10-4B12-BF61-02C9E881358D}" type="pres">
      <dgm:prSet presAssocID="{7721414C-D44B-4ACB-8F51-C740BF3D21DE}" presName="thinLine2b" presStyleLbl="callout" presStyleIdx="3" presStyleCnt="4"/>
      <dgm:spPr/>
    </dgm:pt>
    <dgm:pt modelId="{9B47A59A-5CBE-4284-AC0F-A82FB023DAC1}" type="pres">
      <dgm:prSet presAssocID="{7721414C-D44B-4ACB-8F51-C740BF3D21DE}" presName="vertSpace2b" presStyleCnt="0"/>
      <dgm:spPr/>
    </dgm:pt>
  </dgm:ptLst>
  <dgm:cxnLst>
    <dgm:cxn modelId="{218C5691-7D68-4B13-8134-89BB8E8D7688}" srcId="{107DAC96-9379-4FC9-8D99-FD7B22EC551A}" destId="{31AB2575-17D4-4484-A195-B98F1871CAF6}" srcOrd="1" destOrd="0" parTransId="{8180586E-EAB3-44DA-B1CC-F721E903BC67}" sibTransId="{686CB44E-E647-4A7E-A8E6-25BB46BDDCAE}"/>
    <dgm:cxn modelId="{0B37EF4E-8EEA-4E9E-A805-95FEF56ACEAB}" type="presOf" srcId="{CAC8CA2F-C5D4-492A-80A9-07814665961A}" destId="{61BBD1D9-C9D7-41CB-B9D0-28A16CBCAB48}" srcOrd="0" destOrd="0" presId="urn:microsoft.com/office/officeart/2008/layout/LinedList"/>
    <dgm:cxn modelId="{D2822155-0B76-4C07-B170-1D0C2D29290A}" type="presOf" srcId="{DD067FA4-E570-408F-AE72-AEA73E06A60C}" destId="{A25D3FC2-CC95-4E66-9F45-8730BC74FE22}" srcOrd="0" destOrd="0" presId="urn:microsoft.com/office/officeart/2008/layout/LinedList"/>
    <dgm:cxn modelId="{28386FD4-AD86-4E95-BEA1-6C0E2BEF77D1}" srcId="{E0D40CAC-E6AE-4D76-B6D8-D5BFE621A6A5}" destId="{810CD61C-5722-4AEE-B7A8-759ACEA85E91}" srcOrd="0" destOrd="0" parTransId="{E76511E1-3797-414B-B906-C2E7ECF94BD0}" sibTransId="{37C171DD-4693-46A9-980C-5C9D1B9B4B2C}"/>
    <dgm:cxn modelId="{F7AC9D5A-4381-47F4-AA1E-8DAD464E2064}" type="presOf" srcId="{810CD61C-5722-4AEE-B7A8-759ACEA85E91}" destId="{EE9F9188-CC40-4834-A3BE-74371158E0C7}" srcOrd="0" destOrd="0" presId="urn:microsoft.com/office/officeart/2008/layout/LinedList"/>
    <dgm:cxn modelId="{5C3E6FAB-683D-4A00-86E9-6562CB5AEF84}" srcId="{31AB2575-17D4-4484-A195-B98F1871CAF6}" destId="{DD067FA4-E570-408F-AE72-AEA73E06A60C}" srcOrd="0" destOrd="0" parTransId="{42F816B5-FC01-4956-AFD1-197E931B13B6}" sibTransId="{C0F20C9A-07D2-4D91-8F6A-E1A6A36EF8C5}"/>
    <dgm:cxn modelId="{6F733F34-9D90-40D1-A5D7-2A370C08FF32}" srcId="{90C7039E-1A19-4A07-89CA-1703A6F7A7ED}" destId="{CAC8CA2F-C5D4-492A-80A9-07814665961A}" srcOrd="0" destOrd="0" parTransId="{C87B7695-3D9E-4761-B947-EF7830EC70B6}" sibTransId="{6C203F6D-E820-4C09-9295-E7BBC4D1F4D9}"/>
    <dgm:cxn modelId="{C9D51842-9BED-4C1B-8FF5-F883BE39257F}" type="presOf" srcId="{90C7039E-1A19-4A07-89CA-1703A6F7A7ED}" destId="{A5164E4D-52C9-4693-9BB3-731FD558CDB5}" srcOrd="0" destOrd="0" presId="urn:microsoft.com/office/officeart/2008/layout/LinedList"/>
    <dgm:cxn modelId="{3029ED0E-2B7A-4BD3-AEC7-1F3F538891F4}" type="presOf" srcId="{31AB2575-17D4-4484-A195-B98F1871CAF6}" destId="{2EE21AA4-E753-4588-9BC0-C124E9356183}" srcOrd="0" destOrd="0" presId="urn:microsoft.com/office/officeart/2008/layout/LinedList"/>
    <dgm:cxn modelId="{CCA8C3CD-86F9-4573-970E-5B0FE713888B}" srcId="{7A2CDC2D-77C7-463E-9635-B16567B66E15}" destId="{7721414C-D44B-4ACB-8F51-C740BF3D21DE}" srcOrd="0" destOrd="0" parTransId="{B858363B-60D6-483B-94A7-2C15D71A1500}" sibTransId="{C23EF881-03B8-44E8-811E-BDF95511A309}"/>
    <dgm:cxn modelId="{5B3ABCDB-BEB6-48E0-9A47-837B0F28F546}" type="presOf" srcId="{7721414C-D44B-4ACB-8F51-C740BF3D21DE}" destId="{7A7172AA-0237-49BC-85E3-061D0C7C38A2}" srcOrd="0" destOrd="0" presId="urn:microsoft.com/office/officeart/2008/layout/LinedList"/>
    <dgm:cxn modelId="{95EAF22B-3C9B-44BD-82CE-8605268D5E4C}" srcId="{107DAC96-9379-4FC9-8D99-FD7B22EC551A}" destId="{E0D40CAC-E6AE-4D76-B6D8-D5BFE621A6A5}" srcOrd="2" destOrd="0" parTransId="{ED310B58-4F50-4990-ABD7-CAFD033EF73F}" sibTransId="{7E04C989-DF7C-4B7C-8509-1998BEF6CE14}"/>
    <dgm:cxn modelId="{504AF96A-C499-4090-A7EF-539E123611DB}" type="presOf" srcId="{107DAC96-9379-4FC9-8D99-FD7B22EC551A}" destId="{41D4BA01-01B6-49C5-935D-2CC14EF342A5}" srcOrd="0" destOrd="0" presId="urn:microsoft.com/office/officeart/2008/layout/LinedList"/>
    <dgm:cxn modelId="{62B1FD07-6FA2-49AF-8FB1-D29BF6DE2672}" type="presOf" srcId="{E0D40CAC-E6AE-4D76-B6D8-D5BFE621A6A5}" destId="{9FB2DCDC-7274-477E-BFB8-85CD2E556C33}" srcOrd="0" destOrd="0" presId="urn:microsoft.com/office/officeart/2008/layout/LinedList"/>
    <dgm:cxn modelId="{54BADF5F-040A-46F2-85F0-6F9459F1AFF1}" srcId="{107DAC96-9379-4FC9-8D99-FD7B22EC551A}" destId="{7A2CDC2D-77C7-463E-9635-B16567B66E15}" srcOrd="3" destOrd="0" parTransId="{9EA893E0-EAF1-4207-B0EE-DF199BB53C9D}" sibTransId="{17FA660C-04AA-449F-903C-B668DE723767}"/>
    <dgm:cxn modelId="{8DD2B4C7-651C-4A2A-AF7D-5B5E9A976CD8}" srcId="{107DAC96-9379-4FC9-8D99-FD7B22EC551A}" destId="{90C7039E-1A19-4A07-89CA-1703A6F7A7ED}" srcOrd="0" destOrd="0" parTransId="{FB5F58F9-6C95-424B-A05E-887E7B7C3702}" sibTransId="{EE4E6103-79AB-452B-A190-915787FAD0C1}"/>
    <dgm:cxn modelId="{4D79A73A-D832-4F70-B5F0-8EF1EDA121FE}" type="presOf" srcId="{7A2CDC2D-77C7-463E-9635-B16567B66E15}" destId="{ADC3D47B-7D2E-4AF0-A293-9DFB5F3B4F90}" srcOrd="0" destOrd="0" presId="urn:microsoft.com/office/officeart/2008/layout/LinedList"/>
    <dgm:cxn modelId="{1365EA53-C516-47C6-8A5F-1E9CC5E2B324}" type="presParOf" srcId="{41D4BA01-01B6-49C5-935D-2CC14EF342A5}" destId="{F672B312-8A2F-42A6-BD7A-10DAE6DC2E9A}" srcOrd="0" destOrd="0" presId="urn:microsoft.com/office/officeart/2008/layout/LinedList"/>
    <dgm:cxn modelId="{19B2DAC5-D265-488F-A988-E29C06285B43}" type="presParOf" srcId="{41D4BA01-01B6-49C5-935D-2CC14EF342A5}" destId="{2F39CE7D-EB04-4B04-859C-37777E176A04}" srcOrd="1" destOrd="0" presId="urn:microsoft.com/office/officeart/2008/layout/LinedList"/>
    <dgm:cxn modelId="{639FF4A9-2680-4F41-8CEC-387752EF2D3E}" type="presParOf" srcId="{2F39CE7D-EB04-4B04-859C-37777E176A04}" destId="{A5164E4D-52C9-4693-9BB3-731FD558CDB5}" srcOrd="0" destOrd="0" presId="urn:microsoft.com/office/officeart/2008/layout/LinedList"/>
    <dgm:cxn modelId="{6467B0D1-6499-4DCD-B913-32A03DF14455}" type="presParOf" srcId="{2F39CE7D-EB04-4B04-859C-37777E176A04}" destId="{6EBC72D3-A0BE-480D-9B95-D7F64FAAEF2B}" srcOrd="1" destOrd="0" presId="urn:microsoft.com/office/officeart/2008/layout/LinedList"/>
    <dgm:cxn modelId="{B625D269-598F-40AF-88B1-03010CBE1D3E}" type="presParOf" srcId="{6EBC72D3-A0BE-480D-9B95-D7F64FAAEF2B}" destId="{A8B27A4B-2122-4829-9D67-B7DE50EAB6BF}" srcOrd="0" destOrd="0" presId="urn:microsoft.com/office/officeart/2008/layout/LinedList"/>
    <dgm:cxn modelId="{4423E7A4-2E03-4AAC-8652-60FFDEB5937F}" type="presParOf" srcId="{6EBC72D3-A0BE-480D-9B95-D7F64FAAEF2B}" destId="{EF3C3B9D-832C-4943-B3F8-4D7E6F482C4E}" srcOrd="1" destOrd="0" presId="urn:microsoft.com/office/officeart/2008/layout/LinedList"/>
    <dgm:cxn modelId="{C0A1D0B5-47A4-4D1D-BA99-D2B30F01F5D0}" type="presParOf" srcId="{EF3C3B9D-832C-4943-B3F8-4D7E6F482C4E}" destId="{4A5940EF-9DA9-4799-9D29-72427154A12A}" srcOrd="0" destOrd="0" presId="urn:microsoft.com/office/officeart/2008/layout/LinedList"/>
    <dgm:cxn modelId="{0405233F-D387-4C66-B496-468B57A9FCD8}" type="presParOf" srcId="{EF3C3B9D-832C-4943-B3F8-4D7E6F482C4E}" destId="{61BBD1D9-C9D7-41CB-B9D0-28A16CBCAB48}" srcOrd="1" destOrd="0" presId="urn:microsoft.com/office/officeart/2008/layout/LinedList"/>
    <dgm:cxn modelId="{1C298D56-CC01-4670-B73F-0F49FE51B442}" type="presParOf" srcId="{EF3C3B9D-832C-4943-B3F8-4D7E6F482C4E}" destId="{78507362-2B58-4DAF-B20A-AF42B52BA9E2}" srcOrd="2" destOrd="0" presId="urn:microsoft.com/office/officeart/2008/layout/LinedList"/>
    <dgm:cxn modelId="{B1ED9023-EFB8-458D-9116-CD5909EF9083}" type="presParOf" srcId="{6EBC72D3-A0BE-480D-9B95-D7F64FAAEF2B}" destId="{151C5AA3-6813-4CAD-A994-5131D6BBE9AD}" srcOrd="2" destOrd="0" presId="urn:microsoft.com/office/officeart/2008/layout/LinedList"/>
    <dgm:cxn modelId="{F10FE89A-C28D-42BE-8023-1EBAA5DB6E19}" type="presParOf" srcId="{6EBC72D3-A0BE-480D-9B95-D7F64FAAEF2B}" destId="{D1D066CB-D08E-4063-ACDD-594F1F42EFB9}" srcOrd="3" destOrd="0" presId="urn:microsoft.com/office/officeart/2008/layout/LinedList"/>
    <dgm:cxn modelId="{BEF791CB-9876-49F5-8D8A-F21B12FDE3CD}" type="presParOf" srcId="{41D4BA01-01B6-49C5-935D-2CC14EF342A5}" destId="{2CBC7001-A7F3-439C-96BF-29AA2FFC3FD0}" srcOrd="2" destOrd="0" presId="urn:microsoft.com/office/officeart/2008/layout/LinedList"/>
    <dgm:cxn modelId="{54C88BCA-D408-4A94-B7EF-590365221293}" type="presParOf" srcId="{41D4BA01-01B6-49C5-935D-2CC14EF342A5}" destId="{925C180E-1473-4D1E-95F6-AEDC171E879F}" srcOrd="3" destOrd="0" presId="urn:microsoft.com/office/officeart/2008/layout/LinedList"/>
    <dgm:cxn modelId="{DC5F27C6-4D47-464B-844E-D8031EAB1928}" type="presParOf" srcId="{925C180E-1473-4D1E-95F6-AEDC171E879F}" destId="{2EE21AA4-E753-4588-9BC0-C124E9356183}" srcOrd="0" destOrd="0" presId="urn:microsoft.com/office/officeart/2008/layout/LinedList"/>
    <dgm:cxn modelId="{DF1AB27E-2888-47D2-B98D-7F8F1FB52279}" type="presParOf" srcId="{925C180E-1473-4D1E-95F6-AEDC171E879F}" destId="{073E8A70-1283-4758-AFE1-58ABB7EC9E07}" srcOrd="1" destOrd="0" presId="urn:microsoft.com/office/officeart/2008/layout/LinedList"/>
    <dgm:cxn modelId="{FC73049E-38B3-40B7-B7C6-93E60AF782B0}" type="presParOf" srcId="{073E8A70-1283-4758-AFE1-58ABB7EC9E07}" destId="{80035B78-66B3-48FB-8D82-CD93C9FE0FA1}" srcOrd="0" destOrd="0" presId="urn:microsoft.com/office/officeart/2008/layout/LinedList"/>
    <dgm:cxn modelId="{F29B411B-C150-4200-AC0D-524C6BC2259C}" type="presParOf" srcId="{073E8A70-1283-4758-AFE1-58ABB7EC9E07}" destId="{FCEA6826-8433-4ECD-B343-E5B8C6CFC6A8}" srcOrd="1" destOrd="0" presId="urn:microsoft.com/office/officeart/2008/layout/LinedList"/>
    <dgm:cxn modelId="{5A75AA93-C3BD-4D2E-A643-C29578F4AD2A}" type="presParOf" srcId="{FCEA6826-8433-4ECD-B343-E5B8C6CFC6A8}" destId="{6CF2EA9B-9216-4F87-B1F5-CB4799CE2454}" srcOrd="0" destOrd="0" presId="urn:microsoft.com/office/officeart/2008/layout/LinedList"/>
    <dgm:cxn modelId="{63A55A83-4717-4678-8CEE-5701AF16E620}" type="presParOf" srcId="{FCEA6826-8433-4ECD-B343-E5B8C6CFC6A8}" destId="{A25D3FC2-CC95-4E66-9F45-8730BC74FE22}" srcOrd="1" destOrd="0" presId="urn:microsoft.com/office/officeart/2008/layout/LinedList"/>
    <dgm:cxn modelId="{2447DCB4-B31D-4A13-A0D2-A3CE0EFB466C}" type="presParOf" srcId="{FCEA6826-8433-4ECD-B343-E5B8C6CFC6A8}" destId="{649854D2-843E-4033-87F1-EDC98CC694E3}" srcOrd="2" destOrd="0" presId="urn:microsoft.com/office/officeart/2008/layout/LinedList"/>
    <dgm:cxn modelId="{B81A24CE-3188-4ED6-B25A-A43FD9884004}" type="presParOf" srcId="{073E8A70-1283-4758-AFE1-58ABB7EC9E07}" destId="{7CA78E68-D3BD-4481-A6E9-F5B1FE2EC337}" srcOrd="2" destOrd="0" presId="urn:microsoft.com/office/officeart/2008/layout/LinedList"/>
    <dgm:cxn modelId="{6EE3AC46-B620-47E1-B843-764D48564847}" type="presParOf" srcId="{073E8A70-1283-4758-AFE1-58ABB7EC9E07}" destId="{A1461EA6-765E-4003-A4C2-F4B97CA39016}" srcOrd="3" destOrd="0" presId="urn:microsoft.com/office/officeart/2008/layout/LinedList"/>
    <dgm:cxn modelId="{C06AE495-A527-4588-BF7F-ADFCA678908B}" type="presParOf" srcId="{41D4BA01-01B6-49C5-935D-2CC14EF342A5}" destId="{5E29DEEA-F388-446E-B22C-6373E22BE969}" srcOrd="4" destOrd="0" presId="urn:microsoft.com/office/officeart/2008/layout/LinedList"/>
    <dgm:cxn modelId="{9BE79FA9-AB48-435A-ADA2-7EC250D333AB}" type="presParOf" srcId="{41D4BA01-01B6-49C5-935D-2CC14EF342A5}" destId="{6D5BC7C4-250A-4757-ADAC-8E6ECE1D4B1D}" srcOrd="5" destOrd="0" presId="urn:microsoft.com/office/officeart/2008/layout/LinedList"/>
    <dgm:cxn modelId="{C1980FF9-DAF5-49DA-BFD4-E0775D988BF1}" type="presParOf" srcId="{6D5BC7C4-250A-4757-ADAC-8E6ECE1D4B1D}" destId="{9FB2DCDC-7274-477E-BFB8-85CD2E556C33}" srcOrd="0" destOrd="0" presId="urn:microsoft.com/office/officeart/2008/layout/LinedList"/>
    <dgm:cxn modelId="{7AC88F42-EBCE-4502-97BE-BB84240F23A4}" type="presParOf" srcId="{6D5BC7C4-250A-4757-ADAC-8E6ECE1D4B1D}" destId="{9FFD080B-15D6-48EB-A478-4A105C1E40C8}" srcOrd="1" destOrd="0" presId="urn:microsoft.com/office/officeart/2008/layout/LinedList"/>
    <dgm:cxn modelId="{FD261191-9D20-404A-BEBE-DDB3B21CF01E}" type="presParOf" srcId="{9FFD080B-15D6-48EB-A478-4A105C1E40C8}" destId="{A10EF7DF-FC1D-4A6B-9325-FFA0DEC6BA77}" srcOrd="0" destOrd="0" presId="urn:microsoft.com/office/officeart/2008/layout/LinedList"/>
    <dgm:cxn modelId="{F3D3F6F8-CA3C-4553-93B2-4F40B44D95AF}" type="presParOf" srcId="{9FFD080B-15D6-48EB-A478-4A105C1E40C8}" destId="{CCF29454-178F-41D3-8DAF-761C0E993851}" srcOrd="1" destOrd="0" presId="urn:microsoft.com/office/officeart/2008/layout/LinedList"/>
    <dgm:cxn modelId="{E1640243-8B8B-495D-93D5-DF152936A531}" type="presParOf" srcId="{CCF29454-178F-41D3-8DAF-761C0E993851}" destId="{21C84784-7A28-42DD-A190-72EF94C1FF04}" srcOrd="0" destOrd="0" presId="urn:microsoft.com/office/officeart/2008/layout/LinedList"/>
    <dgm:cxn modelId="{F4A02737-A201-4F19-BB43-908F9E5BDE03}" type="presParOf" srcId="{CCF29454-178F-41D3-8DAF-761C0E993851}" destId="{EE9F9188-CC40-4834-A3BE-74371158E0C7}" srcOrd="1" destOrd="0" presId="urn:microsoft.com/office/officeart/2008/layout/LinedList"/>
    <dgm:cxn modelId="{85DD73C1-3311-4B7A-8A6F-A47B2FFEC2FD}" type="presParOf" srcId="{CCF29454-178F-41D3-8DAF-761C0E993851}" destId="{52EFD627-C9F7-4FDB-B712-FBFCA8A9956F}" srcOrd="2" destOrd="0" presId="urn:microsoft.com/office/officeart/2008/layout/LinedList"/>
    <dgm:cxn modelId="{5914FBD0-2267-42EF-8C19-43AC39858182}" type="presParOf" srcId="{9FFD080B-15D6-48EB-A478-4A105C1E40C8}" destId="{B0537281-4626-4971-B653-91772C9025B6}" srcOrd="2" destOrd="0" presId="urn:microsoft.com/office/officeart/2008/layout/LinedList"/>
    <dgm:cxn modelId="{CEC2A738-9D48-4A6A-A885-224DBD151DA2}" type="presParOf" srcId="{9FFD080B-15D6-48EB-A478-4A105C1E40C8}" destId="{B8C9F1CB-7D6C-46E3-843D-0BBF006512CE}" srcOrd="3" destOrd="0" presId="urn:microsoft.com/office/officeart/2008/layout/LinedList"/>
    <dgm:cxn modelId="{C0D607E3-5AFA-4877-8BF4-990801195E47}" type="presParOf" srcId="{41D4BA01-01B6-49C5-935D-2CC14EF342A5}" destId="{F8AB323A-62E1-4835-95AC-FAB9E52EE188}" srcOrd="6" destOrd="0" presId="urn:microsoft.com/office/officeart/2008/layout/LinedList"/>
    <dgm:cxn modelId="{001E7EDF-24B8-4D9B-A9DA-60F3FE0C81A8}" type="presParOf" srcId="{41D4BA01-01B6-49C5-935D-2CC14EF342A5}" destId="{8899CA0B-61C8-4A35-B7B6-932FA8FF9A97}" srcOrd="7" destOrd="0" presId="urn:microsoft.com/office/officeart/2008/layout/LinedList"/>
    <dgm:cxn modelId="{9D3608A2-7775-4051-80B5-4ADFB7819001}" type="presParOf" srcId="{8899CA0B-61C8-4A35-B7B6-932FA8FF9A97}" destId="{ADC3D47B-7D2E-4AF0-A293-9DFB5F3B4F90}" srcOrd="0" destOrd="0" presId="urn:microsoft.com/office/officeart/2008/layout/LinedList"/>
    <dgm:cxn modelId="{E7814F83-F0DA-4397-9CFA-0A559B065254}" type="presParOf" srcId="{8899CA0B-61C8-4A35-B7B6-932FA8FF9A97}" destId="{9DD34CEB-28BC-445C-9FC4-11A28BD5B0A8}" srcOrd="1" destOrd="0" presId="urn:microsoft.com/office/officeart/2008/layout/LinedList"/>
    <dgm:cxn modelId="{6EE36D59-8B36-45EB-8369-40C075AA0819}" type="presParOf" srcId="{9DD34CEB-28BC-445C-9FC4-11A28BD5B0A8}" destId="{0BEC8012-66C6-49C0-AE43-A87B22975439}" srcOrd="0" destOrd="0" presId="urn:microsoft.com/office/officeart/2008/layout/LinedList"/>
    <dgm:cxn modelId="{EFA82984-4030-46E1-99CA-05528711A340}" type="presParOf" srcId="{9DD34CEB-28BC-445C-9FC4-11A28BD5B0A8}" destId="{E9F3E438-F40B-42F0-8682-8F744570DC6A}" srcOrd="1" destOrd="0" presId="urn:microsoft.com/office/officeart/2008/layout/LinedList"/>
    <dgm:cxn modelId="{4B3613C7-8865-4867-84FA-2667E283840F}" type="presParOf" srcId="{E9F3E438-F40B-42F0-8682-8F744570DC6A}" destId="{308ED431-6D06-415E-AECF-562F73A50AED}" srcOrd="0" destOrd="0" presId="urn:microsoft.com/office/officeart/2008/layout/LinedList"/>
    <dgm:cxn modelId="{01CC6918-992E-4CF0-B0C9-A23BE361BB92}" type="presParOf" srcId="{E9F3E438-F40B-42F0-8682-8F744570DC6A}" destId="{7A7172AA-0237-49BC-85E3-061D0C7C38A2}" srcOrd="1" destOrd="0" presId="urn:microsoft.com/office/officeart/2008/layout/LinedList"/>
    <dgm:cxn modelId="{02529789-D430-4B71-AF7E-230D4FF9C7D7}" type="presParOf" srcId="{E9F3E438-F40B-42F0-8682-8F744570DC6A}" destId="{D3D7EB8D-C22F-4436-86E9-330E697B0786}" srcOrd="2" destOrd="0" presId="urn:microsoft.com/office/officeart/2008/layout/LinedList"/>
    <dgm:cxn modelId="{668E542F-75F8-4EFC-9C5F-0FA63124AEB7}" type="presParOf" srcId="{9DD34CEB-28BC-445C-9FC4-11A28BD5B0A8}" destId="{2BA77281-6C10-4B12-BF61-02C9E881358D}" srcOrd="2" destOrd="0" presId="urn:microsoft.com/office/officeart/2008/layout/LinedList"/>
    <dgm:cxn modelId="{0B2F3AB6-B597-45DE-AFCC-90A622EA11FE}" type="presParOf" srcId="{9DD34CEB-28BC-445C-9FC4-11A28BD5B0A8}" destId="{9B47A59A-5CBE-4284-AC0F-A82FB023DAC1}"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42C630-22B8-4A0B-963C-09BC1C1E8496}">
      <dsp:nvSpPr>
        <dsp:cNvPr id="0" name=""/>
        <dsp:cNvSpPr/>
      </dsp:nvSpPr>
      <dsp:spPr>
        <a:xfrm>
          <a:off x="0" y="0"/>
          <a:ext cx="5829242" cy="1432558"/>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lvl="0" algn="ctr" defTabSz="1822450">
            <a:lnSpc>
              <a:spcPct val="90000"/>
            </a:lnSpc>
            <a:spcBef>
              <a:spcPct val="0"/>
            </a:spcBef>
            <a:spcAft>
              <a:spcPct val="35000"/>
            </a:spcAft>
          </a:pPr>
          <a:r>
            <a:rPr lang="en-US" sz="4100" b="1" kern="1200" dirty="0" smtClean="0">
              <a:latin typeface="Arial" panose="020B0604020202020204" pitchFamily="34" charset="0"/>
              <a:cs typeface="Arial" panose="020B0604020202020204" pitchFamily="34" charset="0"/>
            </a:rPr>
            <a:t>#2 – Increase Access to Transplants</a:t>
          </a:r>
          <a:endParaRPr lang="en-US" sz="4100" b="1" kern="1200" dirty="0">
            <a:latin typeface="Arial" panose="020B0604020202020204" pitchFamily="34" charset="0"/>
            <a:cs typeface="Arial" panose="020B0604020202020204" pitchFamily="34" charset="0"/>
          </a:endParaRPr>
        </a:p>
      </dsp:txBody>
      <dsp:txXfrm>
        <a:off x="0" y="0"/>
        <a:ext cx="5829242" cy="1432558"/>
      </dsp:txXfrm>
    </dsp:sp>
    <dsp:sp modelId="{18AAC9E2-1869-4607-BB6D-27B96748D22A}">
      <dsp:nvSpPr>
        <dsp:cNvPr id="0" name=""/>
        <dsp:cNvSpPr/>
      </dsp:nvSpPr>
      <dsp:spPr>
        <a:xfrm>
          <a:off x="0" y="1407995"/>
          <a:ext cx="5829242" cy="1800720"/>
        </a:xfrm>
        <a:prstGeom prst="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solidFill>
                <a:schemeClr val="tx1"/>
              </a:solidFill>
              <a:latin typeface="Arial" panose="020B0604020202020204" pitchFamily="34" charset="0"/>
              <a:cs typeface="Arial" panose="020B0604020202020204" pitchFamily="34" charset="0"/>
            </a:rPr>
            <a:t>Reduce geographic disparities in access to transplantation</a:t>
          </a:r>
          <a:endParaRPr lang="en-US" sz="2400" kern="1200" dirty="0">
            <a:solidFill>
              <a:schemeClr val="tx1"/>
            </a:solidFill>
            <a:latin typeface="Arial" panose="020B0604020202020204" pitchFamily="34" charset="0"/>
            <a:cs typeface="Arial" panose="020B0604020202020204" pitchFamily="34" charset="0"/>
          </a:endParaRPr>
        </a:p>
        <a:p>
          <a:pPr marL="228600" lvl="1" indent="-228600" algn="l" defTabSz="1066800">
            <a:lnSpc>
              <a:spcPct val="90000"/>
            </a:lnSpc>
            <a:spcBef>
              <a:spcPct val="0"/>
            </a:spcBef>
            <a:spcAft>
              <a:spcPct val="15000"/>
            </a:spcAft>
            <a:buChar char="••"/>
          </a:pPr>
          <a:endParaRPr lang="en-US" sz="2400" kern="1200" dirty="0">
            <a:solidFill>
              <a:srgbClr val="FF0000"/>
            </a:solidFill>
            <a:latin typeface="Arial" panose="020B0604020202020204" pitchFamily="34" charset="0"/>
            <a:cs typeface="Arial" panose="020B0604020202020204" pitchFamily="34" charset="0"/>
          </a:endParaRPr>
        </a:p>
      </dsp:txBody>
      <dsp:txXfrm>
        <a:off x="0" y="1407995"/>
        <a:ext cx="5829242" cy="1800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2B312-8A2F-42A6-BD7A-10DAE6DC2E9A}">
      <dsp:nvSpPr>
        <dsp:cNvPr id="0" name=""/>
        <dsp:cNvSpPr/>
      </dsp:nvSpPr>
      <dsp:spPr>
        <a:xfrm>
          <a:off x="0" y="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64E4D-52C9-4693-9BB3-731FD558CDB5}">
      <dsp:nvSpPr>
        <dsp:cNvPr id="0" name=""/>
        <dsp:cNvSpPr/>
      </dsp:nvSpPr>
      <dsp:spPr>
        <a:xfrm>
          <a:off x="0" y="0"/>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Product</a:t>
          </a:r>
          <a:endParaRPr lang="en-US" sz="2000" b="1" kern="1200" dirty="0">
            <a:solidFill>
              <a:schemeClr val="tx1"/>
            </a:solidFill>
            <a:latin typeface="Arial" panose="020B0604020202020204" pitchFamily="34" charset="0"/>
            <a:cs typeface="Arial" panose="020B0604020202020204" pitchFamily="34" charset="0"/>
          </a:endParaRPr>
        </a:p>
      </dsp:txBody>
      <dsp:txXfrm>
        <a:off x="0" y="0"/>
        <a:ext cx="2083628" cy="1285406"/>
      </dsp:txXfrm>
    </dsp:sp>
    <dsp:sp modelId="{61BBD1D9-C9D7-41CB-B9D0-28A16CBCAB48}">
      <dsp:nvSpPr>
        <dsp:cNvPr id="0" name=""/>
        <dsp:cNvSpPr/>
      </dsp:nvSpPr>
      <dsp:spPr>
        <a:xfrm>
          <a:off x="2202133" y="58370"/>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Bylaw Addition</a:t>
          </a:r>
          <a:endParaRPr lang="en-US" sz="2000" kern="1200" dirty="0">
            <a:solidFill>
              <a:schemeClr val="tx1"/>
            </a:solidFill>
            <a:latin typeface="Arial" panose="020B0604020202020204" pitchFamily="34" charset="0"/>
            <a:cs typeface="Arial" panose="020B0604020202020204" pitchFamily="34" charset="0"/>
          </a:endParaRPr>
        </a:p>
      </dsp:txBody>
      <dsp:txXfrm>
        <a:off x="2202133" y="58370"/>
        <a:ext cx="6201746" cy="1167410"/>
      </dsp:txXfrm>
    </dsp:sp>
    <dsp:sp modelId="{151C5AA3-6813-4CAD-A994-5131D6BBE9AD}">
      <dsp:nvSpPr>
        <dsp:cNvPr id="0" name=""/>
        <dsp:cNvSpPr/>
      </dsp:nvSpPr>
      <dsp:spPr>
        <a:xfrm>
          <a:off x="2083628" y="1225780"/>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BC7001-A7F3-439C-96BF-29AA2FFC3FD0}">
      <dsp:nvSpPr>
        <dsp:cNvPr id="0" name=""/>
        <dsp:cNvSpPr/>
      </dsp:nvSpPr>
      <dsp:spPr>
        <a:xfrm>
          <a:off x="0" y="1285406"/>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21AA4-E753-4588-9BC0-C124E9356183}">
      <dsp:nvSpPr>
        <dsp:cNvPr id="0" name=""/>
        <dsp:cNvSpPr/>
      </dsp:nvSpPr>
      <dsp:spPr>
        <a:xfrm>
          <a:off x="0" y="1285406"/>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Target Population Impact:  </a:t>
          </a:r>
          <a:endParaRPr lang="en-US" sz="2000" i="1" kern="1200" dirty="0">
            <a:solidFill>
              <a:schemeClr val="tx1"/>
            </a:solidFill>
            <a:latin typeface="Arial" panose="020B0604020202020204" pitchFamily="34" charset="0"/>
            <a:cs typeface="Arial" panose="020B0604020202020204" pitchFamily="34" charset="0"/>
          </a:endParaRPr>
        </a:p>
      </dsp:txBody>
      <dsp:txXfrm>
        <a:off x="0" y="1285406"/>
        <a:ext cx="2083628" cy="1285406"/>
      </dsp:txXfrm>
    </dsp:sp>
    <dsp:sp modelId="{A25D3FC2-CC95-4E66-9F45-8730BC74FE22}">
      <dsp:nvSpPr>
        <dsp:cNvPr id="0" name=""/>
        <dsp:cNvSpPr/>
      </dsp:nvSpPr>
      <dsp:spPr>
        <a:xfrm>
          <a:off x="2202133" y="1343777"/>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i="1" kern="1200" dirty="0" smtClean="0">
              <a:solidFill>
                <a:schemeClr val="tx1"/>
              </a:solidFill>
              <a:latin typeface="Arial" panose="020B0604020202020204" pitchFamily="34" charset="0"/>
              <a:cs typeface="Arial" panose="020B0604020202020204" pitchFamily="34" charset="0"/>
            </a:rPr>
            <a:t>Transplant Hospitals</a:t>
          </a:r>
          <a:endParaRPr lang="en-US" sz="2000" i="1" kern="1200" dirty="0">
            <a:solidFill>
              <a:schemeClr val="tx1"/>
            </a:solidFill>
            <a:latin typeface="Arial" panose="020B0604020202020204" pitchFamily="34" charset="0"/>
            <a:cs typeface="Arial" panose="020B0604020202020204" pitchFamily="34" charset="0"/>
          </a:endParaRPr>
        </a:p>
      </dsp:txBody>
      <dsp:txXfrm>
        <a:off x="2202133" y="1343777"/>
        <a:ext cx="6201746" cy="1167410"/>
      </dsp:txXfrm>
    </dsp:sp>
    <dsp:sp modelId="{7CA78E68-D3BD-4481-A6E9-F5B1FE2EC337}">
      <dsp:nvSpPr>
        <dsp:cNvPr id="0" name=""/>
        <dsp:cNvSpPr/>
      </dsp:nvSpPr>
      <dsp:spPr>
        <a:xfrm>
          <a:off x="2083628" y="2511187"/>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29DEEA-F388-446E-B22C-6373E22BE969}">
      <dsp:nvSpPr>
        <dsp:cNvPr id="0" name=""/>
        <dsp:cNvSpPr/>
      </dsp:nvSpPr>
      <dsp:spPr>
        <a:xfrm>
          <a:off x="0" y="2570813"/>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B2DCDC-7274-477E-BFB8-85CD2E556C33}">
      <dsp:nvSpPr>
        <dsp:cNvPr id="0" name=""/>
        <dsp:cNvSpPr/>
      </dsp:nvSpPr>
      <dsp:spPr>
        <a:xfrm>
          <a:off x="0" y="2570813"/>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IT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2570813"/>
        <a:ext cx="2083628" cy="1285406"/>
      </dsp:txXfrm>
    </dsp:sp>
    <dsp:sp modelId="{EE9F9188-CC40-4834-A3BE-74371158E0C7}">
      <dsp:nvSpPr>
        <dsp:cNvPr id="0" name=""/>
        <dsp:cNvSpPr/>
      </dsp:nvSpPr>
      <dsp:spPr>
        <a:xfrm>
          <a:off x="2202133" y="2629184"/>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0/10,680</a:t>
          </a:r>
          <a:endParaRPr lang="en-US" sz="2000" b="1" kern="1200" dirty="0">
            <a:solidFill>
              <a:schemeClr val="tx1"/>
            </a:solidFill>
            <a:latin typeface="Arial" panose="020B0604020202020204" pitchFamily="34" charset="0"/>
            <a:cs typeface="Arial" panose="020B0604020202020204" pitchFamily="34" charset="0"/>
          </a:endParaRPr>
        </a:p>
      </dsp:txBody>
      <dsp:txXfrm>
        <a:off x="2202133" y="2629184"/>
        <a:ext cx="6201746" cy="1167410"/>
      </dsp:txXfrm>
    </dsp:sp>
    <dsp:sp modelId="{B0537281-4626-4971-B653-91772C9025B6}">
      <dsp:nvSpPr>
        <dsp:cNvPr id="0" name=""/>
        <dsp:cNvSpPr/>
      </dsp:nvSpPr>
      <dsp:spPr>
        <a:xfrm>
          <a:off x="2083628" y="3796594"/>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AB323A-62E1-4835-95AC-FAB9E52EE188}">
      <dsp:nvSpPr>
        <dsp:cNvPr id="0" name=""/>
        <dsp:cNvSpPr/>
      </dsp:nvSpPr>
      <dsp:spPr>
        <a:xfrm>
          <a:off x="0" y="385622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3D47B-7D2E-4AF0-A293-9DFB5F3B4F90}">
      <dsp:nvSpPr>
        <dsp:cNvPr id="0" name=""/>
        <dsp:cNvSpPr/>
      </dsp:nvSpPr>
      <dsp:spPr>
        <a:xfrm>
          <a:off x="0" y="3856220"/>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Overall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3856220"/>
        <a:ext cx="2083628" cy="1285406"/>
      </dsp:txXfrm>
    </dsp:sp>
    <dsp:sp modelId="{7A7172AA-0237-49BC-85E3-061D0C7C38A2}">
      <dsp:nvSpPr>
        <dsp:cNvPr id="0" name=""/>
        <dsp:cNvSpPr/>
      </dsp:nvSpPr>
      <dsp:spPr>
        <a:xfrm>
          <a:off x="2202133" y="3914590"/>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65/17,885</a:t>
          </a:r>
          <a:endParaRPr lang="en-US" sz="2000" kern="1200" dirty="0">
            <a:solidFill>
              <a:schemeClr val="tx1"/>
            </a:solidFill>
            <a:latin typeface="Arial" panose="020B0604020202020204" pitchFamily="34" charset="0"/>
            <a:cs typeface="Arial" panose="020B0604020202020204" pitchFamily="34" charset="0"/>
          </a:endParaRPr>
        </a:p>
      </dsp:txBody>
      <dsp:txXfrm>
        <a:off x="2202133" y="3914590"/>
        <a:ext cx="6201746" cy="1167410"/>
      </dsp:txXfrm>
    </dsp:sp>
    <dsp:sp modelId="{2BA77281-6C10-4B12-BF61-02C9E881358D}">
      <dsp:nvSpPr>
        <dsp:cNvPr id="0" name=""/>
        <dsp:cNvSpPr/>
      </dsp:nvSpPr>
      <dsp:spPr>
        <a:xfrm>
          <a:off x="2083628" y="5082001"/>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454BACFC-4B5B-46D1-8318-82EB94735ECB}" type="datetimeFigureOut">
              <a:rPr lang="en-US" smtClean="0"/>
              <a:pPr/>
              <a:t>11/6/2014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AD609B0D-F0E1-45E3-86CA-C749E5248A49}" type="slidenum">
              <a:rPr lang="en-US" smtClean="0"/>
              <a:pPr/>
              <a:t>‹#›</a:t>
            </a:fld>
            <a:endParaRPr lang="en-US"/>
          </a:p>
        </p:txBody>
      </p:sp>
    </p:spTree>
    <p:extLst>
      <p:ext uri="{BB962C8B-B14F-4D97-AF65-F5344CB8AC3E}">
        <p14:creationId xmlns:p14="http://schemas.microsoft.com/office/powerpoint/2010/main" val="609834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840D46C-AF63-4D46-819D-6D892EABEF6D}" type="datetimeFigureOut">
              <a:rPr lang="en-US" smtClean="0"/>
              <a:t>11/6/2014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9FDD256-729C-4BE2-8C1E-B629E52BB59A}" type="slidenum">
              <a:rPr lang="en-US" smtClean="0"/>
              <a:t>‹#›</a:t>
            </a:fld>
            <a:endParaRPr lang="en-US"/>
          </a:p>
        </p:txBody>
      </p:sp>
    </p:spTree>
    <p:extLst>
      <p:ext uri="{BB962C8B-B14F-4D97-AF65-F5344CB8AC3E}">
        <p14:creationId xmlns:p14="http://schemas.microsoft.com/office/powerpoint/2010/main" val="1085290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FDD256-729C-4BE2-8C1E-B629E52BB59A}" type="slidenum">
              <a:rPr lang="en-US" smtClean="0"/>
              <a:t>1</a:t>
            </a:fld>
            <a:endParaRPr lang="en-US"/>
          </a:p>
        </p:txBody>
      </p:sp>
    </p:spTree>
    <p:extLst>
      <p:ext uri="{BB962C8B-B14F-4D97-AF65-F5344CB8AC3E}">
        <p14:creationId xmlns:p14="http://schemas.microsoft.com/office/powerpoint/2010/main" val="2150618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FDD256-729C-4BE2-8C1E-B629E52BB59A}" type="slidenum">
              <a:rPr lang="en-US" smtClean="0"/>
              <a:t>10</a:t>
            </a:fld>
            <a:endParaRPr lang="en-US"/>
          </a:p>
        </p:txBody>
      </p:sp>
    </p:spTree>
    <p:extLst>
      <p:ext uri="{BB962C8B-B14F-4D97-AF65-F5344CB8AC3E}">
        <p14:creationId xmlns:p14="http://schemas.microsoft.com/office/powerpoint/2010/main" val="3964342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bylaw language is on the next two slides</a:t>
            </a:r>
          </a:p>
          <a:p>
            <a:endParaRPr lang="en-US" dirty="0"/>
          </a:p>
        </p:txBody>
      </p:sp>
      <p:sp>
        <p:nvSpPr>
          <p:cNvPr id="4" name="Slide Number Placeholder 3"/>
          <p:cNvSpPr>
            <a:spLocks noGrp="1"/>
          </p:cNvSpPr>
          <p:nvPr>
            <p:ph type="sldNum" sz="quarter" idx="10"/>
          </p:nvPr>
        </p:nvSpPr>
        <p:spPr/>
        <p:txBody>
          <a:bodyPr/>
          <a:lstStyle/>
          <a:p>
            <a:fld id="{89FDD256-729C-4BE2-8C1E-B629E52BB59A}" type="slidenum">
              <a:rPr lang="en-US" smtClean="0"/>
              <a:t>11</a:t>
            </a:fld>
            <a:endParaRPr lang="en-US"/>
          </a:p>
        </p:txBody>
      </p:sp>
    </p:spTree>
    <p:extLst>
      <p:ext uri="{BB962C8B-B14F-4D97-AF65-F5344CB8AC3E}">
        <p14:creationId xmlns:p14="http://schemas.microsoft.com/office/powerpoint/2010/main" val="1200233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FDD256-729C-4BE2-8C1E-B629E52BB59A}" type="slidenum">
              <a:rPr lang="en-US" smtClean="0"/>
              <a:t>12</a:t>
            </a:fld>
            <a:endParaRPr lang="en-US"/>
          </a:p>
        </p:txBody>
      </p:sp>
    </p:spTree>
    <p:extLst>
      <p:ext uri="{BB962C8B-B14F-4D97-AF65-F5344CB8AC3E}">
        <p14:creationId xmlns:p14="http://schemas.microsoft.com/office/powerpoint/2010/main" val="2993774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kern="1200" dirty="0" smtClean="0">
                <a:solidFill>
                  <a:schemeClr val="tx1"/>
                </a:solidFill>
                <a:effectLst/>
                <a:latin typeface="+mn-lt"/>
                <a:ea typeface="+mn-ea"/>
                <a:cs typeface="+mn-cs"/>
              </a:rPr>
              <a:t>Currently, if an applicant cannot meet transplant program requirements, the application is rejected by the MPSC and the hospital is notified of the reasons for rejection. There have been situations in the past where the MPSC wanted to approve a new program that met most of the requirements but did not meet all of them.  In these cases, the staff had an established history of transplant success but the hospital’s geographic isolation precluded the proposed primary surgeon and physician’s ability to meet the transplant case volume over time requirements.  Currently, there is neither a mechanism for the MPSC to ask the Board of Directors to consider transplant program approval, nor does the Board of Directors have a process to accept such a request.</a:t>
            </a:r>
            <a:endParaRPr lang="en-US" sz="1200" kern="1200" dirty="0">
              <a:solidFill>
                <a:schemeClr val="tx1"/>
              </a:solidFill>
              <a:effectLst/>
              <a:latin typeface="+mn-lt"/>
              <a:ea typeface="+mn-ea"/>
              <a:cs typeface="+mn-cs"/>
            </a:endParaRP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2837" indent="-296498">
              <a:defRPr>
                <a:solidFill>
                  <a:schemeClr val="tx1"/>
                </a:solidFill>
                <a:latin typeface="Arial" panose="020B0604020202020204" pitchFamily="34" charset="0"/>
              </a:defRPr>
            </a:lvl2pPr>
            <a:lvl3pPr marL="1189229" indent="-236550">
              <a:defRPr>
                <a:solidFill>
                  <a:schemeClr val="tx1"/>
                </a:solidFill>
                <a:latin typeface="Arial" panose="020B0604020202020204" pitchFamily="34" charset="0"/>
              </a:defRPr>
            </a:lvl3pPr>
            <a:lvl4pPr marL="1665568" indent="-236550">
              <a:defRPr>
                <a:solidFill>
                  <a:schemeClr val="tx1"/>
                </a:solidFill>
                <a:latin typeface="Arial" panose="020B0604020202020204" pitchFamily="34" charset="0"/>
              </a:defRPr>
            </a:lvl4pPr>
            <a:lvl5pPr marL="2141908" indent="-236550">
              <a:defRPr>
                <a:solidFill>
                  <a:schemeClr val="tx1"/>
                </a:solidFill>
                <a:latin typeface="Arial" panose="020B0604020202020204" pitchFamily="34" charset="0"/>
              </a:defRPr>
            </a:lvl5pPr>
            <a:lvl6pPr marL="2608526" indent="-236550" defTabSz="466618" eaLnBrk="0" fontAlgn="base" hangingPunct="0">
              <a:spcBef>
                <a:spcPct val="0"/>
              </a:spcBef>
              <a:spcAft>
                <a:spcPct val="0"/>
              </a:spcAft>
              <a:defRPr>
                <a:solidFill>
                  <a:schemeClr val="tx1"/>
                </a:solidFill>
                <a:latin typeface="Arial" panose="020B0604020202020204" pitchFamily="34" charset="0"/>
              </a:defRPr>
            </a:lvl6pPr>
            <a:lvl7pPr marL="3075144" indent="-236550" defTabSz="466618" eaLnBrk="0" fontAlgn="base" hangingPunct="0">
              <a:spcBef>
                <a:spcPct val="0"/>
              </a:spcBef>
              <a:spcAft>
                <a:spcPct val="0"/>
              </a:spcAft>
              <a:defRPr>
                <a:solidFill>
                  <a:schemeClr val="tx1"/>
                </a:solidFill>
                <a:latin typeface="Arial" panose="020B0604020202020204" pitchFamily="34" charset="0"/>
              </a:defRPr>
            </a:lvl7pPr>
            <a:lvl8pPr marL="3541763" indent="-236550" defTabSz="466618" eaLnBrk="0" fontAlgn="base" hangingPunct="0">
              <a:spcBef>
                <a:spcPct val="0"/>
              </a:spcBef>
              <a:spcAft>
                <a:spcPct val="0"/>
              </a:spcAft>
              <a:defRPr>
                <a:solidFill>
                  <a:schemeClr val="tx1"/>
                </a:solidFill>
                <a:latin typeface="Arial" panose="020B0604020202020204" pitchFamily="34" charset="0"/>
              </a:defRPr>
            </a:lvl8pPr>
            <a:lvl9pPr marL="4008381" indent="-236550" defTabSz="466618" eaLnBrk="0" fontAlgn="base" hangingPunct="0">
              <a:spcBef>
                <a:spcPct val="0"/>
              </a:spcBef>
              <a:spcAft>
                <a:spcPct val="0"/>
              </a:spcAft>
              <a:defRPr>
                <a:solidFill>
                  <a:schemeClr val="tx1"/>
                </a:solidFill>
                <a:latin typeface="Arial" panose="020B0604020202020204" pitchFamily="34" charset="0"/>
              </a:defRPr>
            </a:lvl9pPr>
          </a:lstStyle>
          <a:p>
            <a:fld id="{A1C00FFF-FE10-4BCE-9799-D0086EE041FC}" type="slidenum">
              <a:rPr lang="en-US" altLang="en-US" smtClean="0"/>
              <a:pPr/>
              <a:t>2</a:t>
            </a:fld>
            <a:endParaRPr lang="en-US" altLang="en-US" smtClean="0"/>
          </a:p>
        </p:txBody>
      </p:sp>
    </p:spTree>
    <p:extLst>
      <p:ext uri="{BB962C8B-B14F-4D97-AF65-F5344CB8AC3E}">
        <p14:creationId xmlns:p14="http://schemas.microsoft.com/office/powerpoint/2010/main" val="396273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smtClean="0"/>
          </a:p>
          <a:p>
            <a:r>
              <a:rPr lang="en-US" sz="1400" dirty="0" smtClean="0"/>
              <a:t>This</a:t>
            </a:r>
            <a:r>
              <a:rPr lang="en-US" sz="1400" baseline="0" dirty="0" smtClean="0"/>
              <a:t> proposal aligns with the OPTN strategic plan effort to increase access to transplants by reducing geographic disparities in access to transplantation</a:t>
            </a:r>
            <a:endParaRPr lang="en-US" sz="1400" dirty="0"/>
          </a:p>
        </p:txBody>
      </p:sp>
      <p:sp>
        <p:nvSpPr>
          <p:cNvPr id="4" name="Slide Number Placeholder 3"/>
          <p:cNvSpPr>
            <a:spLocks noGrp="1"/>
          </p:cNvSpPr>
          <p:nvPr>
            <p:ph type="sldNum" sz="quarter" idx="10"/>
          </p:nvPr>
        </p:nvSpPr>
        <p:spPr/>
        <p:txBody>
          <a:bodyPr/>
          <a:lstStyle/>
          <a:p>
            <a:fld id="{89FDD256-729C-4BE2-8C1E-B629E52BB59A}" type="slidenum">
              <a:rPr lang="en-US" smtClean="0"/>
              <a:t>3</a:t>
            </a:fld>
            <a:endParaRPr lang="en-US"/>
          </a:p>
        </p:txBody>
      </p:sp>
    </p:spTree>
    <p:extLst>
      <p:ext uri="{BB962C8B-B14F-4D97-AF65-F5344CB8AC3E}">
        <p14:creationId xmlns:p14="http://schemas.microsoft.com/office/powerpoint/2010/main" val="3367778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eaLnBrk="1" hangingPunct="1">
              <a:spcBef>
                <a:spcPct val="0"/>
              </a:spcBef>
              <a:defRPr/>
            </a:pPr>
            <a:r>
              <a:rPr lang="en-US" dirty="0" smtClean="0">
                <a:latin typeface="Arial" panose="020B0604020202020204" pitchFamily="34" charset="0"/>
                <a:cs typeface="Arial" panose="020B0604020202020204" pitchFamily="34" charset="0"/>
              </a:rPr>
              <a:t>It is important to keep in mind that the goal of this proposal is </a:t>
            </a:r>
            <a:r>
              <a:rPr lang="en-US" b="1" dirty="0" smtClean="0">
                <a:latin typeface="Arial" panose="020B0604020202020204" pitchFamily="34" charset="0"/>
                <a:cs typeface="Arial" panose="020B0604020202020204" pitchFamily="34" charset="0"/>
              </a:rPr>
              <a:t>just to create </a:t>
            </a:r>
            <a:r>
              <a:rPr lang="en-US" dirty="0" smtClean="0">
                <a:latin typeface="Arial" panose="020B0604020202020204" pitchFamily="34" charset="0"/>
                <a:cs typeface="Arial" panose="020B0604020202020204" pitchFamily="34" charset="0"/>
              </a:rPr>
              <a:t>a process by which the MPSC can recommend to the Board of Directors that they </a:t>
            </a:r>
            <a:r>
              <a:rPr lang="en-US" b="1" dirty="0" smtClean="0">
                <a:latin typeface="Arial" panose="020B0604020202020204" pitchFamily="34" charset="0"/>
                <a:cs typeface="Arial" panose="020B0604020202020204" pitchFamily="34" charset="0"/>
              </a:rPr>
              <a:t>consider </a:t>
            </a:r>
            <a:r>
              <a:rPr lang="en-US" dirty="0" smtClean="0">
                <a:latin typeface="Arial" panose="020B0604020202020204" pitchFamily="34" charset="0"/>
                <a:cs typeface="Arial" panose="020B0604020202020204" pitchFamily="34" charset="0"/>
              </a:rPr>
              <a:t> approving a transplant program applicant which does not meet all the qualification criteria. The proposal does not attempt to establish approval principles. </a:t>
            </a:r>
          </a:p>
          <a:p>
            <a:pPr eaLnBrk="1" hangingPunct="1">
              <a:spcBef>
                <a:spcPct val="0"/>
              </a:spcBef>
              <a:defRPr/>
            </a:pPr>
            <a:r>
              <a:rPr lang="en-US" dirty="0" smtClean="0">
                <a:latin typeface="Arial" panose="020B0604020202020204" pitchFamily="34" charset="0"/>
                <a:cs typeface="Arial" panose="020B0604020202020204" pitchFamily="34" charset="0"/>
              </a:rPr>
              <a:t> </a:t>
            </a:r>
          </a:p>
          <a:p>
            <a:pPr eaLnBrk="1" hangingPunct="1">
              <a:spcBef>
                <a:spcPct val="0"/>
              </a:spcBef>
              <a:defRPr/>
            </a:pPr>
            <a:r>
              <a:rPr lang="en-US" dirty="0" smtClean="0">
                <a:latin typeface="Arial" panose="020B0604020202020204" pitchFamily="34" charset="0"/>
                <a:cs typeface="Arial" panose="020B0604020202020204" pitchFamily="34" charset="0"/>
              </a:rPr>
              <a:t>The MPSC does not want to generate an expectation within the transplant community that non qualifying applicants can appeal an application rejection when they felt that their situation is unique and existing qualifications should not apply in their case. So, to limit the exception arguments, this proposal defines exactly under what conditions this process can be used. The conditions are:</a:t>
            </a:r>
          </a:p>
          <a:p>
            <a:pPr marL="178587" indent="-178587">
              <a:buFont typeface="Arial" panose="020B0604020202020204" pitchFamily="34" charset="0"/>
              <a:buChar char="•"/>
              <a:defRPr/>
            </a:pPr>
            <a:r>
              <a:rPr lang="en-US" dirty="0" smtClean="0">
                <a:latin typeface="Arial" panose="020B0604020202020204" pitchFamily="34" charset="0"/>
                <a:cs typeface="Arial" panose="020B0604020202020204" pitchFamily="34" charset="0"/>
              </a:rPr>
              <a:t>geographically isolated –a transplant program located entirely within a state or commonwealth, noncontiguous with the mainland United States. This includes</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Alaska, Hawaii, and Puerto Rico.</a:t>
            </a:r>
          </a:p>
          <a:p>
            <a:pPr marL="178587" indent="-178587">
              <a:buFont typeface="Arial" panose="020B0604020202020204" pitchFamily="34" charset="0"/>
              <a:buChar char="•"/>
              <a:defRPr/>
            </a:pPr>
            <a:r>
              <a:rPr lang="en-US" dirty="0" smtClean="0">
                <a:latin typeface="Arial" panose="020B0604020202020204" pitchFamily="34" charset="0"/>
                <a:cs typeface="Arial" panose="020B0604020202020204" pitchFamily="34" charset="0"/>
              </a:rPr>
              <a:t>applicant inability to meet current key personnel requirements is the only unmet qualifier under consideration</a:t>
            </a:r>
          </a:p>
          <a:p>
            <a:pPr marL="178587" indent="-178587">
              <a:buFont typeface="Arial" panose="020B0604020202020204" pitchFamily="34" charset="0"/>
              <a:buChar char="•"/>
              <a:defRPr/>
            </a:pPr>
            <a:r>
              <a:rPr lang="en-US" dirty="0" smtClean="0">
                <a:latin typeface="Arial" panose="020B0604020202020204" pitchFamily="34" charset="0"/>
                <a:cs typeface="Arial" panose="020B0604020202020204" pitchFamily="34" charset="0"/>
              </a:rPr>
              <a:t>applicant demonstrates previous peer acceptable transplant performance operating as a unit with primarily the same personnel and is free from any MPSC and OPTN imposed sanctions for performance and compliance-related issues.</a:t>
            </a:r>
          </a:p>
          <a:p>
            <a:pPr>
              <a:buFont typeface="Arial" panose="020B0604020202020204" pitchFamily="34" charset="0"/>
              <a:buNone/>
              <a:defRPr/>
            </a:pPr>
            <a:endParaRPr lang="en-US" dirty="0" smtClean="0">
              <a:latin typeface="Arial" panose="020B0604020202020204" pitchFamily="34" charset="0"/>
              <a:cs typeface="Arial" panose="020B0604020202020204" pitchFamily="34" charset="0"/>
            </a:endParaRPr>
          </a:p>
          <a:p>
            <a:pPr eaLnBrk="1" hangingPunct="1">
              <a:spcBef>
                <a:spcPct val="0"/>
              </a:spcBef>
              <a:defRPr/>
            </a:pPr>
            <a:endParaRPr lang="en-US" dirty="0" smtClean="0"/>
          </a:p>
          <a:p>
            <a:pPr eaLnBrk="1" hangingPunct="1">
              <a:spcBef>
                <a:spcPct val="0"/>
              </a:spcBef>
              <a:defRPr/>
            </a:pPr>
            <a:endParaRPr 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2837" indent="-296498">
              <a:defRPr>
                <a:solidFill>
                  <a:schemeClr val="tx1"/>
                </a:solidFill>
                <a:latin typeface="Arial" panose="020B0604020202020204" pitchFamily="34" charset="0"/>
              </a:defRPr>
            </a:lvl2pPr>
            <a:lvl3pPr marL="1189229" indent="-236550">
              <a:defRPr>
                <a:solidFill>
                  <a:schemeClr val="tx1"/>
                </a:solidFill>
                <a:latin typeface="Arial" panose="020B0604020202020204" pitchFamily="34" charset="0"/>
              </a:defRPr>
            </a:lvl3pPr>
            <a:lvl4pPr marL="1665568" indent="-236550">
              <a:defRPr>
                <a:solidFill>
                  <a:schemeClr val="tx1"/>
                </a:solidFill>
                <a:latin typeface="Arial" panose="020B0604020202020204" pitchFamily="34" charset="0"/>
              </a:defRPr>
            </a:lvl4pPr>
            <a:lvl5pPr marL="2141908" indent="-236550">
              <a:defRPr>
                <a:solidFill>
                  <a:schemeClr val="tx1"/>
                </a:solidFill>
                <a:latin typeface="Arial" panose="020B0604020202020204" pitchFamily="34" charset="0"/>
              </a:defRPr>
            </a:lvl5pPr>
            <a:lvl6pPr marL="2608526" indent="-236550" defTabSz="466618" eaLnBrk="0" fontAlgn="base" hangingPunct="0">
              <a:spcBef>
                <a:spcPct val="0"/>
              </a:spcBef>
              <a:spcAft>
                <a:spcPct val="0"/>
              </a:spcAft>
              <a:defRPr>
                <a:solidFill>
                  <a:schemeClr val="tx1"/>
                </a:solidFill>
                <a:latin typeface="Arial" panose="020B0604020202020204" pitchFamily="34" charset="0"/>
              </a:defRPr>
            </a:lvl6pPr>
            <a:lvl7pPr marL="3075144" indent="-236550" defTabSz="466618" eaLnBrk="0" fontAlgn="base" hangingPunct="0">
              <a:spcBef>
                <a:spcPct val="0"/>
              </a:spcBef>
              <a:spcAft>
                <a:spcPct val="0"/>
              </a:spcAft>
              <a:defRPr>
                <a:solidFill>
                  <a:schemeClr val="tx1"/>
                </a:solidFill>
                <a:latin typeface="Arial" panose="020B0604020202020204" pitchFamily="34" charset="0"/>
              </a:defRPr>
            </a:lvl7pPr>
            <a:lvl8pPr marL="3541763" indent="-236550" defTabSz="466618" eaLnBrk="0" fontAlgn="base" hangingPunct="0">
              <a:spcBef>
                <a:spcPct val="0"/>
              </a:spcBef>
              <a:spcAft>
                <a:spcPct val="0"/>
              </a:spcAft>
              <a:defRPr>
                <a:solidFill>
                  <a:schemeClr val="tx1"/>
                </a:solidFill>
                <a:latin typeface="Arial" panose="020B0604020202020204" pitchFamily="34" charset="0"/>
              </a:defRPr>
            </a:lvl8pPr>
            <a:lvl9pPr marL="4008381" indent="-236550" defTabSz="466618" eaLnBrk="0" fontAlgn="base" hangingPunct="0">
              <a:spcBef>
                <a:spcPct val="0"/>
              </a:spcBef>
              <a:spcAft>
                <a:spcPct val="0"/>
              </a:spcAft>
              <a:defRPr>
                <a:solidFill>
                  <a:schemeClr val="tx1"/>
                </a:solidFill>
                <a:latin typeface="Arial" panose="020B0604020202020204" pitchFamily="34" charset="0"/>
              </a:defRPr>
            </a:lvl9pPr>
          </a:lstStyle>
          <a:p>
            <a:fld id="{56723234-DCB1-4852-8867-63C9E683F4E8}" type="slidenum">
              <a:rPr lang="en-US" altLang="en-US" smtClean="0"/>
              <a:pPr/>
              <a:t>4</a:t>
            </a:fld>
            <a:endParaRPr lang="en-US" altLang="en-US" smtClean="0"/>
          </a:p>
        </p:txBody>
      </p:sp>
    </p:spTree>
    <p:extLst>
      <p:ext uri="{BB962C8B-B14F-4D97-AF65-F5344CB8AC3E}">
        <p14:creationId xmlns:p14="http://schemas.microsoft.com/office/powerpoint/2010/main" val="6024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89FDD256-729C-4BE2-8C1E-B629E52BB59A}" type="slidenum">
              <a:rPr lang="en-US" smtClean="0"/>
              <a:t>5</a:t>
            </a:fld>
            <a:endParaRPr lang="en-US"/>
          </a:p>
        </p:txBody>
      </p:sp>
    </p:spTree>
    <p:extLst>
      <p:ext uri="{BB962C8B-B14F-4D97-AF65-F5344CB8AC3E}">
        <p14:creationId xmlns:p14="http://schemas.microsoft.com/office/powerpoint/2010/main" val="3659396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  </a:t>
            </a:r>
            <a:endParaRPr lang="en-US" altLang="en-US" dirty="0" smtClean="0">
              <a:solidFill>
                <a:srgbClr val="FF0000"/>
              </a:solidFill>
            </a:endParaRP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82A7A7E-A70C-4AD5-B65F-566D664CD7A0}" type="slidenum">
              <a:rPr lang="en-US" altLang="en-US" smtClean="0"/>
              <a:pPr/>
              <a:t>6</a:t>
            </a:fld>
            <a:endParaRPr lang="en-US" altLang="en-US" smtClean="0"/>
          </a:p>
        </p:txBody>
      </p:sp>
    </p:spTree>
    <p:extLst>
      <p:ext uri="{BB962C8B-B14F-4D97-AF65-F5344CB8AC3E}">
        <p14:creationId xmlns:p14="http://schemas.microsoft.com/office/powerpoint/2010/main" val="2596596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400" b="1" dirty="0" smtClean="0">
                <a:latin typeface="Arial" panose="020B0604020202020204" pitchFamily="34" charset="0"/>
                <a:cs typeface="Arial" panose="020B0604020202020204" pitchFamily="34" charset="0"/>
              </a:rPr>
              <a:t>This proposed bylaw sets up a process and is not intended to set approval criteria or conditions for the Board of Directors. </a:t>
            </a:r>
            <a:r>
              <a:rPr lang="en-US" altLang="en-US" sz="1400" dirty="0" smtClean="0">
                <a:latin typeface="Arial" panose="020B0604020202020204" pitchFamily="34" charset="0"/>
                <a:cs typeface="Arial" panose="020B0604020202020204" pitchFamily="34" charset="0"/>
              </a:rPr>
              <a:t>This proposal will not change the application process for transplant program designation and approval. The MPSC will handle these cases in the same manner as before. </a:t>
            </a:r>
          </a:p>
          <a:p>
            <a:pPr eaLnBrk="1" hangingPunct="1">
              <a:spcBef>
                <a:spcPct val="0"/>
              </a:spcBef>
            </a:pPr>
            <a:endParaRPr lang="en-US" altLang="en-US" sz="1400" dirty="0" smtClean="0">
              <a:latin typeface="Arial" panose="020B0604020202020204" pitchFamily="34" charset="0"/>
              <a:cs typeface="Arial" panose="020B0604020202020204" pitchFamily="34" charset="0"/>
            </a:endParaRPr>
          </a:p>
          <a:p>
            <a:pPr eaLnBrk="1" hangingPunct="1">
              <a:spcBef>
                <a:spcPct val="0"/>
              </a:spcBef>
            </a:pPr>
            <a:r>
              <a:rPr lang="en-US" altLang="en-US" sz="1400" dirty="0" smtClean="0">
                <a:latin typeface="Arial" panose="020B0604020202020204" pitchFamily="34" charset="0"/>
                <a:cs typeface="Arial" panose="020B0604020202020204" pitchFamily="34" charset="0"/>
              </a:rPr>
              <a:t>Only transplant hospitals in an area</a:t>
            </a:r>
            <a:r>
              <a:rPr lang="en-US" altLang="en-US" sz="1400" baseline="0" dirty="0" smtClean="0">
                <a:latin typeface="Arial" panose="020B0604020202020204" pitchFamily="34" charset="0"/>
                <a:cs typeface="Arial" panose="020B0604020202020204" pitchFamily="34" charset="0"/>
              </a:rPr>
              <a:t> </a:t>
            </a:r>
            <a:r>
              <a:rPr lang="en-US" altLang="en-US" sz="1400" dirty="0" smtClean="0">
                <a:latin typeface="Arial" panose="020B0604020202020204" pitchFamily="34" charset="0"/>
                <a:cs typeface="Arial" panose="020B0604020202020204" pitchFamily="34" charset="0"/>
              </a:rPr>
              <a:t>noncontiguous with the mainland United States could be affected by this bylaw change.</a:t>
            </a:r>
          </a:p>
          <a:p>
            <a:pPr eaLnBrk="1" hangingPunct="1">
              <a:spcBef>
                <a:spcPct val="0"/>
              </a:spcBef>
            </a:pPr>
            <a:endParaRPr lang="en-US" altLang="en-US" sz="1400" dirty="0" smtClean="0"/>
          </a:p>
          <a:p>
            <a:pPr eaLnBrk="1" hangingPunct="1">
              <a:spcBef>
                <a:spcPct val="0"/>
              </a:spcBef>
            </a:pPr>
            <a:endParaRPr lang="en-US" altLang="en-US" sz="1400" dirty="0" smtClean="0"/>
          </a:p>
          <a:p>
            <a:pPr eaLnBrk="1" hangingPunct="1">
              <a:spcBef>
                <a:spcPct val="0"/>
              </a:spcBef>
            </a:pPr>
            <a:endParaRPr lang="en-US" altLang="en-US" sz="1400" dirty="0" smtClean="0"/>
          </a:p>
          <a:p>
            <a:pPr eaLnBrk="1" hangingPunct="1">
              <a:spcBef>
                <a:spcPct val="0"/>
              </a:spcBef>
            </a:pPr>
            <a:endParaRPr lang="en-US"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2837" indent="-296498">
              <a:defRPr>
                <a:solidFill>
                  <a:schemeClr val="tx1"/>
                </a:solidFill>
                <a:latin typeface="Arial" panose="020B0604020202020204" pitchFamily="34" charset="0"/>
              </a:defRPr>
            </a:lvl2pPr>
            <a:lvl3pPr marL="1189229" indent="-236550">
              <a:defRPr>
                <a:solidFill>
                  <a:schemeClr val="tx1"/>
                </a:solidFill>
                <a:latin typeface="Arial" panose="020B0604020202020204" pitchFamily="34" charset="0"/>
              </a:defRPr>
            </a:lvl3pPr>
            <a:lvl4pPr marL="1665568" indent="-236550">
              <a:defRPr>
                <a:solidFill>
                  <a:schemeClr val="tx1"/>
                </a:solidFill>
                <a:latin typeface="Arial" panose="020B0604020202020204" pitchFamily="34" charset="0"/>
              </a:defRPr>
            </a:lvl4pPr>
            <a:lvl5pPr marL="2141908" indent="-236550">
              <a:defRPr>
                <a:solidFill>
                  <a:schemeClr val="tx1"/>
                </a:solidFill>
                <a:latin typeface="Arial" panose="020B0604020202020204" pitchFamily="34" charset="0"/>
              </a:defRPr>
            </a:lvl5pPr>
            <a:lvl6pPr marL="2608526" indent="-236550" defTabSz="466618" eaLnBrk="0" fontAlgn="base" hangingPunct="0">
              <a:spcBef>
                <a:spcPct val="0"/>
              </a:spcBef>
              <a:spcAft>
                <a:spcPct val="0"/>
              </a:spcAft>
              <a:defRPr>
                <a:solidFill>
                  <a:schemeClr val="tx1"/>
                </a:solidFill>
                <a:latin typeface="Arial" panose="020B0604020202020204" pitchFamily="34" charset="0"/>
              </a:defRPr>
            </a:lvl6pPr>
            <a:lvl7pPr marL="3075144" indent="-236550" defTabSz="466618" eaLnBrk="0" fontAlgn="base" hangingPunct="0">
              <a:spcBef>
                <a:spcPct val="0"/>
              </a:spcBef>
              <a:spcAft>
                <a:spcPct val="0"/>
              </a:spcAft>
              <a:defRPr>
                <a:solidFill>
                  <a:schemeClr val="tx1"/>
                </a:solidFill>
                <a:latin typeface="Arial" panose="020B0604020202020204" pitchFamily="34" charset="0"/>
              </a:defRPr>
            </a:lvl7pPr>
            <a:lvl8pPr marL="3541763" indent="-236550" defTabSz="466618" eaLnBrk="0" fontAlgn="base" hangingPunct="0">
              <a:spcBef>
                <a:spcPct val="0"/>
              </a:spcBef>
              <a:spcAft>
                <a:spcPct val="0"/>
              </a:spcAft>
              <a:defRPr>
                <a:solidFill>
                  <a:schemeClr val="tx1"/>
                </a:solidFill>
                <a:latin typeface="Arial" panose="020B0604020202020204" pitchFamily="34" charset="0"/>
              </a:defRPr>
            </a:lvl8pPr>
            <a:lvl9pPr marL="4008381" indent="-236550" defTabSz="466618" eaLnBrk="0" fontAlgn="base" hangingPunct="0">
              <a:spcBef>
                <a:spcPct val="0"/>
              </a:spcBef>
              <a:spcAft>
                <a:spcPct val="0"/>
              </a:spcAft>
              <a:defRPr>
                <a:solidFill>
                  <a:schemeClr val="tx1"/>
                </a:solidFill>
                <a:latin typeface="Arial" panose="020B0604020202020204" pitchFamily="34" charset="0"/>
              </a:defRPr>
            </a:lvl9pPr>
          </a:lstStyle>
          <a:p>
            <a:fld id="{1332FB45-A180-474F-8F29-6C0428EBBC15}" type="slidenum">
              <a:rPr lang="en-US" altLang="en-US" smtClean="0"/>
              <a:pPr/>
              <a:t>7</a:t>
            </a:fld>
            <a:endParaRPr lang="en-US" altLang="en-US" smtClean="0"/>
          </a:p>
        </p:txBody>
      </p:sp>
    </p:spTree>
    <p:extLst>
      <p:ext uri="{BB962C8B-B14F-4D97-AF65-F5344CB8AC3E}">
        <p14:creationId xmlns:p14="http://schemas.microsoft.com/office/powerpoint/2010/main" val="3374821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As</a:t>
            </a:r>
            <a:r>
              <a:rPr lang="en-US" b="0" baseline="0" dirty="0" smtClean="0"/>
              <a:t> you can see on the slide, the vast majority of responses were in favor of the proposal.  We did have a region and committee both have equal votes of support and opposition, comments from both groups were consistent with other comments or themes observed – which I will review in the next slide….</a:t>
            </a:r>
            <a:endParaRPr lang="en-US" b="0" dirty="0" smtClean="0"/>
          </a:p>
          <a:p>
            <a:endParaRPr lang="en-US" b="1" dirty="0" smtClean="0"/>
          </a:p>
          <a:p>
            <a:endParaRPr lang="en-US" dirty="0"/>
          </a:p>
          <a:p>
            <a:r>
              <a:rPr lang="en-US" b="1" dirty="0" smtClean="0"/>
              <a:t>If you want it for reference NOT TO READ</a:t>
            </a:r>
            <a:r>
              <a:rPr lang="en-US" b="1" baseline="0" dirty="0" smtClean="0"/>
              <a:t> OUT LOUD</a:t>
            </a:r>
          </a:p>
          <a:p>
            <a:r>
              <a:rPr lang="en-US" b="1" dirty="0" smtClean="0"/>
              <a:t>Region 2:</a:t>
            </a:r>
            <a:endParaRPr lang="en-US" dirty="0" smtClean="0"/>
          </a:p>
          <a:p>
            <a:r>
              <a:rPr lang="en-US" dirty="0" smtClean="0"/>
              <a:t>The members who opposed this proposal commented that a program should not be approved if they do not have a qualified surgeon. Allowing this could result in a patient safety issue.  </a:t>
            </a:r>
          </a:p>
          <a:p>
            <a:r>
              <a:rPr lang="en-US" dirty="0" smtClean="0"/>
              <a:t> </a:t>
            </a:r>
          </a:p>
          <a:p>
            <a:r>
              <a:rPr lang="en-US" b="1" dirty="0" smtClean="0"/>
              <a:t>Committee Response:</a:t>
            </a:r>
            <a:endParaRPr lang="en-US" dirty="0" smtClean="0"/>
          </a:p>
          <a:p>
            <a:endParaRPr lang="en-US" dirty="0" smtClean="0"/>
          </a:p>
          <a:p>
            <a:r>
              <a:rPr lang="en-US" b="1" dirty="0" smtClean="0"/>
              <a:t>Pancreas Transplantation Committee:</a:t>
            </a:r>
            <a:endParaRPr lang="en-US" dirty="0" smtClean="0"/>
          </a:p>
          <a:p>
            <a:r>
              <a:rPr lang="en-US" dirty="0" smtClean="0"/>
              <a:t>Committee members expressed a concern about creating the option for an exception when there are currently criteria in which transplant professionals and hospitals must abide by (i.e. the Bylaws and Policies). Another member noted that the Pancreas Committee previously made recommendations to the MPSC about what constitutes inactivity for pancreas transplant programs, and this scenario seems to encompass a pancreas transplant program that is egregiously inactive. A Committee member explained that he felt uncomfortable making such a large exception for a program that is clearly inactive. A member suggested that programs, like the one the proposal is set up for, could be put on a probation status or a limited status with temporary approval. </a:t>
            </a:r>
          </a:p>
          <a:p>
            <a:r>
              <a:rPr lang="en-US" dirty="0" smtClean="0"/>
              <a:t> </a:t>
            </a:r>
          </a:p>
          <a:p>
            <a:r>
              <a:rPr lang="en-US" dirty="0" smtClean="0"/>
              <a:t>The Committee did not vote in support of the proposal. (4 yes; 4 no; 2 abstained)</a:t>
            </a:r>
          </a:p>
          <a:p>
            <a:r>
              <a:rPr lang="en-US" dirty="0" smtClean="0"/>
              <a:t> </a:t>
            </a:r>
          </a:p>
          <a:p>
            <a:r>
              <a:rPr lang="en-US" b="1" dirty="0" smtClean="0"/>
              <a:t>Committee Response:</a:t>
            </a:r>
            <a:endParaRPr lang="en-US" dirty="0" smtClean="0"/>
          </a:p>
          <a:p>
            <a:r>
              <a:rPr lang="en-US" dirty="0" smtClean="0"/>
              <a:t>The proposed Bylaws set up a process for the Board of Directors to consider approving programs in the explicit geographically isolated areas and under defined conditions. If the OPTN believes making exceptions compromises quality and safety, then the request can be received and denied by its Board of Directors. Exception to approved program qualification criteria considerations cannot be made by the MPSC. If any transplant program is exceptionally-approved that program would still be held to the same standards for performance outcome results or functional inactivity as other transplant programs.</a:t>
            </a:r>
            <a:endParaRPr lang="en-US" dirty="0"/>
          </a:p>
        </p:txBody>
      </p:sp>
      <p:sp>
        <p:nvSpPr>
          <p:cNvPr id="4" name="Slide Number Placeholder 3"/>
          <p:cNvSpPr>
            <a:spLocks noGrp="1"/>
          </p:cNvSpPr>
          <p:nvPr>
            <p:ph type="sldNum" sz="quarter" idx="10"/>
          </p:nvPr>
        </p:nvSpPr>
        <p:spPr/>
        <p:txBody>
          <a:bodyPr/>
          <a:lstStyle/>
          <a:p>
            <a:fld id="{89FDD256-729C-4BE2-8C1E-B629E52BB59A}" type="slidenum">
              <a:rPr lang="en-US" smtClean="0"/>
              <a:t>8</a:t>
            </a:fld>
            <a:endParaRPr lang="en-US"/>
          </a:p>
        </p:txBody>
      </p:sp>
    </p:spTree>
    <p:extLst>
      <p:ext uri="{BB962C8B-B14F-4D97-AF65-F5344CB8AC3E}">
        <p14:creationId xmlns:p14="http://schemas.microsoft.com/office/powerpoint/2010/main" val="4205454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smtClean="0"/>
              <a:t>Themes</a:t>
            </a:r>
            <a:r>
              <a:rPr lang="en-US" baseline="0" dirty="0" smtClean="0"/>
              <a:t> observed during public comment included the notion that exceptions for program approval may undermine the importance of the requirements and could compromise patient safety in those programs granted exceptional approval. </a:t>
            </a:r>
            <a:r>
              <a:rPr lang="en-US" dirty="0">
                <a:latin typeface="Arial" panose="020B0604020202020204" pitchFamily="34" charset="0"/>
                <a:cs typeface="Arial" panose="020B0604020202020204" pitchFamily="34" charset="0"/>
              </a:rPr>
              <a:t>Exceptions for program approval undermine the importance of, and established Bylaws requirements for, the program approval process. OPTN Bylaws requirements for program approval are standards that have developed over time, and are accepted as measures to increase patient safety and quality outcomes. Accordingly, exceptions to program approval requirements may compromise patient safety at those programs with an exceptional approval</a:t>
            </a:r>
            <a:r>
              <a:rPr lang="en-US" dirty="0" smtClean="0">
                <a:latin typeface="Arial" panose="020B0604020202020204" pitchFamily="34" charset="0"/>
                <a:cs typeface="Arial" panose="020B0604020202020204" pitchFamily="34" charset="0"/>
              </a:rPr>
              <a:t>.</a:t>
            </a:r>
          </a:p>
          <a:p>
            <a:pPr defTabSz="933237">
              <a:defRPr/>
            </a:pPr>
            <a:endParaRPr lang="en-US" dirty="0" smtClean="0">
              <a:latin typeface="Arial" panose="020B0604020202020204" pitchFamily="34" charset="0"/>
              <a:cs typeface="Arial" panose="020B0604020202020204" pitchFamily="34" charset="0"/>
            </a:endParaRPr>
          </a:p>
          <a:p>
            <a:pPr marL="0" marR="0" indent="0" algn="l" defTabSz="933237"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In response to this concern, the committee noted t</a:t>
            </a:r>
            <a:r>
              <a:rPr lang="en-US" dirty="0" smtClean="0"/>
              <a:t>hat programs seeking this exception are not absolved of all expectations included in the Bylaws. The proposed Bylaws set up a process for the Board of Directors to consider approving programs in these geographically isolated areas. Before the Board would even be asked to consider approving these programs, the proposed Bylaws require geographically isolated applicants to “demonstrate to the MPSC that the proposed key personnel have both a satisfactory level of transplant experience and an established history of transplant success for the specific organ type indicated in the application for designated transplant program status.” If the MPSC had any concerns about geographically isolated applicant, then these applications would not be sent to the Board for its consideration. Additionally, recommendations for ongoing monitoring should the Board approve these applicants is also an option.</a:t>
            </a:r>
            <a:endParaRPr lang="en-US" dirty="0" smtClean="0">
              <a:latin typeface="Arial" panose="020B0604020202020204" pitchFamily="34" charset="0"/>
              <a:cs typeface="Arial" panose="020B0604020202020204" pitchFamily="34" charset="0"/>
            </a:endParaRPr>
          </a:p>
          <a:p>
            <a:endParaRPr lang="en-US" dirty="0" smtClean="0"/>
          </a:p>
          <a:p>
            <a:pPr marL="0" marR="0" indent="0" algn="l" defTabSz="933237"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secondary recurring theme was a recommendation to define what constitutes “geographic isolation” to accommodate future scenarios instead of simply listing Alaska, Hawaii, and Puerto Rico as the only areas where this exception could apply. </a:t>
            </a:r>
            <a:r>
              <a:rPr lang="en-US" dirty="0" smtClean="0">
                <a:latin typeface="Arial" panose="020B0604020202020204" pitchFamily="34" charset="0"/>
                <a:cs typeface="Arial" panose="020B0604020202020204" pitchFamily="34" charset="0"/>
              </a:rPr>
              <a:t> The Committee</a:t>
            </a:r>
            <a:r>
              <a:rPr lang="en-US" baseline="0" dirty="0" smtClean="0">
                <a:latin typeface="Arial" panose="020B0604020202020204" pitchFamily="34" charset="0"/>
                <a:cs typeface="Arial" panose="020B0604020202020204" pitchFamily="34" charset="0"/>
              </a:rPr>
              <a:t> agreed that it should be explicit in listing Alaska, Hawaii, and Puerto Rico so the Bylaws are clear when this exceptional process applies, and to avoid misinterpretation by rejected applicants seeking this exceptional process outside of the Committee’s intent. If it is </a:t>
            </a:r>
            <a:r>
              <a:rPr lang="en-US" dirty="0" smtClean="0"/>
              <a:t>determined that other areas of the country should also have access to process introduced by these Bylaws, the MPSC believes it would be best if Bylaws modifications are pursued through the formal submission of another public comment proposal. During</a:t>
            </a:r>
            <a:r>
              <a:rPr lang="en-US" baseline="0" dirty="0" smtClean="0"/>
              <a:t> its review of public comment feedback, the MPSC felt the proposed language could be further refined to better communicate its intent. T</a:t>
            </a:r>
            <a:r>
              <a:rPr lang="en-US" dirty="0" smtClean="0"/>
              <a:t>he Committee unanimously agreed to amend the proposal and remove the phrase “but not limited to” so that it is clear that only programs in Alaska, Hawaii, and Puerto Rico will be eligible for the exception to the bylaw.</a:t>
            </a:r>
          </a:p>
          <a:p>
            <a:pPr defTabSz="933237">
              <a:defRPr/>
            </a:pPr>
            <a:endParaRPr lang="en-US" dirty="0" smtClean="0"/>
          </a:p>
          <a:p>
            <a:endParaRPr lang="en-US" b="1" dirty="0" smtClean="0"/>
          </a:p>
          <a:p>
            <a:endParaRPr lang="en-US" dirty="0"/>
          </a:p>
        </p:txBody>
      </p:sp>
      <p:sp>
        <p:nvSpPr>
          <p:cNvPr id="4" name="Slide Number Placeholder 3"/>
          <p:cNvSpPr>
            <a:spLocks noGrp="1"/>
          </p:cNvSpPr>
          <p:nvPr>
            <p:ph type="sldNum" sz="quarter" idx="10"/>
          </p:nvPr>
        </p:nvSpPr>
        <p:spPr/>
        <p:txBody>
          <a:bodyPr/>
          <a:lstStyle/>
          <a:p>
            <a:fld id="{89FDD256-729C-4BE2-8C1E-B629E52BB59A}" type="slidenum">
              <a:rPr lang="en-US" smtClean="0"/>
              <a:t>9</a:t>
            </a:fld>
            <a:endParaRPr lang="en-US"/>
          </a:p>
        </p:txBody>
      </p:sp>
    </p:spTree>
    <p:extLst>
      <p:ext uri="{BB962C8B-B14F-4D97-AF65-F5344CB8AC3E}">
        <p14:creationId xmlns:p14="http://schemas.microsoft.com/office/powerpoint/2010/main" val="103192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134864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extLst>
      <p:ext uri="{BB962C8B-B14F-4D97-AF65-F5344CB8AC3E}">
        <p14:creationId xmlns:p14="http://schemas.microsoft.com/office/powerpoint/2010/main" val="242149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8925" y="155575"/>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88925" y="1349375"/>
            <a:ext cx="8548688"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3" descr="OPTN_trans.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88925" y="6273800"/>
            <a:ext cx="14255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UNOS_logo_large.pn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421563" y="6199188"/>
            <a:ext cx="1495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3411194"/>
      </p:ext>
    </p:extLst>
  </p:cSld>
  <p:clrMap bg1="lt1" tx1="dk1" bg2="lt2" tx2="dk2" accent1="accent1" accent2="accent2" accent3="accent3" accent4="accent4" accent5="accent5" accent6="accent6" hlink="hlink" folHlink="folHlink"/>
  <p:sldLayoutIdLst>
    <p:sldLayoutId id="2147484106" r:id="rId1"/>
    <p:sldLayoutId id="2147484109" r:id="rId2"/>
    <p:sldLayoutId id="2147484104" r:id="rId3"/>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anose="05000000000000000000" pitchFamily="2" charset="2"/>
        <a:buChar char="§"/>
        <a:defRPr sz="2800" kern="1200">
          <a:solidFill>
            <a:srgbClr val="002045"/>
          </a:solidFill>
          <a:latin typeface="Calibri"/>
          <a:ea typeface="Myriad Pro"/>
          <a:cs typeface="Myriad Pro"/>
        </a:defRPr>
      </a:lvl1pPr>
      <a:lvl2pPr marL="4572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160585"/>
            <a:ext cx="8307387" cy="2180294"/>
          </a:xfrm>
        </p:spPr>
        <p:txBody>
          <a:bodyPr/>
          <a:lstStyle/>
          <a:p>
            <a:r>
              <a:rPr lang="en-US" sz="4000" dirty="0"/>
              <a:t>Geographically Isolated Transplant Program Applicants </a:t>
            </a:r>
            <a:r>
              <a:rPr lang="en-US" sz="4000" dirty="0" smtClean="0"/>
              <a:t/>
            </a:r>
            <a:br>
              <a:rPr lang="en-US" sz="4000" dirty="0" smtClean="0"/>
            </a:br>
            <a:r>
              <a:rPr lang="en-US" sz="4000" dirty="0" smtClean="0"/>
              <a:t>(</a:t>
            </a:r>
            <a:r>
              <a:rPr lang="en-US" sz="4000" i="1" dirty="0"/>
              <a:t>Resolution 10</a:t>
            </a:r>
            <a:r>
              <a:rPr lang="en-US" sz="4000" dirty="0"/>
              <a:t>)</a:t>
            </a:r>
          </a:p>
        </p:txBody>
      </p:sp>
      <p:sp>
        <p:nvSpPr>
          <p:cNvPr id="3" name="Subtitle 2"/>
          <p:cNvSpPr>
            <a:spLocks noGrp="1"/>
          </p:cNvSpPr>
          <p:nvPr>
            <p:ph type="subTitle" idx="1"/>
          </p:nvPr>
        </p:nvSpPr>
        <p:spPr>
          <a:xfrm>
            <a:off x="417513" y="3810000"/>
            <a:ext cx="8307387" cy="2105608"/>
          </a:xfrm>
        </p:spPr>
        <p:txBody>
          <a:bodyPr>
            <a:normAutofit/>
          </a:bodyPr>
          <a:lstStyle/>
          <a:p>
            <a:r>
              <a:rPr lang="en-US" sz="2800" dirty="0">
                <a:solidFill>
                  <a:schemeClr val="tx1"/>
                </a:solidFill>
                <a:latin typeface="Arial" panose="020B0604020202020204" pitchFamily="34" charset="0"/>
                <a:cs typeface="Arial" panose="020B0604020202020204" pitchFamily="34" charset="0"/>
              </a:rPr>
              <a:t>Membership &amp; Professional Standards Committee (MPSC)</a:t>
            </a:r>
            <a:endParaRPr lang="en-US" sz="2800" dirty="0" smtClean="0">
              <a:solidFill>
                <a:schemeClr val="tx1"/>
              </a:solidFill>
              <a:latin typeface="Arial" panose="020B0604020202020204" pitchFamily="34" charset="0"/>
              <a:cs typeface="Arial" panose="020B0604020202020204" pitchFamily="34" charset="0"/>
            </a:endParaRPr>
          </a:p>
          <a:p>
            <a:r>
              <a:rPr lang="en-US" sz="2800" dirty="0" smtClean="0">
                <a:solidFill>
                  <a:schemeClr val="tx1"/>
                </a:solidFill>
                <a:latin typeface="Arial" panose="020B0604020202020204" pitchFamily="34" charset="0"/>
                <a:cs typeface="Arial" panose="020B0604020202020204" pitchFamily="34" charset="0"/>
              </a:rPr>
              <a:t>Jonathan Chen, MD, Chair</a:t>
            </a:r>
          </a:p>
          <a:p>
            <a:r>
              <a:rPr lang="en-US" sz="2800" dirty="0" smtClean="0">
                <a:solidFill>
                  <a:schemeClr val="tx1"/>
                </a:solidFill>
                <a:latin typeface="Arial" panose="020B0604020202020204" pitchFamily="34" charset="0"/>
                <a:cs typeface="Arial" panose="020B0604020202020204" pitchFamily="34" charset="0"/>
              </a:rPr>
              <a:t>November 12-13, 2014</a:t>
            </a:r>
            <a:endParaRPr 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0869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RESOLVED, that section A.3.F. (Geographically Isolated Transplant Program Applicants) is added to the OPTN Bylaws, as set forth </a:t>
            </a:r>
            <a:r>
              <a:rPr lang="en-US" b="1" dirty="0" smtClean="0">
                <a:latin typeface="Arial" panose="020B0604020202020204" pitchFamily="34" charset="0"/>
                <a:cs typeface="Arial" panose="020B0604020202020204" pitchFamily="34" charset="0"/>
              </a:rPr>
              <a:t>in Resolution 10, </a:t>
            </a:r>
            <a:r>
              <a:rPr lang="en-US" b="1" dirty="0">
                <a:latin typeface="Arial" panose="020B0604020202020204" pitchFamily="34" charset="0"/>
                <a:cs typeface="Arial" panose="020B0604020202020204" pitchFamily="34" charset="0"/>
              </a:rPr>
              <a:t>effective February 1, 2015. </a:t>
            </a:r>
          </a:p>
          <a:p>
            <a:pPr marL="0" indent="0">
              <a:buNone/>
            </a:pPr>
            <a:endParaRPr lang="en-US" dirty="0"/>
          </a:p>
        </p:txBody>
      </p:sp>
      <p:sp>
        <p:nvSpPr>
          <p:cNvPr id="3" name="Title 2"/>
          <p:cNvSpPr>
            <a:spLocks noGrp="1"/>
          </p:cNvSpPr>
          <p:nvPr>
            <p:ph type="title"/>
          </p:nvPr>
        </p:nvSpPr>
        <p:spPr/>
        <p:txBody>
          <a:bodyPr/>
          <a:lstStyle/>
          <a:p>
            <a:r>
              <a:rPr lang="en-US" dirty="0" smtClean="0"/>
              <a:t>Resolution 10 (page 19)</a:t>
            </a:r>
            <a:endParaRPr lang="en-US" dirty="0"/>
          </a:p>
        </p:txBody>
      </p:sp>
    </p:spTree>
    <p:extLst>
      <p:ext uri="{BB962C8B-B14F-4D97-AF65-F5344CB8AC3E}">
        <p14:creationId xmlns:p14="http://schemas.microsoft.com/office/powerpoint/2010/main" val="1345748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207035"/>
            <a:ext cx="8548414" cy="5547040"/>
          </a:xfrm>
        </p:spPr>
        <p:txBody>
          <a:bodyPr>
            <a:noAutofit/>
          </a:bodyPr>
          <a:lstStyle/>
          <a:p>
            <a:r>
              <a:rPr lang="en-US" sz="2400" b="1" u="sng" dirty="0">
                <a:latin typeface="Arial" panose="020B0604020202020204" pitchFamily="34" charset="0"/>
                <a:cs typeface="Arial" panose="020B0604020202020204" pitchFamily="34" charset="0"/>
              </a:rPr>
              <a:t>A.3.F. Geographically Isolated Transplant Program Applicants </a:t>
            </a:r>
            <a:endParaRPr lang="en-US" sz="2400" dirty="0">
              <a:latin typeface="Arial" panose="020B0604020202020204" pitchFamily="34" charset="0"/>
              <a:cs typeface="Arial" panose="020B0604020202020204" pitchFamily="34" charset="0"/>
            </a:endParaRPr>
          </a:p>
          <a:p>
            <a:r>
              <a:rPr lang="en-US" sz="2400" u="sng" dirty="0">
                <a:latin typeface="Arial" panose="020B0604020202020204" pitchFamily="34" charset="0"/>
                <a:cs typeface="Arial" panose="020B0604020202020204" pitchFamily="34" charset="0"/>
              </a:rPr>
              <a:t>The MPSC may recommend to the Board of Directors the approval of a designated transplant program if the prospective program cannot satisfy the current key personnel requirements due to its geographical isolation. Geographically isolated applicants must demonstrate to the MPSC that the proposed key personnel have both a satisfactory level of transplant experience and an established history of transplant success for the specific organ type indicated in the application for designated transplant program status</a:t>
            </a:r>
            <a:r>
              <a:rPr lang="en-US" sz="2400" u="sng"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3032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207035"/>
            <a:ext cx="8548414" cy="5547040"/>
          </a:xfrm>
        </p:spPr>
        <p:txBody>
          <a:bodyPr>
            <a:noAutofit/>
          </a:bodyPr>
          <a:lstStyle/>
          <a:p>
            <a:r>
              <a:rPr lang="en-US" sz="2400" b="1" u="sng" dirty="0">
                <a:latin typeface="Arial" panose="020B0604020202020204" pitchFamily="34" charset="0"/>
                <a:cs typeface="Arial" panose="020B0604020202020204" pitchFamily="34" charset="0"/>
              </a:rPr>
              <a:t>A.3.F. Geographically Isolated Transplant Program Applicants </a:t>
            </a:r>
            <a:r>
              <a:rPr lang="en-US" sz="2400" b="1" u="sng" dirty="0" err="1" smtClean="0">
                <a:latin typeface="Arial" panose="020B0604020202020204" pitchFamily="34" charset="0"/>
                <a:cs typeface="Arial" panose="020B0604020202020204" pitchFamily="34" charset="0"/>
              </a:rPr>
              <a:t>cont</a:t>
            </a:r>
            <a:r>
              <a:rPr lang="en-US" sz="2400" b="1" u="sng"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r>
              <a:rPr lang="en-US" sz="2400" u="sng" dirty="0" smtClean="0">
                <a:latin typeface="Arial" panose="020B0604020202020204" pitchFamily="34" charset="0"/>
                <a:cs typeface="Arial" panose="020B0604020202020204" pitchFamily="34" charset="0"/>
              </a:rPr>
              <a:t>MPSC recommendation of approval </a:t>
            </a:r>
            <a:r>
              <a:rPr lang="en-US" sz="2400" u="sng" dirty="0">
                <a:latin typeface="Arial" panose="020B0604020202020204" pitchFamily="34" charset="0"/>
                <a:cs typeface="Arial" panose="020B0604020202020204" pitchFamily="34" charset="0"/>
              </a:rPr>
              <a:t>of a geographically isolated program that is not otherwise qualified does not give interim approval to the prospective program. The designated transplant program status of a geographically isolated program that is not otherwise qualified is effective only upon approval of the Board of Directors.</a:t>
            </a:r>
            <a:endParaRPr lang="en-US" sz="2400" dirty="0">
              <a:latin typeface="Arial" panose="020B0604020202020204" pitchFamily="34" charset="0"/>
              <a:cs typeface="Arial" panose="020B0604020202020204" pitchFamily="34" charset="0"/>
            </a:endParaRPr>
          </a:p>
          <a:p>
            <a:r>
              <a:rPr lang="en-US" sz="2400" u="sng" dirty="0" smtClean="0">
                <a:latin typeface="Arial" panose="020B0604020202020204" pitchFamily="34" charset="0"/>
                <a:cs typeface="Arial" panose="020B0604020202020204" pitchFamily="34" charset="0"/>
              </a:rPr>
              <a:t>For </a:t>
            </a:r>
            <a:r>
              <a:rPr lang="en-US" sz="2400" u="sng" dirty="0">
                <a:latin typeface="Arial" panose="020B0604020202020204" pitchFamily="34" charset="0"/>
                <a:cs typeface="Arial" panose="020B0604020202020204" pitchFamily="34" charset="0"/>
              </a:rPr>
              <a:t>purposes of this provision, “geographically isolated” is defined as a program located entirely within a state or commonwealth noncontiguous with the mainland United States. This includes Alaska, Hawaii, and Puerto Rico</a:t>
            </a:r>
            <a:r>
              <a:rPr lang="en-US" sz="2400" u="sng"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9180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
          <p:cNvSpPr>
            <a:spLocks noGrp="1"/>
          </p:cNvSpPr>
          <p:nvPr>
            <p:ph idx="1"/>
          </p:nvPr>
        </p:nvSpPr>
        <p:spPr>
          <a:xfrm>
            <a:off x="288925" y="1022350"/>
            <a:ext cx="8548688" cy="4405313"/>
          </a:xfrm>
        </p:spPr>
        <p:txBody>
          <a:bodyPr/>
          <a:lstStyle/>
          <a:p>
            <a:pPr eaLnBrk="1" hangingPunct="1"/>
            <a:r>
              <a:rPr lang="en-US" altLang="en-US" sz="3200" dirty="0" smtClean="0">
                <a:latin typeface="Arial" panose="020B0604020202020204" pitchFamily="34" charset="0"/>
                <a:cs typeface="Arial" panose="020B0604020202020204" pitchFamily="34" charset="0"/>
              </a:rPr>
              <a:t>MPSC cannot designate and approve an applicant that does not satisfy qualifying requirements </a:t>
            </a:r>
          </a:p>
          <a:p>
            <a:pPr eaLnBrk="1" hangingPunct="1"/>
            <a:r>
              <a:rPr lang="en-US" altLang="en-US" sz="3200" dirty="0" smtClean="0">
                <a:latin typeface="Arial" panose="020B0604020202020204" pitchFamily="34" charset="0"/>
                <a:cs typeface="Arial" panose="020B0604020202020204" pitchFamily="34" charset="0"/>
              </a:rPr>
              <a:t>MPSC may want to recommend an applicant to the Board that doesn’t meet all, but satisfies most, qualifying requirements</a:t>
            </a:r>
          </a:p>
          <a:p>
            <a:pPr eaLnBrk="1" hangingPunct="1"/>
            <a:r>
              <a:rPr lang="en-US" altLang="en-US" sz="3200" dirty="0" smtClean="0">
                <a:latin typeface="Arial" panose="020B0604020202020204" pitchFamily="34" charset="0"/>
                <a:cs typeface="Arial" panose="020B0604020202020204" pitchFamily="34" charset="0"/>
              </a:rPr>
              <a:t>No process exists to do so</a:t>
            </a:r>
          </a:p>
        </p:txBody>
      </p:sp>
      <p:sp>
        <p:nvSpPr>
          <p:cNvPr id="5123" name="Title 2"/>
          <p:cNvSpPr>
            <a:spLocks noGrp="1"/>
          </p:cNvSpPr>
          <p:nvPr>
            <p:ph type="title"/>
          </p:nvPr>
        </p:nvSpPr>
        <p:spPr>
          <a:xfrm>
            <a:off x="403225" y="7938"/>
            <a:ext cx="8740775" cy="850900"/>
          </a:xfrm>
        </p:spPr>
        <p:txBody>
          <a:bodyPr/>
          <a:lstStyle/>
          <a:p>
            <a:pPr eaLnBrk="1" hangingPunct="1"/>
            <a:r>
              <a:rPr lang="en-US" altLang="en-US" dirty="0" smtClean="0">
                <a:latin typeface="Arial" panose="020B0604020202020204" pitchFamily="34" charset="0"/>
                <a:cs typeface="Arial" panose="020B0604020202020204" pitchFamily="34" charset="0"/>
              </a:rPr>
              <a:t>The Problem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50156515"/>
              </p:ext>
            </p:extLst>
          </p:nvPr>
        </p:nvGraphicFramePr>
        <p:xfrm>
          <a:off x="1801842" y="1729048"/>
          <a:ext cx="5829242" cy="3341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9" name="Title 2"/>
          <p:cNvSpPr>
            <a:spLocks noGrp="1"/>
          </p:cNvSpPr>
          <p:nvPr>
            <p:ph type="title"/>
          </p:nvPr>
        </p:nvSpPr>
        <p:spPr>
          <a:xfrm>
            <a:off x="288925" y="-274638"/>
            <a:ext cx="8740775" cy="1760538"/>
          </a:xfrm>
        </p:spPr>
        <p:txBody>
          <a:bodyPr/>
          <a:lstStyle/>
          <a:p>
            <a:r>
              <a:rPr lang="en-US" altLang="en-US" smtClean="0">
                <a:latin typeface="Arial" panose="020B0604020202020204" pitchFamily="34" charset="0"/>
                <a:cs typeface="Arial" panose="020B0604020202020204" pitchFamily="34" charset="0"/>
              </a:rPr>
              <a:t>Strategic</a:t>
            </a:r>
            <a:r>
              <a:rPr lang="en-US" altLang="en-US" smtClean="0">
                <a:latin typeface="Calibri" panose="020F0502020204030204" pitchFamily="34" charset="0"/>
              </a:rPr>
              <a:t> </a:t>
            </a:r>
            <a:r>
              <a:rPr lang="en-US" altLang="en-US" smtClean="0">
                <a:latin typeface="Arial" panose="020B0604020202020204" pitchFamily="34" charset="0"/>
                <a:cs typeface="Arial" panose="020B0604020202020204" pitchFamily="34" charset="0"/>
              </a:rPr>
              <a:t>Plan</a:t>
            </a:r>
          </a:p>
        </p:txBody>
      </p:sp>
    </p:spTree>
    <p:extLst>
      <p:ext uri="{BB962C8B-B14F-4D97-AF65-F5344CB8AC3E}">
        <p14:creationId xmlns:p14="http://schemas.microsoft.com/office/powerpoint/2010/main" val="72936390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925" y="1357313"/>
            <a:ext cx="8548688" cy="4659312"/>
          </a:xfrm>
        </p:spPr>
        <p:txBody>
          <a:bodyPr>
            <a:normAutofit lnSpcReduction="10000"/>
          </a:bodyPr>
          <a:lstStyle/>
          <a:p>
            <a:pPr eaLnBrk="1" fontAlgn="auto" hangingPunct="1">
              <a:spcAft>
                <a:spcPts val="0"/>
              </a:spcAft>
              <a:buFont typeface="Wingdings" charset="2"/>
              <a:buChar char="§"/>
              <a:defRPr/>
            </a:pPr>
            <a:r>
              <a:rPr lang="en-US" sz="3200" b="1" dirty="0" smtClean="0">
                <a:latin typeface="Arial" panose="020B0604020202020204" pitchFamily="34" charset="0"/>
                <a:ea typeface="+mn-ea"/>
                <a:cs typeface="Arial" panose="020B0604020202020204" pitchFamily="34" charset="0"/>
              </a:rPr>
              <a:t>Create a process</a:t>
            </a:r>
            <a:r>
              <a:rPr lang="en-US" sz="3200" dirty="0" smtClean="0">
                <a:latin typeface="Arial" panose="020B0604020202020204" pitchFamily="34" charset="0"/>
                <a:ea typeface="+mn-ea"/>
                <a:cs typeface="Arial" panose="020B0604020202020204" pitchFamily="34" charset="0"/>
              </a:rPr>
              <a:t> for MPSC to recommend the Board </a:t>
            </a:r>
            <a:r>
              <a:rPr lang="en-US" sz="3200" b="1" dirty="0" smtClean="0">
                <a:latin typeface="Arial" panose="020B0604020202020204" pitchFamily="34" charset="0"/>
                <a:ea typeface="+mn-ea"/>
                <a:cs typeface="Arial" panose="020B0604020202020204" pitchFamily="34" charset="0"/>
              </a:rPr>
              <a:t>consider</a:t>
            </a:r>
            <a:r>
              <a:rPr lang="en-US" sz="3200" dirty="0" smtClean="0">
                <a:latin typeface="Arial" panose="020B0604020202020204" pitchFamily="34" charset="0"/>
                <a:ea typeface="+mn-ea"/>
                <a:cs typeface="Arial" panose="020B0604020202020204" pitchFamily="34" charset="0"/>
              </a:rPr>
              <a:t> approving a program not meeting all qualification criteria </a:t>
            </a:r>
          </a:p>
          <a:p>
            <a:pPr eaLnBrk="1" fontAlgn="auto" hangingPunct="1">
              <a:spcAft>
                <a:spcPts val="0"/>
              </a:spcAft>
              <a:buFont typeface="Wingdings" charset="2"/>
              <a:buChar char="§"/>
              <a:defRPr/>
            </a:pPr>
            <a:r>
              <a:rPr lang="en-US" sz="3200" dirty="0" smtClean="0">
                <a:latin typeface="Arial" panose="020B0604020202020204" pitchFamily="34" charset="0"/>
                <a:ea typeface="+mn-ea"/>
                <a:cs typeface="Arial" panose="020B0604020202020204" pitchFamily="34" charset="0"/>
              </a:rPr>
              <a:t>Set exact circumstances when such a recommendation can be made </a:t>
            </a:r>
          </a:p>
          <a:p>
            <a:pPr eaLnBrk="1" fontAlgn="auto" hangingPunct="1">
              <a:spcAft>
                <a:spcPts val="0"/>
              </a:spcAft>
              <a:buFont typeface="Wingdings" charset="2"/>
              <a:buChar char="§"/>
              <a:defRPr/>
            </a:pPr>
            <a:r>
              <a:rPr lang="en-US" sz="3200" dirty="0" smtClean="0">
                <a:latin typeface="Arial" panose="020B0604020202020204" pitchFamily="34" charset="0"/>
                <a:cs typeface="Arial" panose="020B0604020202020204" pitchFamily="34" charset="0"/>
              </a:rPr>
              <a:t>Establish that transplant program designation and approval is </a:t>
            </a:r>
            <a:r>
              <a:rPr lang="en-US" sz="3200" dirty="0">
                <a:latin typeface="Arial" panose="020B0604020202020204" pitchFamily="34" charset="0"/>
                <a:cs typeface="Arial" panose="020B0604020202020204" pitchFamily="34" charset="0"/>
              </a:rPr>
              <a:t>effective only upon approval of the Board of </a:t>
            </a:r>
            <a:r>
              <a:rPr lang="en-US" sz="3200" dirty="0" smtClean="0">
                <a:latin typeface="Arial" panose="020B0604020202020204" pitchFamily="34" charset="0"/>
                <a:cs typeface="Arial" panose="020B0604020202020204" pitchFamily="34" charset="0"/>
              </a:rPr>
              <a:t>Directors (no interim approval)</a:t>
            </a:r>
            <a:endParaRPr lang="en-US" sz="3200" dirty="0">
              <a:latin typeface="Arial" panose="020B0604020202020204" pitchFamily="34" charset="0"/>
              <a:cs typeface="Arial" panose="020B0604020202020204" pitchFamily="34" charset="0"/>
            </a:endParaRPr>
          </a:p>
          <a:p>
            <a:pPr eaLnBrk="1" fontAlgn="auto" hangingPunct="1">
              <a:spcAft>
                <a:spcPts val="0"/>
              </a:spcAft>
              <a:buFont typeface="Wingdings" charset="2"/>
              <a:buChar char="§"/>
              <a:defRPr/>
            </a:pPr>
            <a:endParaRPr lang="en-US" dirty="0" smtClean="0">
              <a:latin typeface="Arial" panose="020B0604020202020204" pitchFamily="34" charset="0"/>
              <a:ea typeface="+mn-ea"/>
              <a:cs typeface="Arial" panose="020B0604020202020204" pitchFamily="34" charset="0"/>
            </a:endParaRPr>
          </a:p>
          <a:p>
            <a:pPr eaLnBrk="1" fontAlgn="auto" hangingPunct="1">
              <a:spcAft>
                <a:spcPts val="0"/>
              </a:spcAft>
              <a:buFont typeface="Wingdings" charset="2"/>
              <a:buChar char="§"/>
              <a:defRPr/>
            </a:pPr>
            <a:endParaRPr lang="en-US" dirty="0">
              <a:latin typeface="Arial" panose="020B0604020202020204" pitchFamily="34" charset="0"/>
              <a:ea typeface="+mn-ea"/>
              <a:cs typeface="Arial" panose="020B0604020202020204" pitchFamily="34" charset="0"/>
            </a:endParaRPr>
          </a:p>
        </p:txBody>
      </p:sp>
      <p:sp>
        <p:nvSpPr>
          <p:cNvPr id="7171" name="Title 2"/>
          <p:cNvSpPr>
            <a:spLocks noGrp="1"/>
          </p:cNvSpPr>
          <p:nvPr>
            <p:ph type="title"/>
          </p:nvPr>
        </p:nvSpPr>
        <p:spPr>
          <a:xfrm>
            <a:off x="288925" y="155575"/>
            <a:ext cx="8740775" cy="850900"/>
          </a:xfrm>
        </p:spPr>
        <p:txBody>
          <a:bodyPr/>
          <a:lstStyle/>
          <a:p>
            <a:pPr eaLnBrk="1" hangingPunct="1"/>
            <a:r>
              <a:rPr lang="en-US" altLang="en-US" dirty="0" smtClean="0">
                <a:latin typeface="Arial" panose="020B0604020202020204" pitchFamily="34" charset="0"/>
                <a:cs typeface="Arial" panose="020B0604020202020204" pitchFamily="34" charset="0"/>
              </a:rPr>
              <a:t>Goal of the Proposal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718104"/>
            <a:ext cx="8548414" cy="4405247"/>
          </a:xfrm>
        </p:spPr>
        <p:txBody>
          <a:bodyPr>
            <a:normAutofit/>
          </a:bodyPr>
          <a:lstStyle/>
          <a:p>
            <a:r>
              <a:rPr lang="en-US" dirty="0" smtClean="0">
                <a:solidFill>
                  <a:schemeClr val="tx1"/>
                </a:solidFill>
                <a:latin typeface="Arial" panose="020B0604020202020204" pitchFamily="34" charset="0"/>
                <a:cs typeface="Arial" panose="020B0604020202020204" pitchFamily="34" charset="0"/>
              </a:rPr>
              <a:t>The </a:t>
            </a:r>
            <a:r>
              <a:rPr lang="en-US" dirty="0">
                <a:solidFill>
                  <a:schemeClr val="tx1"/>
                </a:solidFill>
                <a:latin typeface="Arial" panose="020B0604020202020204" pitchFamily="34" charset="0"/>
                <a:cs typeface="Arial" panose="020B0604020202020204" pitchFamily="34" charset="0"/>
              </a:rPr>
              <a:t>proposed changes will help to maximize the number of donors and transplants by approving capable transplant program applicants who serve a defined geographically isolated area.</a:t>
            </a:r>
          </a:p>
          <a:p>
            <a:r>
              <a:rPr lang="en-US" dirty="0" smtClean="0">
                <a:solidFill>
                  <a:schemeClr val="tx1"/>
                </a:solidFill>
                <a:latin typeface="Arial" panose="020B0604020202020204" pitchFamily="34" charset="0"/>
                <a:cs typeface="Arial" panose="020B0604020202020204" pitchFamily="34" charset="0"/>
              </a:rPr>
              <a:t>The </a:t>
            </a:r>
            <a:r>
              <a:rPr lang="en-US" dirty="0">
                <a:solidFill>
                  <a:schemeClr val="tx1"/>
                </a:solidFill>
                <a:latin typeface="Arial" panose="020B0604020202020204" pitchFamily="34" charset="0"/>
                <a:cs typeface="Arial" panose="020B0604020202020204" pitchFamily="34" charset="0"/>
              </a:rPr>
              <a:t>designation and approval of capable transplant programs in geographically isolated areas provides an opportunity for the patients to seek transplant treatment for end stage organ disease which might not be available due to their place of residence.</a:t>
            </a:r>
          </a:p>
          <a:p>
            <a:endParaRPr lang="en-US" dirty="0">
              <a:solidFill>
                <a:srgbClr val="FF0000"/>
              </a:solidFill>
            </a:endParaRPr>
          </a:p>
        </p:txBody>
      </p:sp>
      <p:sp>
        <p:nvSpPr>
          <p:cNvPr id="3" name="Title 2"/>
          <p:cNvSpPr>
            <a:spLocks noGrp="1"/>
          </p:cNvSpPr>
          <p:nvPr>
            <p:ph type="title"/>
          </p:nvPr>
        </p:nvSpPr>
        <p:spPr>
          <a:xfrm>
            <a:off x="289034" y="597409"/>
            <a:ext cx="8741103" cy="850932"/>
          </a:xfrm>
        </p:spPr>
        <p:txBody>
          <a:bodyPr/>
          <a:lstStyle/>
          <a:p>
            <a:r>
              <a:rPr lang="en-US" dirty="0" smtClean="0">
                <a:solidFill>
                  <a:schemeClr val="tx1"/>
                </a:solidFill>
                <a:latin typeface="Arial" panose="020B0604020202020204" pitchFamily="34" charset="0"/>
                <a:cs typeface="Arial" panose="020B0604020202020204" pitchFamily="34" charset="0"/>
              </a:rPr>
              <a:t>How will the Proposal Achieve its Goal</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7888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94162317"/>
              </p:ext>
            </p:extLst>
          </p:nvPr>
        </p:nvGraphicFramePr>
        <p:xfrm>
          <a:off x="494675" y="1124260"/>
          <a:ext cx="8409482" cy="514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Overall Project Impact</a:t>
            </a:r>
            <a:endParaRPr lang="en-US" altLang="en-US" dirty="0" smtClean="0">
              <a:latin typeface="Calibri" panose="020F0502020204030204" pitchFamily="34" charset="0"/>
            </a:endParaRPr>
          </a:p>
        </p:txBody>
      </p:sp>
      <p:graphicFrame>
        <p:nvGraphicFramePr>
          <p:cNvPr id="8" name="Chart 7"/>
          <p:cNvGraphicFramePr>
            <a:graphicFrameLocks/>
          </p:cNvGraphicFramePr>
          <p:nvPr>
            <p:extLst/>
          </p:nvPr>
        </p:nvGraphicFramePr>
        <p:xfrm>
          <a:off x="3886191" y="3665211"/>
          <a:ext cx="5029200" cy="118872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9" name="Chart 8"/>
          <p:cNvGraphicFramePr>
            <a:graphicFrameLocks/>
          </p:cNvGraphicFramePr>
          <p:nvPr>
            <p:extLst>
              <p:ext uri="{D42A27DB-BD31-4B8C-83A1-F6EECF244321}">
                <p14:modId xmlns:p14="http://schemas.microsoft.com/office/powerpoint/2010/main" val="2149656831"/>
              </p:ext>
            </p:extLst>
          </p:nvPr>
        </p:nvGraphicFramePr>
        <p:xfrm>
          <a:off x="3874957" y="4989101"/>
          <a:ext cx="5029200" cy="1188720"/>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3086509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288925" y="1333500"/>
            <a:ext cx="8548688" cy="4405313"/>
          </a:xfrm>
        </p:spPr>
        <p:txBody>
          <a:bodyPr>
            <a:normAutofit lnSpcReduction="10000"/>
          </a:bodyPr>
          <a:lstStyle/>
          <a:p>
            <a:pPr eaLnBrk="1" hangingPunct="1">
              <a:defRPr/>
            </a:pPr>
            <a:r>
              <a:rPr lang="en-US" sz="3200" dirty="0" smtClean="0">
                <a:latin typeface="Arial" panose="020B0604020202020204" pitchFamily="34" charset="0"/>
                <a:cs typeface="Arial" panose="020B0604020202020204" pitchFamily="34" charset="0"/>
              </a:rPr>
              <a:t>No action required</a:t>
            </a:r>
          </a:p>
          <a:p>
            <a:pPr eaLnBrk="1" hangingPunct="1">
              <a:defRPr/>
            </a:pPr>
            <a:r>
              <a:rPr lang="en-US" sz="3200" dirty="0">
                <a:latin typeface="Arial" panose="020B0604020202020204" pitchFamily="34" charset="0"/>
                <a:cs typeface="Arial" panose="020B0604020202020204" pitchFamily="34" charset="0"/>
              </a:rPr>
              <a:t>A</a:t>
            </a:r>
            <a:r>
              <a:rPr lang="en-US" sz="3200" dirty="0" smtClean="0">
                <a:latin typeface="Arial" panose="020B0604020202020204" pitchFamily="34" charset="0"/>
                <a:cs typeface="Arial" panose="020B0604020202020204" pitchFamily="34" charset="0"/>
              </a:rPr>
              <a:t>ffects a very small number of select hospitals and their programs</a:t>
            </a:r>
          </a:p>
          <a:p>
            <a:pPr eaLnBrk="1" hangingPunct="1">
              <a:defRPr/>
            </a:pPr>
            <a:r>
              <a:rPr lang="en-US" sz="3200" dirty="0" smtClean="0">
                <a:latin typeface="Arial" panose="020B0604020202020204" pitchFamily="34" charset="0"/>
                <a:cs typeface="Arial" panose="020B0604020202020204" pitchFamily="34" charset="0"/>
              </a:rPr>
              <a:t>Application submission and review process continues by the MPSC</a:t>
            </a:r>
          </a:p>
          <a:p>
            <a:pPr eaLnBrk="1" hangingPunct="1">
              <a:defRPr/>
            </a:pPr>
            <a:r>
              <a:rPr lang="en-US" sz="3200" dirty="0" smtClean="0">
                <a:latin typeface="Arial" panose="020B0604020202020204" pitchFamily="34" charset="0"/>
                <a:cs typeface="Arial" panose="020B0604020202020204" pitchFamily="34" charset="0"/>
              </a:rPr>
              <a:t>If MPSC recommends an exception consideration to the Board, applicant will be notified</a:t>
            </a:r>
          </a:p>
          <a:p>
            <a:pPr eaLnBrk="1" hangingPunct="1">
              <a:defRPr/>
            </a:pPr>
            <a:endParaRPr lang="en-US" dirty="0" smtClean="0">
              <a:latin typeface="Arial" panose="020B0604020202020204" pitchFamily="34" charset="0"/>
              <a:cs typeface="Arial" panose="020B0604020202020204" pitchFamily="34" charset="0"/>
            </a:endParaRPr>
          </a:p>
        </p:txBody>
      </p:sp>
      <p:sp>
        <p:nvSpPr>
          <p:cNvPr id="9219" name="Title 2"/>
          <p:cNvSpPr>
            <a:spLocks noGrp="1"/>
          </p:cNvSpPr>
          <p:nvPr>
            <p:ph type="title"/>
          </p:nvPr>
        </p:nvSpPr>
        <p:spPr>
          <a:xfrm>
            <a:off x="288925" y="155575"/>
            <a:ext cx="8740775" cy="850900"/>
          </a:xfrm>
        </p:spPr>
        <p:txBody>
          <a:bodyPr/>
          <a:lstStyle/>
          <a:p>
            <a:pPr eaLnBrk="1" hangingPunct="1"/>
            <a:r>
              <a:rPr lang="en-US" altLang="en-US" smtClean="0">
                <a:latin typeface="Arial" panose="020B0604020202020204" pitchFamily="34" charset="0"/>
                <a:cs typeface="Arial" panose="020B0604020202020204" pitchFamily="34" charset="0"/>
              </a:rPr>
              <a:t>What Members Will Need to Do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Comment Response Tally</a:t>
            </a:r>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831567"/>
              </p:ext>
            </p:extLst>
          </p:nvPr>
        </p:nvGraphicFramePr>
        <p:xfrm>
          <a:off x="289034" y="1286942"/>
          <a:ext cx="8548691" cy="4846320"/>
        </p:xfrm>
        <a:graphic>
          <a:graphicData uri="http://schemas.openxmlformats.org/drawingml/2006/table">
            <a:tbl>
              <a:tblPr firstRow="1" bandRow="1">
                <a:tableStyleId>{5C22544A-7EE6-4342-B048-85BDC9FD1C3A}</a:tableStyleId>
              </a:tblPr>
              <a:tblGrid>
                <a:gridCol w="1608886"/>
                <a:gridCol w="1173193"/>
                <a:gridCol w="1207698"/>
                <a:gridCol w="1709350"/>
                <a:gridCol w="1051103"/>
                <a:gridCol w="1798461"/>
              </a:tblGrid>
              <a:tr h="1220319">
                <a:tc>
                  <a:txBody>
                    <a:bodyPr/>
                    <a:lstStyle/>
                    <a:p>
                      <a:r>
                        <a:rPr lang="en-US" sz="2400" dirty="0" smtClean="0"/>
                        <a:t>Type of Response</a:t>
                      </a:r>
                      <a:endParaRPr lang="en-US" sz="2400" dirty="0"/>
                    </a:p>
                  </a:txBody>
                  <a:tcPr/>
                </a:tc>
                <a:tc>
                  <a:txBody>
                    <a:bodyPr/>
                    <a:lstStyle/>
                    <a:p>
                      <a:r>
                        <a:rPr lang="en-US" sz="2400" dirty="0" smtClean="0"/>
                        <a:t>Response Total</a:t>
                      </a:r>
                      <a:endParaRPr lang="en-US" sz="2400" dirty="0"/>
                    </a:p>
                  </a:txBody>
                  <a:tcPr/>
                </a:tc>
                <a:tc>
                  <a:txBody>
                    <a:bodyPr/>
                    <a:lstStyle/>
                    <a:p>
                      <a:r>
                        <a:rPr lang="en-US" sz="2400" dirty="0" smtClean="0"/>
                        <a:t>In Favor</a:t>
                      </a:r>
                      <a:endParaRPr lang="en-US" sz="2400" dirty="0"/>
                    </a:p>
                  </a:txBody>
                  <a:tcPr/>
                </a:tc>
                <a:tc>
                  <a:txBody>
                    <a:bodyPr/>
                    <a:lstStyle/>
                    <a:p>
                      <a:r>
                        <a:rPr lang="en-US" sz="2400" dirty="0" smtClean="0"/>
                        <a:t>In Favor as amended</a:t>
                      </a:r>
                      <a:endParaRPr lang="en-US" sz="2400" dirty="0"/>
                    </a:p>
                  </a:txBody>
                  <a:tcPr/>
                </a:tc>
                <a:tc>
                  <a:txBody>
                    <a:bodyPr/>
                    <a:lstStyle/>
                    <a:p>
                      <a:r>
                        <a:rPr lang="en-US" sz="2400" dirty="0" smtClean="0"/>
                        <a:t>Opposed</a:t>
                      </a:r>
                      <a:endParaRPr lang="en-US" sz="2400" dirty="0"/>
                    </a:p>
                  </a:txBody>
                  <a:tcPr/>
                </a:tc>
                <a:tc>
                  <a:txBody>
                    <a:bodyPr/>
                    <a:lstStyle/>
                    <a:p>
                      <a:r>
                        <a:rPr lang="en-US" sz="2400" dirty="0" smtClean="0"/>
                        <a:t>No Vote/No Comment/</a:t>
                      </a:r>
                    </a:p>
                    <a:p>
                      <a:r>
                        <a:rPr lang="en-US" sz="2400" dirty="0" smtClean="0"/>
                        <a:t>Did</a:t>
                      </a:r>
                      <a:r>
                        <a:rPr lang="en-US" sz="2400" baseline="0" dirty="0" smtClean="0"/>
                        <a:t> not consider</a:t>
                      </a:r>
                      <a:endParaRPr lang="en-US" sz="2400" dirty="0"/>
                    </a:p>
                  </a:txBody>
                  <a:tcPr/>
                </a:tc>
              </a:tr>
              <a:tr h="494907">
                <a:tc>
                  <a:txBody>
                    <a:bodyPr/>
                    <a:lstStyle/>
                    <a:p>
                      <a:r>
                        <a:rPr lang="en-US" sz="2400" dirty="0" smtClean="0"/>
                        <a:t>Individual</a:t>
                      </a:r>
                      <a:endParaRPr lang="en-US" sz="2400" dirty="0"/>
                    </a:p>
                  </a:txBody>
                  <a:tcPr/>
                </a:tc>
                <a:tc>
                  <a:txBody>
                    <a:bodyPr/>
                    <a:lstStyle/>
                    <a:p>
                      <a:r>
                        <a:rPr lang="en-US" sz="2400" dirty="0" smtClean="0"/>
                        <a:t>18</a:t>
                      </a:r>
                      <a:endParaRPr lang="en-US" sz="2400" dirty="0"/>
                    </a:p>
                  </a:txBody>
                  <a:tcPr/>
                </a:tc>
                <a:tc>
                  <a:txBody>
                    <a:bodyPr/>
                    <a:lstStyle/>
                    <a:p>
                      <a:r>
                        <a:rPr lang="en-US" sz="2400" dirty="0" smtClean="0"/>
                        <a:t>13</a:t>
                      </a:r>
                      <a:r>
                        <a:rPr lang="en-US" sz="2400" baseline="0" dirty="0" smtClean="0"/>
                        <a:t> (93%)</a:t>
                      </a:r>
                      <a:endParaRPr lang="en-US" sz="2400" dirty="0"/>
                    </a:p>
                  </a:txBody>
                  <a:tcPr/>
                </a:tc>
                <a:tc>
                  <a:txBody>
                    <a:bodyPr/>
                    <a:lstStyle/>
                    <a:p>
                      <a:r>
                        <a:rPr lang="en-US" sz="2400" dirty="0" smtClean="0"/>
                        <a:t>0</a:t>
                      </a:r>
                      <a:endParaRPr lang="en-US" sz="2400" dirty="0"/>
                    </a:p>
                  </a:txBody>
                  <a:tcPr/>
                </a:tc>
                <a:tc>
                  <a:txBody>
                    <a:bodyPr/>
                    <a:lstStyle/>
                    <a:p>
                      <a:r>
                        <a:rPr lang="en-US" sz="2400" dirty="0" smtClean="0"/>
                        <a:t>1 (7%)</a:t>
                      </a:r>
                      <a:endParaRPr lang="en-US" sz="2400" dirty="0"/>
                    </a:p>
                  </a:txBody>
                  <a:tcPr/>
                </a:tc>
                <a:tc>
                  <a:txBody>
                    <a:bodyPr/>
                    <a:lstStyle/>
                    <a:p>
                      <a:r>
                        <a:rPr lang="en-US" sz="2400" dirty="0" smtClean="0"/>
                        <a:t>4</a:t>
                      </a:r>
                      <a:endParaRPr lang="en-US" sz="2400" dirty="0"/>
                    </a:p>
                  </a:txBody>
                  <a:tcPr/>
                </a:tc>
              </a:tr>
              <a:tr h="494907">
                <a:tc>
                  <a:txBody>
                    <a:bodyPr/>
                    <a:lstStyle/>
                    <a:p>
                      <a:r>
                        <a:rPr lang="en-US" sz="2400" dirty="0" smtClean="0"/>
                        <a:t>Regional</a:t>
                      </a:r>
                      <a:endParaRPr lang="en-US" sz="2400" dirty="0"/>
                    </a:p>
                  </a:txBody>
                  <a:tcPr/>
                </a:tc>
                <a:tc>
                  <a:txBody>
                    <a:bodyPr/>
                    <a:lstStyle/>
                    <a:p>
                      <a:r>
                        <a:rPr lang="en-US" sz="2400" dirty="0" smtClean="0"/>
                        <a:t>11*</a:t>
                      </a:r>
                      <a:endParaRPr lang="en-US" sz="2400" dirty="0"/>
                    </a:p>
                  </a:txBody>
                  <a:tcPr/>
                </a:tc>
                <a:tc>
                  <a:txBody>
                    <a:bodyPr/>
                    <a:lstStyle/>
                    <a:p>
                      <a:r>
                        <a:rPr lang="en-US" sz="2400" dirty="0" smtClean="0"/>
                        <a:t>10 (91%)</a:t>
                      </a:r>
                      <a:endParaRPr lang="en-US" sz="2400" dirty="0"/>
                    </a:p>
                  </a:txBody>
                  <a:tcPr/>
                </a:tc>
                <a:tc>
                  <a:txBody>
                    <a:bodyPr/>
                    <a:lstStyle/>
                    <a:p>
                      <a:r>
                        <a:rPr lang="en-US" sz="2400" dirty="0" smtClean="0"/>
                        <a:t>0</a:t>
                      </a:r>
                      <a:endParaRPr lang="en-US" sz="2400" dirty="0"/>
                    </a:p>
                  </a:txBody>
                  <a:tcPr/>
                </a:tc>
                <a:tc>
                  <a:txBody>
                    <a:bodyPr/>
                    <a:lstStyle/>
                    <a:p>
                      <a:r>
                        <a:rPr lang="en-US" sz="2400" dirty="0" smtClean="0"/>
                        <a:t>0</a:t>
                      </a:r>
                      <a:endParaRPr lang="en-US" sz="2400" dirty="0"/>
                    </a:p>
                  </a:txBody>
                  <a:tcPr/>
                </a:tc>
                <a:tc>
                  <a:txBody>
                    <a:bodyPr/>
                    <a:lstStyle/>
                    <a:p>
                      <a:r>
                        <a:rPr lang="en-US" sz="2400" dirty="0" smtClean="0"/>
                        <a:t>0</a:t>
                      </a:r>
                      <a:endParaRPr lang="en-US" sz="2400" dirty="0"/>
                    </a:p>
                  </a:txBody>
                  <a:tcPr/>
                </a:tc>
              </a:tr>
              <a:tr h="494907">
                <a:tc>
                  <a:txBody>
                    <a:bodyPr/>
                    <a:lstStyle/>
                    <a:p>
                      <a:r>
                        <a:rPr lang="en-US" sz="2400" dirty="0" smtClean="0"/>
                        <a:t>Committee</a:t>
                      </a:r>
                      <a:endParaRPr lang="en-US" sz="2400" dirty="0"/>
                    </a:p>
                  </a:txBody>
                  <a:tcPr/>
                </a:tc>
                <a:tc>
                  <a:txBody>
                    <a:bodyPr/>
                    <a:lstStyle/>
                    <a:p>
                      <a:r>
                        <a:rPr lang="en-US" sz="2400" dirty="0" smtClean="0"/>
                        <a:t>19*</a:t>
                      </a:r>
                      <a:endParaRPr lang="en-US" sz="2400" dirty="0"/>
                    </a:p>
                  </a:txBody>
                  <a:tcPr/>
                </a:tc>
                <a:tc>
                  <a:txBody>
                    <a:bodyPr/>
                    <a:lstStyle/>
                    <a:p>
                      <a:r>
                        <a:rPr lang="en-US" sz="2400" dirty="0" smtClean="0"/>
                        <a:t>0</a:t>
                      </a:r>
                      <a:endParaRPr lang="en-US" sz="2400" dirty="0"/>
                    </a:p>
                  </a:txBody>
                  <a:tcPr/>
                </a:tc>
                <a:tc>
                  <a:txBody>
                    <a:bodyPr/>
                    <a:lstStyle/>
                    <a:p>
                      <a:r>
                        <a:rPr lang="en-US" sz="2400" dirty="0" smtClean="0"/>
                        <a:t>0</a:t>
                      </a:r>
                      <a:endParaRPr lang="en-US" sz="2400" dirty="0"/>
                    </a:p>
                  </a:txBody>
                  <a:tcPr/>
                </a:tc>
                <a:tc>
                  <a:txBody>
                    <a:bodyPr/>
                    <a:lstStyle/>
                    <a:p>
                      <a:r>
                        <a:rPr lang="en-US" sz="2400" dirty="0" smtClean="0"/>
                        <a:t>1 (50%)</a:t>
                      </a:r>
                      <a:endParaRPr lang="en-US" sz="2400" dirty="0"/>
                    </a:p>
                  </a:txBody>
                  <a:tcPr/>
                </a:tc>
                <a:tc>
                  <a:txBody>
                    <a:bodyPr/>
                    <a:lstStyle/>
                    <a:p>
                      <a:r>
                        <a:rPr lang="en-US" sz="2400" dirty="0" smtClean="0"/>
                        <a:t>17</a:t>
                      </a:r>
                      <a:endParaRPr lang="en-US" sz="2400" dirty="0"/>
                    </a:p>
                  </a:txBody>
                  <a:tcPr/>
                </a:tc>
              </a:tr>
              <a:tr h="494907">
                <a:tc gridSpan="6">
                  <a:txBody>
                    <a:bodyPr/>
                    <a:lstStyle/>
                    <a:p>
                      <a:r>
                        <a:rPr lang="en-US" sz="2400" dirty="0" smtClean="0"/>
                        <a:t>*Region 2 &amp; Pancreas Transplantation Committee both had equal votes of support and opposition</a:t>
                      </a:r>
                      <a:r>
                        <a:rPr lang="en-US" sz="2400" baseline="0" dirty="0" smtClean="0"/>
                        <a:t>.</a:t>
                      </a:r>
                      <a:endParaRPr lang="en-US" sz="2400" dirty="0"/>
                    </a:p>
                  </a:txBody>
                  <a:tcPr/>
                </a:tc>
                <a:tc hMerge="1">
                  <a:txBody>
                    <a:bodyPr/>
                    <a:lstStyle/>
                    <a:p>
                      <a:endParaRPr lang="en-US" sz="2400" dirty="0"/>
                    </a:p>
                  </a:txBody>
                  <a:tcPr/>
                </a:tc>
                <a:tc hMerge="1">
                  <a:txBody>
                    <a:bodyPr/>
                    <a:lstStyle/>
                    <a:p>
                      <a:endParaRPr lang="en-US" sz="2400" dirty="0"/>
                    </a:p>
                  </a:txBody>
                  <a:tcPr/>
                </a:tc>
                <a:tc hMerge="1">
                  <a:txBody>
                    <a:bodyPr/>
                    <a:lstStyle/>
                    <a:p>
                      <a:endParaRPr lang="en-US" sz="2400" dirty="0"/>
                    </a:p>
                  </a:txBody>
                  <a:tcPr/>
                </a:tc>
                <a:tc hMerge="1">
                  <a:txBody>
                    <a:bodyPr/>
                    <a:lstStyle/>
                    <a:p>
                      <a:endParaRPr lang="en-US" sz="2400" dirty="0"/>
                    </a:p>
                  </a:txBody>
                  <a:tcPr/>
                </a:tc>
                <a:tc hMerge="1">
                  <a:txBody>
                    <a:bodyPr/>
                    <a:lstStyle/>
                    <a:p>
                      <a:endParaRPr lang="en-US" sz="2400" dirty="0"/>
                    </a:p>
                  </a:txBody>
                  <a:tcPr/>
                </a:tc>
              </a:tr>
            </a:tbl>
          </a:graphicData>
        </a:graphic>
      </p:graphicFrame>
    </p:spTree>
    <p:extLst>
      <p:ext uri="{BB962C8B-B14F-4D97-AF65-F5344CB8AC3E}">
        <p14:creationId xmlns:p14="http://schemas.microsoft.com/office/powerpoint/2010/main" val="402336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044854"/>
            <a:ext cx="8548414" cy="4405247"/>
          </a:xfrm>
        </p:spPr>
        <p:txBody>
          <a:bodyPr>
            <a:noAutofit/>
          </a:bodyPr>
          <a:lstStyle/>
          <a:p>
            <a:r>
              <a:rPr lang="en-US" sz="2400" dirty="0">
                <a:solidFill>
                  <a:schemeClr val="tx1"/>
                </a:solidFill>
                <a:latin typeface="Arial" panose="020B0604020202020204" pitchFamily="34" charset="0"/>
                <a:cs typeface="Arial" panose="020B0604020202020204" pitchFamily="34" charset="0"/>
              </a:rPr>
              <a:t>E</a:t>
            </a:r>
            <a:r>
              <a:rPr lang="en-US" sz="2400" dirty="0" smtClean="0">
                <a:solidFill>
                  <a:schemeClr val="tx1"/>
                </a:solidFill>
                <a:latin typeface="Arial" panose="020B0604020202020204" pitchFamily="34" charset="0"/>
                <a:cs typeface="Arial" panose="020B0604020202020204" pitchFamily="34" charset="0"/>
              </a:rPr>
              <a:t>xceptions </a:t>
            </a:r>
            <a:r>
              <a:rPr lang="en-US" sz="2400" dirty="0">
                <a:solidFill>
                  <a:schemeClr val="tx1"/>
                </a:solidFill>
                <a:latin typeface="Arial" panose="020B0604020202020204" pitchFamily="34" charset="0"/>
                <a:cs typeface="Arial" panose="020B0604020202020204" pitchFamily="34" charset="0"/>
              </a:rPr>
              <a:t>for program approval undermine the importance of, and established Bylaws requirements for, the program approval process</a:t>
            </a:r>
            <a:r>
              <a:rPr lang="en-US" sz="2400" dirty="0" smtClean="0">
                <a:solidFill>
                  <a:schemeClr val="tx1"/>
                </a:solidFill>
                <a:latin typeface="Arial" panose="020B0604020202020204" pitchFamily="34" charset="0"/>
                <a:cs typeface="Arial" panose="020B0604020202020204" pitchFamily="34" charset="0"/>
              </a:rPr>
              <a:t>.</a:t>
            </a:r>
          </a:p>
          <a:p>
            <a:r>
              <a:rPr lang="en-US" sz="2400" dirty="0" smtClean="0">
                <a:solidFill>
                  <a:schemeClr val="tx1"/>
                </a:solidFill>
                <a:latin typeface="Arial" panose="020B0604020202020204" pitchFamily="34" charset="0"/>
                <a:cs typeface="Arial" panose="020B0604020202020204" pitchFamily="34" charset="0"/>
              </a:rPr>
              <a:t>Define what constitutes “geographic isolation” to accommodate future scenarios instead of simply listing Alaska, Hawaii, and Puerto Rico as the only areas where this exception could apply. </a:t>
            </a:r>
          </a:p>
          <a:p>
            <a:endParaRPr lang="en-US" sz="2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92689" y="156310"/>
            <a:ext cx="8741103" cy="850932"/>
          </a:xfrm>
        </p:spPr>
        <p:txBody>
          <a:bodyPr/>
          <a:lstStyle/>
          <a:p>
            <a:pPr lvl="0"/>
            <a:r>
              <a:rPr lang="en-US" dirty="0" smtClean="0">
                <a:solidFill>
                  <a:schemeClr val="tx1"/>
                </a:solidFill>
              </a:rPr>
              <a:t>Public </a:t>
            </a:r>
            <a:r>
              <a:rPr lang="en-US" dirty="0">
                <a:solidFill>
                  <a:schemeClr val="tx1"/>
                </a:solidFill>
              </a:rPr>
              <a:t>Comment </a:t>
            </a:r>
            <a:r>
              <a:rPr lang="en-US" dirty="0" smtClean="0">
                <a:solidFill>
                  <a:schemeClr val="tx1"/>
                </a:solidFill>
              </a:rPr>
              <a:t>Themes</a:t>
            </a:r>
            <a:endParaRPr lang="en-US" dirty="0"/>
          </a:p>
        </p:txBody>
      </p:sp>
    </p:spTree>
    <p:extLst>
      <p:ext uri="{BB962C8B-B14F-4D97-AF65-F5344CB8AC3E}">
        <p14:creationId xmlns:p14="http://schemas.microsoft.com/office/powerpoint/2010/main" val="2072544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Status xmlns="807d2b1c-adf4-4795-b92a-f5e245800038">Draft</Status>
    <TaxCatchAll xmlns="c8f9c7e0-6682-419d-a909-cda05b6ce1a7">
      <Value>8</Value>
    </TaxCatchAll>
    <Comment xmlns="807d2b1c-adf4-4795-b92a-f5e245800038" xsi:nil="true"/>
    <Status_x0020__x002d__x0020_Policy xmlns="807d2b1c-adf4-4795-b92a-f5e245800038">Review pending</Status_x0020__x002d__x0020_Policy>
    <Status_x0020__x002d__x0020_Research xmlns="807d2b1c-adf4-4795-b92a-f5e245800038">Review pending</Status_x0020__x002d__x0020_Research>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Membership and Professional Standards</TermName>
          <TermId xmlns="http://schemas.microsoft.com/office/infopath/2007/PartnerControls">bd9d37a4-b700-43e3-ba95-2cf8378c30b6</TermId>
        </TermInfo>
      </Terms>
    </c4269b1b5a244d6cade965ef625899db>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137ADA-82C4-4647-B938-AF1DB1B1D121}"/>
</file>

<file path=customXml/itemProps2.xml><?xml version="1.0" encoding="utf-8"?>
<ds:datastoreItem xmlns:ds="http://schemas.openxmlformats.org/officeDocument/2006/customXml" ds:itemID="{E16BF089-B9EE-46D6-8520-6D3E7BBF585F}"/>
</file>

<file path=customXml/itemProps3.xml><?xml version="1.0" encoding="utf-8"?>
<ds:datastoreItem xmlns:ds="http://schemas.openxmlformats.org/officeDocument/2006/customXml" ds:itemID="{F61BE630-ADAE-4EC1-BF6E-7A454AF26522}"/>
</file>

<file path=docProps/app.xml><?xml version="1.0" encoding="utf-8"?>
<Properties xmlns="http://schemas.openxmlformats.org/officeDocument/2006/extended-properties" xmlns:vt="http://schemas.openxmlformats.org/officeDocument/2006/docPropsVTypes">
  <Template/>
  <TotalTime>1725</TotalTime>
  <Words>1544</Words>
  <Application>Microsoft Office PowerPoint</Application>
  <PresentationFormat>On-screen Show (4:3)</PresentationFormat>
  <Paragraphs>121</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Myriad Pro</vt:lpstr>
      <vt:lpstr>Wingdings</vt:lpstr>
      <vt:lpstr>1_Expo</vt:lpstr>
      <vt:lpstr>Geographically Isolated Transplant Program Applicants  (Resolution 10)</vt:lpstr>
      <vt:lpstr>The Problem</vt:lpstr>
      <vt:lpstr>Strategic Plan</vt:lpstr>
      <vt:lpstr>Goal of the Proposal</vt:lpstr>
      <vt:lpstr>How will the Proposal Achieve its Goal</vt:lpstr>
      <vt:lpstr>Overall Project Impact</vt:lpstr>
      <vt:lpstr>What Members Will Need to Do</vt:lpstr>
      <vt:lpstr>Public Comment Response Tally</vt:lpstr>
      <vt:lpstr>Public Comment Themes</vt:lpstr>
      <vt:lpstr>Resolution 10 (page 19)</vt:lpstr>
      <vt:lpstr>PowerPoint Presentation</vt:lpstr>
      <vt:lpstr>PowerPoint Presentation</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Membership &amp; Professional Standards Committee (MPSC)</dc:title>
  <dc:subject/>
  <dc:creator>Kevin Smolen</dc:creator>
  <cp:lastModifiedBy>Shandie Covington</cp:lastModifiedBy>
  <cp:revision>167</cp:revision>
  <cp:lastPrinted>2014-11-06T19:25:26Z</cp:lastPrinted>
  <dcterms:created xsi:type="dcterms:W3CDTF">2010-09-17T15:26:33Z</dcterms:created>
  <dcterms:modified xsi:type="dcterms:W3CDTF">2014-11-06T22:06:25Z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Target Audience">
    <vt:lpwstr>UNOS employees</vt:lpwstr>
  </property>
  <property fmtid="{D5CDD505-2E9C-101B-9397-08002B2CF9AE}" pid="4" name="DateCreated">
    <vt:lpwstr>2012-04-20T04:00:00+00:00</vt:lpwstr>
  </property>
  <property fmtid="{D5CDD505-2E9C-101B-9397-08002B2CF9AE}" pid="5" name="Author0">
    <vt:lpwstr>UNOS Communications</vt:lpwstr>
  </property>
  <property fmtid="{D5CDD505-2E9C-101B-9397-08002B2CF9AE}" pid="6" name="Brief Description">
    <vt:lpwstr>New template for PowerPoint presentations as of April 2012 - dark background </vt:lpwstr>
  </property>
  <property fmtid="{D5CDD505-2E9C-101B-9397-08002B2CF9AE}" pid="7" name="Order">
    <vt:r8>329200</vt:r8>
  </property>
  <property fmtid="{D5CDD505-2E9C-101B-9397-08002B2CF9AE}" pid="8" name="xd_ProgID">
    <vt:lpwstr/>
  </property>
  <property fmtid="{D5CDD505-2E9C-101B-9397-08002B2CF9AE}" pid="9" name="TemplateUrl">
    <vt:lpwstr/>
  </property>
  <property fmtid="{D5CDD505-2E9C-101B-9397-08002B2CF9AE}" pid="10" name="Committee">
    <vt:lpwstr>8;#Membership and Professional Standards|bd9d37a4-b700-43e3-ba95-2cf8378c30b6</vt:lpwstr>
  </property>
</Properties>
</file>