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02" r:id="rId5"/>
  </p:sldMasterIdLst>
  <p:notesMasterIdLst>
    <p:notesMasterId r:id="rId29"/>
  </p:notesMasterIdLst>
  <p:handoutMasterIdLst>
    <p:handoutMasterId r:id="rId30"/>
  </p:handoutMasterIdLst>
  <p:sldIdLst>
    <p:sldId id="375" r:id="rId6"/>
    <p:sldId id="385" r:id="rId7"/>
    <p:sldId id="421" r:id="rId8"/>
    <p:sldId id="429" r:id="rId9"/>
    <p:sldId id="431" r:id="rId10"/>
    <p:sldId id="393" r:id="rId11"/>
    <p:sldId id="395" r:id="rId12"/>
    <p:sldId id="396" r:id="rId13"/>
    <p:sldId id="399" r:id="rId14"/>
    <p:sldId id="401" r:id="rId15"/>
    <p:sldId id="426" r:id="rId16"/>
    <p:sldId id="407" r:id="rId17"/>
    <p:sldId id="408" r:id="rId18"/>
    <p:sldId id="411" r:id="rId19"/>
    <p:sldId id="451" r:id="rId20"/>
    <p:sldId id="443" r:id="rId21"/>
    <p:sldId id="450" r:id="rId22"/>
    <p:sldId id="446" r:id="rId23"/>
    <p:sldId id="415" r:id="rId24"/>
    <p:sldId id="416" r:id="rId25"/>
    <p:sldId id="453" r:id="rId26"/>
    <p:sldId id="448" r:id="rId27"/>
    <p:sldId id="452" r:id="rId28"/>
  </p:sldIdLst>
  <p:sldSz cx="12188825"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5E88"/>
    <a:srgbClr val="D76600"/>
    <a:srgbClr val="002045"/>
    <a:srgbClr val="001B37"/>
    <a:srgbClr val="0B76BC"/>
    <a:srgbClr val="2839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86358" autoAdjust="0"/>
  </p:normalViewPr>
  <p:slideViewPr>
    <p:cSldViewPr snapToGrid="0" snapToObjects="1">
      <p:cViewPr varScale="1">
        <p:scale>
          <a:sx n="59" d="100"/>
          <a:sy n="59" d="100"/>
        </p:scale>
        <p:origin x="924" y="60"/>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1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A487E1-7E55-4DA7-9B6E-D6610C8BCF06}" type="doc">
      <dgm:prSet loTypeId="urn:microsoft.com/office/officeart/2008/layout/RadialCluster" loCatId="relationship" qsTypeId="urn:microsoft.com/office/officeart/2005/8/quickstyle/simple4" qsCatId="simple" csTypeId="urn:microsoft.com/office/officeart/2005/8/colors/accent0_2" csCatId="mainScheme" phldr="1"/>
      <dgm:spPr/>
      <dgm:t>
        <a:bodyPr/>
        <a:lstStyle/>
        <a:p>
          <a:endParaRPr lang="en-US"/>
        </a:p>
      </dgm:t>
    </dgm:pt>
    <dgm:pt modelId="{D86D6C7A-9BBE-4695-9B30-2991A8EB4D5D}">
      <dgm:prSet phldrT="[Text]" custT="1"/>
      <dgm:spPr/>
      <dgm:t>
        <a:bodyPr/>
        <a:lstStyle/>
        <a:p>
          <a:r>
            <a:rPr lang="en-US" sz="28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 Hoc Systems Performance Committee</a:t>
          </a:r>
        </a:p>
        <a:p>
          <a:r>
            <a:rPr lang="en-US" sz="2000" b="1" i="1" dirty="0" smtClean="0">
              <a:latin typeface="Arial" panose="020B0604020202020204" pitchFamily="34" charset="0"/>
              <a:cs typeface="Arial" panose="020B0604020202020204" pitchFamily="34" charset="0"/>
            </a:rPr>
            <a:t>Matt Cooper</a:t>
          </a:r>
        </a:p>
        <a:p>
          <a:r>
            <a:rPr lang="en-US" sz="2000" b="1" i="1" dirty="0" smtClean="0">
              <a:latin typeface="Arial" panose="020B0604020202020204" pitchFamily="34" charset="0"/>
              <a:cs typeface="Arial" panose="020B0604020202020204" pitchFamily="34" charset="0"/>
            </a:rPr>
            <a:t>Diane </a:t>
          </a:r>
          <a:r>
            <a:rPr lang="en-US" sz="2000" b="1" i="1" dirty="0" err="1" smtClean="0">
              <a:latin typeface="Arial" panose="020B0604020202020204" pitchFamily="34" charset="0"/>
              <a:cs typeface="Arial" panose="020B0604020202020204" pitchFamily="34" charset="0"/>
            </a:rPr>
            <a:t>Brockmeier</a:t>
          </a:r>
          <a:endParaRPr lang="en-US" sz="2000" b="1" i="1" dirty="0" smtClean="0">
            <a:latin typeface="Arial" panose="020B0604020202020204" pitchFamily="34" charset="0"/>
            <a:cs typeface="Arial" panose="020B0604020202020204" pitchFamily="34" charset="0"/>
          </a:endParaRPr>
        </a:p>
      </dgm:t>
    </dgm:pt>
    <dgm:pt modelId="{1C63AFC1-3E96-418F-9155-EB5866346ED3}" type="parTrans" cxnId="{C052B9CA-CB13-4F35-B9FB-12982DFBDDAF}">
      <dgm:prSet/>
      <dgm:spPr/>
      <dgm:t>
        <a:bodyPr/>
        <a:lstStyle/>
        <a:p>
          <a:endParaRPr lang="en-US">
            <a:latin typeface="Arial" panose="020B0604020202020204" pitchFamily="34" charset="0"/>
            <a:cs typeface="Arial" panose="020B0604020202020204" pitchFamily="34" charset="0"/>
          </a:endParaRPr>
        </a:p>
      </dgm:t>
    </dgm:pt>
    <dgm:pt modelId="{7EBD330D-CFCA-4E91-B680-5A096570373D}" type="sibTrans" cxnId="{C052B9CA-CB13-4F35-B9FB-12982DFBDDAF}">
      <dgm:prSet/>
      <dgm:spPr/>
      <dgm:t>
        <a:bodyPr/>
        <a:lstStyle/>
        <a:p>
          <a:endParaRPr lang="en-US">
            <a:latin typeface="Arial" panose="020B0604020202020204" pitchFamily="34" charset="0"/>
            <a:cs typeface="Arial" panose="020B0604020202020204" pitchFamily="34" charset="0"/>
          </a:endParaRPr>
        </a:p>
      </dgm:t>
    </dgm:pt>
    <dgm:pt modelId="{0AB9C6CC-072C-41B2-A6C5-513941907111}">
      <dgm:prSet phldrT="[Text]" custT="1"/>
      <dgm:spPr/>
      <dgm:t>
        <a:bodyPr/>
        <a:lstStyle/>
        <a:p>
          <a:r>
            <a:rPr lang="en-US" sz="2400" b="1" dirty="0" smtClean="0">
              <a:solidFill>
                <a:schemeClr val="tx1"/>
              </a:solidFill>
              <a:latin typeface="Arial" panose="020B0604020202020204" pitchFamily="34" charset="0"/>
              <a:cs typeface="Arial" panose="020B0604020202020204" pitchFamily="34" charset="0"/>
            </a:rPr>
            <a:t>Systems Dynamics            Work Group</a:t>
          </a:r>
        </a:p>
        <a:p>
          <a:r>
            <a:rPr lang="en-US" sz="1800" b="1" i="1" dirty="0" smtClean="0">
              <a:latin typeface="Arial" panose="020B0604020202020204" pitchFamily="34" charset="0"/>
              <a:cs typeface="Arial" panose="020B0604020202020204" pitchFamily="34" charset="0"/>
            </a:rPr>
            <a:t>Jeff Orlowski, Stuart Sweet</a:t>
          </a:r>
          <a:endParaRPr lang="en-US" sz="1800" b="1" i="1" dirty="0">
            <a:latin typeface="Arial" panose="020B0604020202020204" pitchFamily="34" charset="0"/>
            <a:cs typeface="Arial" panose="020B0604020202020204" pitchFamily="34" charset="0"/>
          </a:endParaRPr>
        </a:p>
      </dgm:t>
    </dgm:pt>
    <dgm:pt modelId="{C6B3BA22-7D51-4A64-BFF1-75E11963208A}" type="parTrans" cxnId="{A296D839-D689-4571-BFBC-379DB4DB97DD}">
      <dgm:prSet/>
      <dgm:spPr/>
      <dgm:t>
        <a:bodyPr/>
        <a:lstStyle/>
        <a:p>
          <a:endParaRPr lang="en-US">
            <a:latin typeface="Arial" panose="020B0604020202020204" pitchFamily="34" charset="0"/>
            <a:cs typeface="Arial" panose="020B0604020202020204" pitchFamily="34" charset="0"/>
          </a:endParaRPr>
        </a:p>
      </dgm:t>
    </dgm:pt>
    <dgm:pt modelId="{9ADC4D20-B996-410D-8051-5673FB30D562}" type="sibTrans" cxnId="{A296D839-D689-4571-BFBC-379DB4DB97DD}">
      <dgm:prSet/>
      <dgm:spPr/>
      <dgm:t>
        <a:bodyPr/>
        <a:lstStyle/>
        <a:p>
          <a:endParaRPr lang="en-US">
            <a:latin typeface="Arial" panose="020B0604020202020204" pitchFamily="34" charset="0"/>
            <a:cs typeface="Arial" panose="020B0604020202020204" pitchFamily="34" charset="0"/>
          </a:endParaRPr>
        </a:p>
      </dgm:t>
    </dgm:pt>
    <dgm:pt modelId="{86F25850-ACE0-43FC-B087-CC8098AECA51}">
      <dgm:prSet phldrT="[Text]" custT="1"/>
      <dgm:spPr/>
      <dgm:t>
        <a:bodyPr/>
        <a:lstStyle/>
        <a:p>
          <a:r>
            <a:rPr lang="en-US" sz="2400" b="1" dirty="0" smtClean="0">
              <a:solidFill>
                <a:schemeClr val="tx1"/>
              </a:solidFill>
              <a:latin typeface="Arial" panose="020B0604020202020204" pitchFamily="34" charset="0"/>
              <a:cs typeface="Arial" panose="020B0604020202020204" pitchFamily="34" charset="0"/>
            </a:rPr>
            <a:t>OPO Work Group</a:t>
          </a:r>
        </a:p>
        <a:p>
          <a:r>
            <a:rPr lang="en-US" sz="1800" b="1" i="1" u="none" dirty="0" smtClean="0">
              <a:latin typeface="Arial" panose="020B0604020202020204" pitchFamily="34" charset="0"/>
              <a:cs typeface="Arial" panose="020B0604020202020204" pitchFamily="34" charset="0"/>
            </a:rPr>
            <a:t>Susan Gunderson </a:t>
          </a:r>
        </a:p>
        <a:p>
          <a:r>
            <a:rPr lang="en-US" sz="1800" b="1" i="1" u="none" dirty="0" smtClean="0">
              <a:latin typeface="Arial" panose="020B0604020202020204" pitchFamily="34" charset="0"/>
              <a:cs typeface="Arial" panose="020B0604020202020204" pitchFamily="34" charset="0"/>
            </a:rPr>
            <a:t>Tom Pearson</a:t>
          </a:r>
          <a:endParaRPr lang="en-US" sz="1800" b="1" i="1" u="none" dirty="0">
            <a:latin typeface="Arial" panose="020B0604020202020204" pitchFamily="34" charset="0"/>
            <a:cs typeface="Arial" panose="020B0604020202020204" pitchFamily="34" charset="0"/>
          </a:endParaRPr>
        </a:p>
      </dgm:t>
    </dgm:pt>
    <dgm:pt modelId="{6DB51010-4065-498C-9DF8-F4AF78E2B483}" type="parTrans" cxnId="{4DAEBDFB-35F5-43A1-BC32-BC0A5E05C1E6}">
      <dgm:prSet/>
      <dgm:spPr/>
      <dgm:t>
        <a:bodyPr/>
        <a:lstStyle/>
        <a:p>
          <a:endParaRPr lang="en-US">
            <a:latin typeface="Arial" panose="020B0604020202020204" pitchFamily="34" charset="0"/>
            <a:cs typeface="Arial" panose="020B0604020202020204" pitchFamily="34" charset="0"/>
          </a:endParaRPr>
        </a:p>
      </dgm:t>
    </dgm:pt>
    <dgm:pt modelId="{74DBA4CC-1280-42EB-B5C6-DC537D49C878}" type="sibTrans" cxnId="{4DAEBDFB-35F5-43A1-BC32-BC0A5E05C1E6}">
      <dgm:prSet/>
      <dgm:spPr/>
      <dgm:t>
        <a:bodyPr/>
        <a:lstStyle/>
        <a:p>
          <a:endParaRPr lang="en-US">
            <a:latin typeface="Arial" panose="020B0604020202020204" pitchFamily="34" charset="0"/>
            <a:cs typeface="Arial" panose="020B0604020202020204" pitchFamily="34" charset="0"/>
          </a:endParaRPr>
        </a:p>
      </dgm:t>
    </dgm:pt>
    <dgm:pt modelId="{32FD485A-4E53-43E8-A404-8F2C5ED3F252}">
      <dgm:prSet phldrT="[Text]" custT="1"/>
      <dgm:spPr/>
      <dgm:t>
        <a:bodyPr/>
        <a:lstStyle/>
        <a:p>
          <a:endParaRPr lang="en-US" sz="2400" b="1" dirty="0" smtClean="0">
            <a:solidFill>
              <a:schemeClr val="tx1"/>
            </a:solidFill>
            <a:latin typeface="Arial" panose="020B0604020202020204" pitchFamily="34" charset="0"/>
            <a:cs typeface="Arial" panose="020B0604020202020204" pitchFamily="34" charset="0"/>
          </a:endParaRPr>
        </a:p>
        <a:p>
          <a:r>
            <a:rPr lang="en-US" sz="2400" b="1" dirty="0" smtClean="0">
              <a:solidFill>
                <a:schemeClr val="tx1"/>
              </a:solidFill>
              <a:latin typeface="Arial" panose="020B0604020202020204" pitchFamily="34" charset="0"/>
              <a:cs typeface="Arial" panose="020B0604020202020204" pitchFamily="34" charset="0"/>
            </a:rPr>
            <a:t>Transplant Program Work Group</a:t>
          </a:r>
        </a:p>
        <a:p>
          <a:r>
            <a:rPr lang="en-US" sz="1900" b="1" i="1" dirty="0" smtClean="0">
              <a:latin typeface="Arial" panose="020B0604020202020204" pitchFamily="34" charset="0"/>
              <a:cs typeface="Arial" panose="020B0604020202020204" pitchFamily="34" charset="0"/>
            </a:rPr>
            <a:t>Lisa Stocks, Dave Foley</a:t>
          </a:r>
        </a:p>
        <a:p>
          <a:endParaRPr lang="en-US" sz="1900" dirty="0">
            <a:latin typeface="Arial" panose="020B0604020202020204" pitchFamily="34" charset="0"/>
            <a:cs typeface="Arial" panose="020B0604020202020204" pitchFamily="34" charset="0"/>
          </a:endParaRPr>
        </a:p>
      </dgm:t>
    </dgm:pt>
    <dgm:pt modelId="{FAD830B3-6EF3-4679-9226-07672498CE72}" type="parTrans" cxnId="{83BC25EA-7AA7-45F6-9284-84481AA34657}">
      <dgm:prSet/>
      <dgm:spPr/>
      <dgm:t>
        <a:bodyPr/>
        <a:lstStyle/>
        <a:p>
          <a:endParaRPr lang="en-US">
            <a:latin typeface="Arial" panose="020B0604020202020204" pitchFamily="34" charset="0"/>
            <a:cs typeface="Arial" panose="020B0604020202020204" pitchFamily="34" charset="0"/>
          </a:endParaRPr>
        </a:p>
      </dgm:t>
    </dgm:pt>
    <dgm:pt modelId="{C5DAA018-AB20-4229-BC9C-DD12717D9298}" type="sibTrans" cxnId="{83BC25EA-7AA7-45F6-9284-84481AA34657}">
      <dgm:prSet/>
      <dgm:spPr/>
      <dgm:t>
        <a:bodyPr/>
        <a:lstStyle/>
        <a:p>
          <a:endParaRPr lang="en-US">
            <a:latin typeface="Arial" panose="020B0604020202020204" pitchFamily="34" charset="0"/>
            <a:cs typeface="Arial" panose="020B0604020202020204" pitchFamily="34" charset="0"/>
          </a:endParaRPr>
        </a:p>
      </dgm:t>
    </dgm:pt>
    <dgm:pt modelId="{A783519A-8C93-46A7-8E10-FB40DA7E1777}" type="pres">
      <dgm:prSet presAssocID="{8EA487E1-7E55-4DA7-9B6E-D6610C8BCF06}" presName="Name0" presStyleCnt="0">
        <dgm:presLayoutVars>
          <dgm:chMax val="1"/>
          <dgm:chPref val="1"/>
          <dgm:dir/>
          <dgm:animOne val="branch"/>
          <dgm:animLvl val="lvl"/>
        </dgm:presLayoutVars>
      </dgm:prSet>
      <dgm:spPr/>
      <dgm:t>
        <a:bodyPr/>
        <a:lstStyle/>
        <a:p>
          <a:endParaRPr lang="en-US"/>
        </a:p>
      </dgm:t>
    </dgm:pt>
    <dgm:pt modelId="{D76E5F32-4094-41A5-869C-65BD734EBB70}" type="pres">
      <dgm:prSet presAssocID="{D86D6C7A-9BBE-4695-9B30-2991A8EB4D5D}" presName="singleCycle" presStyleCnt="0"/>
      <dgm:spPr/>
      <dgm:t>
        <a:bodyPr/>
        <a:lstStyle/>
        <a:p>
          <a:endParaRPr lang="en-US"/>
        </a:p>
      </dgm:t>
    </dgm:pt>
    <dgm:pt modelId="{E3B332F0-9C86-449E-A7D6-FB27253F5F3D}" type="pres">
      <dgm:prSet presAssocID="{D86D6C7A-9BBE-4695-9B30-2991A8EB4D5D}" presName="singleCenter" presStyleLbl="node1" presStyleIdx="0" presStyleCnt="4" custScaleX="179277" custScaleY="123022" custLinFactNeighborY="-3970">
        <dgm:presLayoutVars>
          <dgm:chMax val="7"/>
          <dgm:chPref val="7"/>
        </dgm:presLayoutVars>
      </dgm:prSet>
      <dgm:spPr/>
      <dgm:t>
        <a:bodyPr/>
        <a:lstStyle/>
        <a:p>
          <a:endParaRPr lang="en-US"/>
        </a:p>
      </dgm:t>
    </dgm:pt>
    <dgm:pt modelId="{6832F6D5-7E4E-44FE-A7B4-A47A896EC39E}" type="pres">
      <dgm:prSet presAssocID="{C6B3BA22-7D51-4A64-BFF1-75E11963208A}" presName="Name56" presStyleLbl="parChTrans1D2" presStyleIdx="0" presStyleCnt="3"/>
      <dgm:spPr/>
      <dgm:t>
        <a:bodyPr/>
        <a:lstStyle/>
        <a:p>
          <a:endParaRPr lang="en-US"/>
        </a:p>
      </dgm:t>
    </dgm:pt>
    <dgm:pt modelId="{CEBE2C85-D567-46D7-8082-C739829919FE}" type="pres">
      <dgm:prSet presAssocID="{0AB9C6CC-072C-41B2-A6C5-513941907111}" presName="text0" presStyleLbl="node1" presStyleIdx="1" presStyleCnt="4" custScaleX="307725" custScaleY="148238">
        <dgm:presLayoutVars>
          <dgm:bulletEnabled val="1"/>
        </dgm:presLayoutVars>
      </dgm:prSet>
      <dgm:spPr/>
      <dgm:t>
        <a:bodyPr/>
        <a:lstStyle/>
        <a:p>
          <a:endParaRPr lang="en-US"/>
        </a:p>
      </dgm:t>
    </dgm:pt>
    <dgm:pt modelId="{B12BCD86-A310-45A6-BC02-F3F38B68D7C9}" type="pres">
      <dgm:prSet presAssocID="{6DB51010-4065-498C-9DF8-F4AF78E2B483}" presName="Name56" presStyleLbl="parChTrans1D2" presStyleIdx="1" presStyleCnt="3"/>
      <dgm:spPr/>
      <dgm:t>
        <a:bodyPr/>
        <a:lstStyle/>
        <a:p>
          <a:endParaRPr lang="en-US"/>
        </a:p>
      </dgm:t>
    </dgm:pt>
    <dgm:pt modelId="{BABD93B8-AA31-4BD3-8D1E-6C36576E090C}" type="pres">
      <dgm:prSet presAssocID="{86F25850-ACE0-43FC-B087-CC8098AECA51}" presName="text0" presStyleLbl="node1" presStyleIdx="2" presStyleCnt="4" custScaleX="280295" custScaleY="141421" custRadScaleRad="165181" custRadScaleInc="219937">
        <dgm:presLayoutVars>
          <dgm:bulletEnabled val="1"/>
        </dgm:presLayoutVars>
      </dgm:prSet>
      <dgm:spPr/>
      <dgm:t>
        <a:bodyPr/>
        <a:lstStyle/>
        <a:p>
          <a:endParaRPr lang="en-US"/>
        </a:p>
      </dgm:t>
    </dgm:pt>
    <dgm:pt modelId="{7FB66CA2-2B12-42E5-A84F-A4DAD7173C10}" type="pres">
      <dgm:prSet presAssocID="{FAD830B3-6EF3-4679-9226-07672498CE72}" presName="Name56" presStyleLbl="parChTrans1D2" presStyleIdx="2" presStyleCnt="3"/>
      <dgm:spPr/>
      <dgm:t>
        <a:bodyPr/>
        <a:lstStyle/>
        <a:p>
          <a:endParaRPr lang="en-US"/>
        </a:p>
      </dgm:t>
    </dgm:pt>
    <dgm:pt modelId="{2BDA55B3-017F-4EBE-9BA6-0CDC27B26AE9}" type="pres">
      <dgm:prSet presAssocID="{32FD485A-4E53-43E8-A404-8F2C5ED3F252}" presName="text0" presStyleLbl="node1" presStyleIdx="3" presStyleCnt="4" custScaleX="276568" custScaleY="139309" custRadScaleRad="155994" custRadScaleInc="-217464">
        <dgm:presLayoutVars>
          <dgm:bulletEnabled val="1"/>
        </dgm:presLayoutVars>
      </dgm:prSet>
      <dgm:spPr/>
      <dgm:t>
        <a:bodyPr/>
        <a:lstStyle/>
        <a:p>
          <a:endParaRPr lang="en-US"/>
        </a:p>
      </dgm:t>
    </dgm:pt>
  </dgm:ptLst>
  <dgm:cxnLst>
    <dgm:cxn modelId="{C052B9CA-CB13-4F35-B9FB-12982DFBDDAF}" srcId="{8EA487E1-7E55-4DA7-9B6E-D6610C8BCF06}" destId="{D86D6C7A-9BBE-4695-9B30-2991A8EB4D5D}" srcOrd="0" destOrd="0" parTransId="{1C63AFC1-3E96-418F-9155-EB5866346ED3}" sibTransId="{7EBD330D-CFCA-4E91-B680-5A096570373D}"/>
    <dgm:cxn modelId="{880C51AB-69AE-41A1-8B2C-B97A7798E776}" type="presOf" srcId="{86F25850-ACE0-43FC-B087-CC8098AECA51}" destId="{BABD93B8-AA31-4BD3-8D1E-6C36576E090C}" srcOrd="0" destOrd="0" presId="urn:microsoft.com/office/officeart/2008/layout/RadialCluster"/>
    <dgm:cxn modelId="{5E6F0595-C354-459C-AF48-95B94DA77DFA}" type="presOf" srcId="{32FD485A-4E53-43E8-A404-8F2C5ED3F252}" destId="{2BDA55B3-017F-4EBE-9BA6-0CDC27B26AE9}" srcOrd="0" destOrd="0" presId="urn:microsoft.com/office/officeart/2008/layout/RadialCluster"/>
    <dgm:cxn modelId="{A296D839-D689-4571-BFBC-379DB4DB97DD}" srcId="{D86D6C7A-9BBE-4695-9B30-2991A8EB4D5D}" destId="{0AB9C6CC-072C-41B2-A6C5-513941907111}" srcOrd="0" destOrd="0" parTransId="{C6B3BA22-7D51-4A64-BFF1-75E11963208A}" sibTransId="{9ADC4D20-B996-410D-8051-5673FB30D562}"/>
    <dgm:cxn modelId="{8EA6C30B-7924-406C-9038-2FA7E9CB1E79}" type="presOf" srcId="{0AB9C6CC-072C-41B2-A6C5-513941907111}" destId="{CEBE2C85-D567-46D7-8082-C739829919FE}" srcOrd="0" destOrd="0" presId="urn:microsoft.com/office/officeart/2008/layout/RadialCluster"/>
    <dgm:cxn modelId="{63588018-4E3E-4EF3-A85C-F065410EDCF0}" type="presOf" srcId="{FAD830B3-6EF3-4679-9226-07672498CE72}" destId="{7FB66CA2-2B12-42E5-A84F-A4DAD7173C10}" srcOrd="0" destOrd="0" presId="urn:microsoft.com/office/officeart/2008/layout/RadialCluster"/>
    <dgm:cxn modelId="{66B7BEB9-EEE2-41C3-AAC9-B23A30E3D399}" type="presOf" srcId="{8EA487E1-7E55-4DA7-9B6E-D6610C8BCF06}" destId="{A783519A-8C93-46A7-8E10-FB40DA7E1777}" srcOrd="0" destOrd="0" presId="urn:microsoft.com/office/officeart/2008/layout/RadialCluster"/>
    <dgm:cxn modelId="{D9FE5204-2135-4F52-B649-667B52032FC6}" type="presOf" srcId="{D86D6C7A-9BBE-4695-9B30-2991A8EB4D5D}" destId="{E3B332F0-9C86-449E-A7D6-FB27253F5F3D}" srcOrd="0" destOrd="0" presId="urn:microsoft.com/office/officeart/2008/layout/RadialCluster"/>
    <dgm:cxn modelId="{96025EC8-157C-4F24-95C1-2405F8308B28}" type="presOf" srcId="{C6B3BA22-7D51-4A64-BFF1-75E11963208A}" destId="{6832F6D5-7E4E-44FE-A7B4-A47A896EC39E}" srcOrd="0" destOrd="0" presId="urn:microsoft.com/office/officeart/2008/layout/RadialCluster"/>
    <dgm:cxn modelId="{CF3C9BF7-8340-46B1-A161-7110FACED601}" type="presOf" srcId="{6DB51010-4065-498C-9DF8-F4AF78E2B483}" destId="{B12BCD86-A310-45A6-BC02-F3F38B68D7C9}" srcOrd="0" destOrd="0" presId="urn:microsoft.com/office/officeart/2008/layout/RadialCluster"/>
    <dgm:cxn modelId="{83BC25EA-7AA7-45F6-9284-84481AA34657}" srcId="{D86D6C7A-9BBE-4695-9B30-2991A8EB4D5D}" destId="{32FD485A-4E53-43E8-A404-8F2C5ED3F252}" srcOrd="2" destOrd="0" parTransId="{FAD830B3-6EF3-4679-9226-07672498CE72}" sibTransId="{C5DAA018-AB20-4229-BC9C-DD12717D9298}"/>
    <dgm:cxn modelId="{4DAEBDFB-35F5-43A1-BC32-BC0A5E05C1E6}" srcId="{D86D6C7A-9BBE-4695-9B30-2991A8EB4D5D}" destId="{86F25850-ACE0-43FC-B087-CC8098AECA51}" srcOrd="1" destOrd="0" parTransId="{6DB51010-4065-498C-9DF8-F4AF78E2B483}" sibTransId="{74DBA4CC-1280-42EB-B5C6-DC537D49C878}"/>
    <dgm:cxn modelId="{979F3583-E060-4C15-80AF-601CB263C686}" type="presParOf" srcId="{A783519A-8C93-46A7-8E10-FB40DA7E1777}" destId="{D76E5F32-4094-41A5-869C-65BD734EBB70}" srcOrd="0" destOrd="0" presId="urn:microsoft.com/office/officeart/2008/layout/RadialCluster"/>
    <dgm:cxn modelId="{18698641-57B0-4CD5-B0CB-AD978666AA41}" type="presParOf" srcId="{D76E5F32-4094-41A5-869C-65BD734EBB70}" destId="{E3B332F0-9C86-449E-A7D6-FB27253F5F3D}" srcOrd="0" destOrd="0" presId="urn:microsoft.com/office/officeart/2008/layout/RadialCluster"/>
    <dgm:cxn modelId="{647BB5C4-66F2-47A8-A8B5-CDF0C8567021}" type="presParOf" srcId="{D76E5F32-4094-41A5-869C-65BD734EBB70}" destId="{6832F6D5-7E4E-44FE-A7B4-A47A896EC39E}" srcOrd="1" destOrd="0" presId="urn:microsoft.com/office/officeart/2008/layout/RadialCluster"/>
    <dgm:cxn modelId="{777AB4B9-A90D-40AB-B4DE-1CFF9AD8A16A}" type="presParOf" srcId="{D76E5F32-4094-41A5-869C-65BD734EBB70}" destId="{CEBE2C85-D567-46D7-8082-C739829919FE}" srcOrd="2" destOrd="0" presId="urn:microsoft.com/office/officeart/2008/layout/RadialCluster"/>
    <dgm:cxn modelId="{13AEB221-4CBC-4AF8-A404-C1008365BA51}" type="presParOf" srcId="{D76E5F32-4094-41A5-869C-65BD734EBB70}" destId="{B12BCD86-A310-45A6-BC02-F3F38B68D7C9}" srcOrd="3" destOrd="0" presId="urn:microsoft.com/office/officeart/2008/layout/RadialCluster"/>
    <dgm:cxn modelId="{05F33FF6-2F28-4F6C-B05E-502330017BED}" type="presParOf" srcId="{D76E5F32-4094-41A5-869C-65BD734EBB70}" destId="{BABD93B8-AA31-4BD3-8D1E-6C36576E090C}" srcOrd="4" destOrd="0" presId="urn:microsoft.com/office/officeart/2008/layout/RadialCluster"/>
    <dgm:cxn modelId="{A32C588C-1B61-42AA-BE0D-FFE88293C1FA}" type="presParOf" srcId="{D76E5F32-4094-41A5-869C-65BD734EBB70}" destId="{7FB66CA2-2B12-42E5-A84F-A4DAD7173C10}" srcOrd="5" destOrd="0" presId="urn:microsoft.com/office/officeart/2008/layout/RadialCluster"/>
    <dgm:cxn modelId="{792868D4-DE26-4790-B230-53BA4473E977}" type="presParOf" srcId="{D76E5F32-4094-41A5-869C-65BD734EBB70}" destId="{2BDA55B3-017F-4EBE-9BA6-0CDC27B26AE9}"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C2E387-D212-4C27-962F-BDB1DAAF8C18}" type="doc">
      <dgm:prSet loTypeId="urn:microsoft.com/office/officeart/2011/layout/TabList" loCatId="list" qsTypeId="urn:microsoft.com/office/officeart/2005/8/quickstyle/simple1" qsCatId="simple" csTypeId="urn:microsoft.com/office/officeart/2005/8/colors/accent0_3" csCatId="mainScheme" phldr="1"/>
      <dgm:spPr/>
      <dgm:t>
        <a:bodyPr/>
        <a:lstStyle/>
        <a:p>
          <a:endParaRPr lang="en-US"/>
        </a:p>
      </dgm:t>
    </dgm:pt>
    <dgm:pt modelId="{D3979CBA-C8C1-4D7B-A870-5E348629059E}">
      <dgm:prSet phldrT="[Text]"/>
      <dgm:spPr/>
      <dgm:t>
        <a:bodyPr/>
        <a:lstStyle/>
        <a:p>
          <a:r>
            <a:rPr lang="en-US" dirty="0" smtClean="0">
              <a:latin typeface="Arial" panose="020B0604020202020204" pitchFamily="34" charset="0"/>
              <a:cs typeface="Arial" panose="020B0604020202020204" pitchFamily="34" charset="0"/>
            </a:rPr>
            <a:t>Behavioral Research</a:t>
          </a:r>
          <a:endParaRPr lang="en-US" dirty="0">
            <a:latin typeface="Arial" panose="020B0604020202020204" pitchFamily="34" charset="0"/>
            <a:cs typeface="Arial" panose="020B0604020202020204" pitchFamily="34" charset="0"/>
          </a:endParaRPr>
        </a:p>
      </dgm:t>
    </dgm:pt>
    <dgm:pt modelId="{68BC4FF3-55DE-47BC-81D0-57A3EF2903B4}" type="parTrans" cxnId="{7790C935-94C5-4430-97DB-3520B037D51C}">
      <dgm:prSet/>
      <dgm:spPr/>
      <dgm:t>
        <a:bodyPr/>
        <a:lstStyle/>
        <a:p>
          <a:endParaRPr lang="en-US">
            <a:latin typeface="Arial" panose="020B0604020202020204" pitchFamily="34" charset="0"/>
            <a:cs typeface="Arial" panose="020B0604020202020204" pitchFamily="34" charset="0"/>
          </a:endParaRPr>
        </a:p>
      </dgm:t>
    </dgm:pt>
    <dgm:pt modelId="{B83A0690-1335-4AD6-A12A-B454E83A7B38}" type="sibTrans" cxnId="{7790C935-94C5-4430-97DB-3520B037D51C}">
      <dgm:prSet/>
      <dgm:spPr/>
      <dgm:t>
        <a:bodyPr/>
        <a:lstStyle/>
        <a:p>
          <a:endParaRPr lang="en-US">
            <a:latin typeface="Arial" panose="020B0604020202020204" pitchFamily="34" charset="0"/>
            <a:cs typeface="Arial" panose="020B0604020202020204" pitchFamily="34" charset="0"/>
          </a:endParaRPr>
        </a:p>
      </dgm:t>
    </dgm:pt>
    <dgm:pt modelId="{199A082C-6DE1-4272-953B-720936394251}">
      <dgm:prSet phldrT="[Text]" custT="1"/>
      <dgm:spPr/>
      <dgm:t>
        <a:bodyPr/>
        <a:lstStyle/>
        <a:p>
          <a:r>
            <a:rPr lang="en-US" sz="2000" dirty="0" smtClean="0">
              <a:solidFill>
                <a:schemeClr val="tx1"/>
              </a:solidFill>
              <a:latin typeface="Arial" panose="020B0604020202020204" pitchFamily="34" charset="0"/>
              <a:cs typeface="Arial" panose="020B0604020202020204" pitchFamily="34" charset="0"/>
            </a:rPr>
            <a:t>Simulation studies to test behavior</a:t>
          </a:r>
          <a:endParaRPr lang="en-US" sz="2000" dirty="0">
            <a:solidFill>
              <a:schemeClr val="tx1"/>
            </a:solidFill>
            <a:latin typeface="Arial" panose="020B0604020202020204" pitchFamily="34" charset="0"/>
            <a:cs typeface="Arial" panose="020B0604020202020204" pitchFamily="34" charset="0"/>
          </a:endParaRPr>
        </a:p>
      </dgm:t>
    </dgm:pt>
    <dgm:pt modelId="{40891876-D33C-4425-887E-99EAFA6A6E58}" type="parTrans" cxnId="{68942BB6-F03B-43C6-B460-22090FC1C122}">
      <dgm:prSet/>
      <dgm:spPr/>
      <dgm:t>
        <a:bodyPr/>
        <a:lstStyle/>
        <a:p>
          <a:endParaRPr lang="en-US">
            <a:latin typeface="Arial" panose="020B0604020202020204" pitchFamily="34" charset="0"/>
            <a:cs typeface="Arial" panose="020B0604020202020204" pitchFamily="34" charset="0"/>
          </a:endParaRPr>
        </a:p>
      </dgm:t>
    </dgm:pt>
    <dgm:pt modelId="{F2957F75-078B-48DF-B399-0A921557ED3C}" type="sibTrans" cxnId="{68942BB6-F03B-43C6-B460-22090FC1C122}">
      <dgm:prSet/>
      <dgm:spPr/>
      <dgm:t>
        <a:bodyPr/>
        <a:lstStyle/>
        <a:p>
          <a:endParaRPr lang="en-US">
            <a:latin typeface="Arial" panose="020B0604020202020204" pitchFamily="34" charset="0"/>
            <a:cs typeface="Arial" panose="020B0604020202020204" pitchFamily="34" charset="0"/>
          </a:endParaRPr>
        </a:p>
      </dgm:t>
    </dgm:pt>
    <dgm:pt modelId="{FECB2259-6182-4245-AEAF-678B3A3854E3}">
      <dgm:prSet phldrT="[Text]" custT="1"/>
      <dgm:spPr/>
      <dgm:t>
        <a:bodyPr/>
        <a:lstStyle/>
        <a:p>
          <a:r>
            <a:rPr lang="en-US" sz="2000" dirty="0" smtClean="0">
              <a:latin typeface="Arial" panose="020B0604020202020204" pitchFamily="34" charset="0"/>
              <a:cs typeface="Arial" panose="020B0604020202020204" pitchFamily="34" charset="0"/>
            </a:rPr>
            <a:t>Acceptance practices</a:t>
          </a:r>
          <a:endParaRPr lang="en-US" sz="2000" dirty="0">
            <a:latin typeface="Arial" panose="020B0604020202020204" pitchFamily="34" charset="0"/>
            <a:cs typeface="Arial" panose="020B0604020202020204" pitchFamily="34" charset="0"/>
          </a:endParaRPr>
        </a:p>
      </dgm:t>
    </dgm:pt>
    <dgm:pt modelId="{0B5EE9CA-6192-4477-9B3E-CFA6966638F5}" type="parTrans" cxnId="{4A7563E8-0A26-4D2C-AE0A-958FCDA4C98C}">
      <dgm:prSet/>
      <dgm:spPr/>
      <dgm:t>
        <a:bodyPr/>
        <a:lstStyle/>
        <a:p>
          <a:endParaRPr lang="en-US">
            <a:latin typeface="Arial" panose="020B0604020202020204" pitchFamily="34" charset="0"/>
            <a:cs typeface="Arial" panose="020B0604020202020204" pitchFamily="34" charset="0"/>
          </a:endParaRPr>
        </a:p>
      </dgm:t>
    </dgm:pt>
    <dgm:pt modelId="{C5C1F88A-9D69-43A2-801E-51D68E3A62DE}" type="sibTrans" cxnId="{4A7563E8-0A26-4D2C-AE0A-958FCDA4C98C}">
      <dgm:prSet/>
      <dgm:spPr/>
      <dgm:t>
        <a:bodyPr/>
        <a:lstStyle/>
        <a:p>
          <a:endParaRPr lang="en-US">
            <a:latin typeface="Arial" panose="020B0604020202020204" pitchFamily="34" charset="0"/>
            <a:cs typeface="Arial" panose="020B0604020202020204" pitchFamily="34" charset="0"/>
          </a:endParaRPr>
        </a:p>
      </dgm:t>
    </dgm:pt>
    <dgm:pt modelId="{402A9A1A-80A4-4636-979B-9F4EB5184EDA}">
      <dgm:prSet phldrT="[Text]"/>
      <dgm:spPr/>
      <dgm:t>
        <a:bodyPr/>
        <a:lstStyle/>
        <a:p>
          <a:r>
            <a:rPr lang="en-US" dirty="0" smtClean="0">
              <a:latin typeface="Arial" panose="020B0604020202020204" pitchFamily="34" charset="0"/>
              <a:cs typeface="Arial" panose="020B0604020202020204" pitchFamily="34" charset="0"/>
            </a:rPr>
            <a:t>Data Science</a:t>
          </a:r>
          <a:endParaRPr lang="en-US" dirty="0">
            <a:latin typeface="Arial" panose="020B0604020202020204" pitchFamily="34" charset="0"/>
            <a:cs typeface="Arial" panose="020B0604020202020204" pitchFamily="34" charset="0"/>
          </a:endParaRPr>
        </a:p>
      </dgm:t>
    </dgm:pt>
    <dgm:pt modelId="{3EFA91B6-BE61-4AF5-A29B-5404406C052D}" type="parTrans" cxnId="{8D2BA68A-8C66-4A99-A706-E6E36A14045C}">
      <dgm:prSet/>
      <dgm:spPr/>
      <dgm:t>
        <a:bodyPr/>
        <a:lstStyle/>
        <a:p>
          <a:endParaRPr lang="en-US">
            <a:latin typeface="Arial" panose="020B0604020202020204" pitchFamily="34" charset="0"/>
            <a:cs typeface="Arial" panose="020B0604020202020204" pitchFamily="34" charset="0"/>
          </a:endParaRPr>
        </a:p>
      </dgm:t>
    </dgm:pt>
    <dgm:pt modelId="{8B88427B-0338-47A6-A83B-1C1308C73E1B}" type="sibTrans" cxnId="{8D2BA68A-8C66-4A99-A706-E6E36A14045C}">
      <dgm:prSet/>
      <dgm:spPr/>
      <dgm:t>
        <a:bodyPr/>
        <a:lstStyle/>
        <a:p>
          <a:endParaRPr lang="en-US">
            <a:latin typeface="Arial" panose="020B0604020202020204" pitchFamily="34" charset="0"/>
            <a:cs typeface="Arial" panose="020B0604020202020204" pitchFamily="34" charset="0"/>
          </a:endParaRPr>
        </a:p>
      </dgm:t>
    </dgm:pt>
    <dgm:pt modelId="{AF925A33-D651-485C-AB4D-05C77147E103}">
      <dgm:prSet phldrT="[Text]" custT="1"/>
      <dgm:spPr/>
      <dgm:t>
        <a:bodyPr/>
        <a:lstStyle/>
        <a:p>
          <a:r>
            <a:rPr lang="en-US" sz="2000" dirty="0" smtClean="0">
              <a:solidFill>
                <a:schemeClr val="tx1"/>
              </a:solidFill>
              <a:latin typeface="Arial" panose="020B0604020202020204" pitchFamily="34" charset="0"/>
              <a:cs typeface="Arial" panose="020B0604020202020204" pitchFamily="34" charset="0"/>
            </a:rPr>
            <a:t>Predictive analytics tools</a:t>
          </a:r>
          <a:endParaRPr lang="en-US" sz="2000" dirty="0">
            <a:solidFill>
              <a:schemeClr val="tx1"/>
            </a:solidFill>
            <a:latin typeface="Arial" panose="020B0604020202020204" pitchFamily="34" charset="0"/>
            <a:cs typeface="Arial" panose="020B0604020202020204" pitchFamily="34" charset="0"/>
          </a:endParaRPr>
        </a:p>
      </dgm:t>
    </dgm:pt>
    <dgm:pt modelId="{337B8368-1ED2-452A-995E-2FA719BF7B23}" type="parTrans" cxnId="{7A5BBC49-0245-4F2F-BA33-159C6FEF94C4}">
      <dgm:prSet/>
      <dgm:spPr/>
      <dgm:t>
        <a:bodyPr/>
        <a:lstStyle/>
        <a:p>
          <a:endParaRPr lang="en-US">
            <a:latin typeface="Arial" panose="020B0604020202020204" pitchFamily="34" charset="0"/>
            <a:cs typeface="Arial" panose="020B0604020202020204" pitchFamily="34" charset="0"/>
          </a:endParaRPr>
        </a:p>
      </dgm:t>
    </dgm:pt>
    <dgm:pt modelId="{063C7D01-2214-4252-9B8C-34F1543A2B6C}" type="sibTrans" cxnId="{7A5BBC49-0245-4F2F-BA33-159C6FEF94C4}">
      <dgm:prSet/>
      <dgm:spPr/>
      <dgm:t>
        <a:bodyPr/>
        <a:lstStyle/>
        <a:p>
          <a:endParaRPr lang="en-US">
            <a:latin typeface="Arial" panose="020B0604020202020204" pitchFamily="34" charset="0"/>
            <a:cs typeface="Arial" panose="020B0604020202020204" pitchFamily="34" charset="0"/>
          </a:endParaRPr>
        </a:p>
      </dgm:t>
    </dgm:pt>
    <dgm:pt modelId="{E0D21074-93CF-4883-8798-81EA18276D36}">
      <dgm:prSet phldrT="[Text]" custT="1"/>
      <dgm:spPr/>
      <dgm:t>
        <a:bodyPr/>
        <a:lstStyle/>
        <a:p>
          <a:r>
            <a:rPr lang="en-US" sz="2000" dirty="0" smtClean="0">
              <a:latin typeface="Arial" panose="020B0604020202020204" pitchFamily="34" charset="0"/>
              <a:cs typeface="Arial" panose="020B0604020202020204" pitchFamily="34" charset="0"/>
            </a:rPr>
            <a:t>Novel data processing techniques</a:t>
          </a:r>
          <a:endParaRPr lang="en-US" sz="2000" dirty="0">
            <a:latin typeface="Arial" panose="020B0604020202020204" pitchFamily="34" charset="0"/>
            <a:cs typeface="Arial" panose="020B0604020202020204" pitchFamily="34" charset="0"/>
          </a:endParaRPr>
        </a:p>
      </dgm:t>
    </dgm:pt>
    <dgm:pt modelId="{D0D47B5C-824C-4EAA-A81B-36657BB65DFA}" type="parTrans" cxnId="{F4E662EF-C340-49F6-A1F3-D852F6E93D60}">
      <dgm:prSet/>
      <dgm:spPr/>
      <dgm:t>
        <a:bodyPr/>
        <a:lstStyle/>
        <a:p>
          <a:endParaRPr lang="en-US">
            <a:latin typeface="Arial" panose="020B0604020202020204" pitchFamily="34" charset="0"/>
            <a:cs typeface="Arial" panose="020B0604020202020204" pitchFamily="34" charset="0"/>
          </a:endParaRPr>
        </a:p>
      </dgm:t>
    </dgm:pt>
    <dgm:pt modelId="{18DE20C4-FC67-48EE-AA05-4630AAACCAB1}" type="sibTrans" cxnId="{F4E662EF-C340-49F6-A1F3-D852F6E93D60}">
      <dgm:prSet/>
      <dgm:spPr/>
      <dgm:t>
        <a:bodyPr/>
        <a:lstStyle/>
        <a:p>
          <a:endParaRPr lang="en-US">
            <a:latin typeface="Arial" panose="020B0604020202020204" pitchFamily="34" charset="0"/>
            <a:cs typeface="Arial" panose="020B0604020202020204" pitchFamily="34" charset="0"/>
          </a:endParaRPr>
        </a:p>
      </dgm:t>
    </dgm:pt>
    <dgm:pt modelId="{FFE3C774-124C-4153-AE02-44B16D2E5953}">
      <dgm:prSet phldrT="[Text]"/>
      <dgm:spPr/>
      <dgm:t>
        <a:bodyPr/>
        <a:lstStyle/>
        <a:p>
          <a:r>
            <a:rPr lang="en-US" dirty="0" smtClean="0">
              <a:latin typeface="Arial" panose="020B0604020202020204" pitchFamily="34" charset="0"/>
              <a:cs typeface="Arial" panose="020B0604020202020204" pitchFamily="34" charset="0"/>
            </a:rPr>
            <a:t>Technology Innovations</a:t>
          </a:r>
          <a:endParaRPr lang="en-US" dirty="0">
            <a:latin typeface="Arial" panose="020B0604020202020204" pitchFamily="34" charset="0"/>
            <a:cs typeface="Arial" panose="020B0604020202020204" pitchFamily="34" charset="0"/>
          </a:endParaRPr>
        </a:p>
      </dgm:t>
    </dgm:pt>
    <dgm:pt modelId="{AC6874CA-B1B6-4C55-915E-F1AB429990EC}" type="parTrans" cxnId="{B4DF979F-9666-4509-B8AC-5180FA57576F}">
      <dgm:prSet/>
      <dgm:spPr/>
      <dgm:t>
        <a:bodyPr/>
        <a:lstStyle/>
        <a:p>
          <a:endParaRPr lang="en-US">
            <a:latin typeface="Arial" panose="020B0604020202020204" pitchFamily="34" charset="0"/>
            <a:cs typeface="Arial" panose="020B0604020202020204" pitchFamily="34" charset="0"/>
          </a:endParaRPr>
        </a:p>
      </dgm:t>
    </dgm:pt>
    <dgm:pt modelId="{2A7A9948-88B1-40A6-B298-0E2976F346BA}" type="sibTrans" cxnId="{B4DF979F-9666-4509-B8AC-5180FA57576F}">
      <dgm:prSet/>
      <dgm:spPr/>
      <dgm:t>
        <a:bodyPr/>
        <a:lstStyle/>
        <a:p>
          <a:endParaRPr lang="en-US">
            <a:latin typeface="Arial" panose="020B0604020202020204" pitchFamily="34" charset="0"/>
            <a:cs typeface="Arial" panose="020B0604020202020204" pitchFamily="34" charset="0"/>
          </a:endParaRPr>
        </a:p>
      </dgm:t>
    </dgm:pt>
    <dgm:pt modelId="{7B42008C-6E1F-4613-B8A5-95FAA85929A0}">
      <dgm:prSet phldrT="[Text]" custT="1"/>
      <dgm:spPr/>
      <dgm:t>
        <a:bodyPr/>
        <a:lstStyle/>
        <a:p>
          <a:r>
            <a:rPr lang="en-US" sz="2000" dirty="0" smtClean="0">
              <a:latin typeface="Arial" panose="020B0604020202020204" pitchFamily="34" charset="0"/>
              <a:cs typeface="Arial" panose="020B0604020202020204" pitchFamily="34" charset="0"/>
            </a:rPr>
            <a:t>Tools, dashboards, or calculators</a:t>
          </a:r>
          <a:endParaRPr lang="en-US" sz="2000" dirty="0">
            <a:latin typeface="Arial" panose="020B0604020202020204" pitchFamily="34" charset="0"/>
            <a:cs typeface="Arial" panose="020B0604020202020204" pitchFamily="34" charset="0"/>
          </a:endParaRPr>
        </a:p>
      </dgm:t>
    </dgm:pt>
    <dgm:pt modelId="{C51456DF-B1B7-468A-95AD-5FCE3EE5BB22}" type="parTrans" cxnId="{B8C3DD6B-D5C8-4461-AA3D-28ED40461120}">
      <dgm:prSet/>
      <dgm:spPr/>
      <dgm:t>
        <a:bodyPr/>
        <a:lstStyle/>
        <a:p>
          <a:endParaRPr lang="en-US">
            <a:latin typeface="Arial" panose="020B0604020202020204" pitchFamily="34" charset="0"/>
            <a:cs typeface="Arial" panose="020B0604020202020204" pitchFamily="34" charset="0"/>
          </a:endParaRPr>
        </a:p>
      </dgm:t>
    </dgm:pt>
    <dgm:pt modelId="{F26BD259-6969-4385-BE77-87DB4410128E}" type="sibTrans" cxnId="{B8C3DD6B-D5C8-4461-AA3D-28ED40461120}">
      <dgm:prSet/>
      <dgm:spPr/>
      <dgm:t>
        <a:bodyPr/>
        <a:lstStyle/>
        <a:p>
          <a:endParaRPr lang="en-US">
            <a:latin typeface="Arial" panose="020B0604020202020204" pitchFamily="34" charset="0"/>
            <a:cs typeface="Arial" panose="020B0604020202020204" pitchFamily="34" charset="0"/>
          </a:endParaRPr>
        </a:p>
      </dgm:t>
    </dgm:pt>
    <dgm:pt modelId="{19B6EAD6-6D7E-4E3A-8C25-41DBB07C9776}">
      <dgm:prSet phldrT="[Text]" custT="1"/>
      <dgm:spPr/>
      <dgm:t>
        <a:bodyPr/>
        <a:lstStyle/>
        <a:p>
          <a:r>
            <a:rPr lang="en-US" sz="2000" dirty="0" smtClean="0">
              <a:latin typeface="Arial" panose="020B0604020202020204" pitchFamily="34" charset="0"/>
              <a:cs typeface="Arial" panose="020B0604020202020204" pitchFamily="34" charset="0"/>
            </a:rPr>
            <a:t>Feasibility or optimization studies</a:t>
          </a:r>
          <a:endParaRPr lang="en-US" sz="2000" dirty="0">
            <a:latin typeface="Arial" panose="020B0604020202020204" pitchFamily="34" charset="0"/>
            <a:cs typeface="Arial" panose="020B0604020202020204" pitchFamily="34" charset="0"/>
          </a:endParaRPr>
        </a:p>
      </dgm:t>
    </dgm:pt>
    <dgm:pt modelId="{6B908B53-031A-4D9B-A4EB-6174F5B4363C}" type="parTrans" cxnId="{2E5013F2-3FFD-492F-B031-783AA4BC8992}">
      <dgm:prSet/>
      <dgm:spPr/>
      <dgm:t>
        <a:bodyPr/>
        <a:lstStyle/>
        <a:p>
          <a:endParaRPr lang="en-US">
            <a:latin typeface="Arial" panose="020B0604020202020204" pitchFamily="34" charset="0"/>
            <a:cs typeface="Arial" panose="020B0604020202020204" pitchFamily="34" charset="0"/>
          </a:endParaRPr>
        </a:p>
      </dgm:t>
    </dgm:pt>
    <dgm:pt modelId="{5CEBE569-EF5A-4530-864E-011F3A32E581}" type="sibTrans" cxnId="{2E5013F2-3FFD-492F-B031-783AA4BC8992}">
      <dgm:prSet/>
      <dgm:spPr/>
      <dgm:t>
        <a:bodyPr/>
        <a:lstStyle/>
        <a:p>
          <a:endParaRPr lang="en-US">
            <a:latin typeface="Arial" panose="020B0604020202020204" pitchFamily="34" charset="0"/>
            <a:cs typeface="Arial" panose="020B0604020202020204" pitchFamily="34" charset="0"/>
          </a:endParaRPr>
        </a:p>
      </dgm:t>
    </dgm:pt>
    <dgm:pt modelId="{A7904A4F-76A9-4CC3-85C5-47302CB6C453}">
      <dgm:prSet phldrT="[Text]" custT="1"/>
      <dgm:spPr/>
      <dgm:t>
        <a:bodyPr/>
        <a:lstStyle/>
        <a:p>
          <a:r>
            <a:rPr lang="en-US" sz="2000" dirty="0" smtClean="0">
              <a:latin typeface="Arial" panose="020B0604020202020204" pitchFamily="34" charset="0"/>
              <a:cs typeface="Arial" panose="020B0604020202020204" pitchFamily="34" charset="0"/>
            </a:rPr>
            <a:t>Advanced data mining</a:t>
          </a:r>
          <a:endParaRPr lang="en-US" sz="2000" dirty="0">
            <a:latin typeface="Arial" panose="020B0604020202020204" pitchFamily="34" charset="0"/>
            <a:cs typeface="Arial" panose="020B0604020202020204" pitchFamily="34" charset="0"/>
          </a:endParaRPr>
        </a:p>
      </dgm:t>
    </dgm:pt>
    <dgm:pt modelId="{A327C40B-9446-484A-A89B-D30E28440DCF}" type="parTrans" cxnId="{FEB14957-E529-4BD0-BC3E-0C42B5D6A6CD}">
      <dgm:prSet/>
      <dgm:spPr/>
      <dgm:t>
        <a:bodyPr/>
        <a:lstStyle/>
        <a:p>
          <a:endParaRPr lang="en-US">
            <a:latin typeface="Arial" panose="020B0604020202020204" pitchFamily="34" charset="0"/>
            <a:cs typeface="Arial" panose="020B0604020202020204" pitchFamily="34" charset="0"/>
          </a:endParaRPr>
        </a:p>
      </dgm:t>
    </dgm:pt>
    <dgm:pt modelId="{6900C3E2-AE88-4217-9072-8978F8BCF835}" type="sibTrans" cxnId="{FEB14957-E529-4BD0-BC3E-0C42B5D6A6CD}">
      <dgm:prSet/>
      <dgm:spPr/>
      <dgm:t>
        <a:bodyPr/>
        <a:lstStyle/>
        <a:p>
          <a:endParaRPr lang="en-US">
            <a:latin typeface="Arial" panose="020B0604020202020204" pitchFamily="34" charset="0"/>
            <a:cs typeface="Arial" panose="020B0604020202020204" pitchFamily="34" charset="0"/>
          </a:endParaRPr>
        </a:p>
      </dgm:t>
    </dgm:pt>
    <dgm:pt modelId="{D7974A63-B1CE-43D1-85F0-CBEED1F78149}">
      <dgm:prSet phldrT="[Text]" custT="1"/>
      <dgm:spPr/>
      <dgm:t>
        <a:bodyPr/>
        <a:lstStyle/>
        <a:p>
          <a:r>
            <a:rPr lang="en-US" sz="2000" dirty="0" smtClean="0">
              <a:latin typeface="Arial" panose="020B0604020202020204" pitchFamily="34" charset="0"/>
              <a:cs typeface="Arial" panose="020B0604020202020204" pitchFamily="34" charset="0"/>
            </a:rPr>
            <a:t>Experimental platforms</a:t>
          </a:r>
          <a:endParaRPr lang="en-US" sz="2000" dirty="0">
            <a:latin typeface="Arial" panose="020B0604020202020204" pitchFamily="34" charset="0"/>
            <a:cs typeface="Arial" panose="020B0604020202020204" pitchFamily="34" charset="0"/>
          </a:endParaRPr>
        </a:p>
      </dgm:t>
    </dgm:pt>
    <dgm:pt modelId="{AB0E0872-3FCB-49EC-867D-991F3CFFE7FE}" type="parTrans" cxnId="{B394B47B-15BB-4AFB-B36C-654B40B2FDD8}">
      <dgm:prSet/>
      <dgm:spPr/>
      <dgm:t>
        <a:bodyPr/>
        <a:lstStyle/>
        <a:p>
          <a:endParaRPr lang="en-US">
            <a:latin typeface="Arial" panose="020B0604020202020204" pitchFamily="34" charset="0"/>
            <a:cs typeface="Arial" panose="020B0604020202020204" pitchFamily="34" charset="0"/>
          </a:endParaRPr>
        </a:p>
      </dgm:t>
    </dgm:pt>
    <dgm:pt modelId="{DE00BA77-A7EA-426A-9FAD-25E596B8B3BA}" type="sibTrans" cxnId="{B394B47B-15BB-4AFB-B36C-654B40B2FDD8}">
      <dgm:prSet/>
      <dgm:spPr/>
      <dgm:t>
        <a:bodyPr/>
        <a:lstStyle/>
        <a:p>
          <a:endParaRPr lang="en-US">
            <a:latin typeface="Arial" panose="020B0604020202020204" pitchFamily="34" charset="0"/>
            <a:cs typeface="Arial" panose="020B0604020202020204" pitchFamily="34" charset="0"/>
          </a:endParaRPr>
        </a:p>
      </dgm:t>
    </dgm:pt>
    <dgm:pt modelId="{24592A11-7019-4067-907C-E3968E9F3D21}">
      <dgm:prSet phldrT="[Text]" custT="1"/>
      <dgm:spPr/>
      <dgm:t>
        <a:bodyPr/>
        <a:lstStyle/>
        <a:p>
          <a:r>
            <a:rPr lang="en-US" sz="2000" dirty="0" smtClean="0">
              <a:latin typeface="Arial" panose="020B0604020202020204" pitchFamily="34" charset="0"/>
              <a:cs typeface="Arial" panose="020B0604020202020204" pitchFamily="34" charset="0"/>
            </a:rPr>
            <a:t>System enhancements</a:t>
          </a:r>
          <a:endParaRPr lang="en-US" sz="2000" dirty="0">
            <a:latin typeface="Arial" panose="020B0604020202020204" pitchFamily="34" charset="0"/>
            <a:cs typeface="Arial" panose="020B0604020202020204" pitchFamily="34" charset="0"/>
          </a:endParaRPr>
        </a:p>
      </dgm:t>
    </dgm:pt>
    <dgm:pt modelId="{4F33E9F1-C12E-432D-9DE4-018C71187A78}" type="parTrans" cxnId="{28CCE5F9-6E78-46F8-8018-03F8D00F2D05}">
      <dgm:prSet/>
      <dgm:spPr/>
      <dgm:t>
        <a:bodyPr/>
        <a:lstStyle/>
        <a:p>
          <a:endParaRPr lang="en-US">
            <a:latin typeface="Arial" panose="020B0604020202020204" pitchFamily="34" charset="0"/>
            <a:cs typeface="Arial" panose="020B0604020202020204" pitchFamily="34" charset="0"/>
          </a:endParaRPr>
        </a:p>
      </dgm:t>
    </dgm:pt>
    <dgm:pt modelId="{7894C3C3-D51E-471B-8B5F-FAB421ED25CE}" type="sibTrans" cxnId="{28CCE5F9-6E78-46F8-8018-03F8D00F2D05}">
      <dgm:prSet/>
      <dgm:spPr/>
      <dgm:t>
        <a:bodyPr/>
        <a:lstStyle/>
        <a:p>
          <a:endParaRPr lang="en-US">
            <a:latin typeface="Arial" panose="020B0604020202020204" pitchFamily="34" charset="0"/>
            <a:cs typeface="Arial" panose="020B0604020202020204" pitchFamily="34" charset="0"/>
          </a:endParaRPr>
        </a:p>
      </dgm:t>
    </dgm:pt>
    <dgm:pt modelId="{80D49D2B-8E1F-4D52-BD8E-E68B2D37451F}">
      <dgm:prSet phldrT="[Text]" custT="1"/>
      <dgm:spPr/>
      <dgm:t>
        <a:bodyPr/>
        <a:lstStyle/>
        <a:p>
          <a:r>
            <a:rPr lang="en-US" sz="2000" dirty="0" smtClean="0">
              <a:latin typeface="Arial" panose="020B0604020202020204" pitchFamily="34" charset="0"/>
              <a:cs typeface="Arial" panose="020B0604020202020204" pitchFamily="34" charset="0"/>
            </a:rPr>
            <a:t>Future of transplant: perfusion, </a:t>
          </a:r>
          <a:r>
            <a:rPr lang="en-US" sz="2000" dirty="0" err="1" smtClean="0">
              <a:latin typeface="Arial" panose="020B0604020202020204" pitchFamily="34" charset="0"/>
              <a:cs typeface="Arial" panose="020B0604020202020204" pitchFamily="34" charset="0"/>
            </a:rPr>
            <a:t>xenotransplant</a:t>
          </a:r>
          <a:r>
            <a:rPr lang="en-US" sz="2000" dirty="0" smtClean="0">
              <a:latin typeface="Arial" panose="020B0604020202020204" pitchFamily="34" charset="0"/>
              <a:cs typeface="Arial" panose="020B0604020202020204" pitchFamily="34" charset="0"/>
            </a:rPr>
            <a:t>, bioengineering, </a:t>
          </a:r>
          <a:r>
            <a:rPr lang="en-US" sz="2000" dirty="0" err="1" smtClean="0">
              <a:latin typeface="Arial" panose="020B0604020202020204" pitchFamily="34" charset="0"/>
              <a:cs typeface="Arial" panose="020B0604020202020204" pitchFamily="34" charset="0"/>
            </a:rPr>
            <a:t>etc</a:t>
          </a:r>
          <a:endParaRPr lang="en-US" sz="2000" dirty="0">
            <a:latin typeface="Arial" panose="020B0604020202020204" pitchFamily="34" charset="0"/>
            <a:cs typeface="Arial" panose="020B0604020202020204" pitchFamily="34" charset="0"/>
          </a:endParaRPr>
        </a:p>
      </dgm:t>
    </dgm:pt>
    <dgm:pt modelId="{46AF756A-C69C-465F-827D-4EA3E2471823}" type="parTrans" cxnId="{C434911C-9AA6-415E-853B-361CB422E573}">
      <dgm:prSet/>
      <dgm:spPr/>
      <dgm:t>
        <a:bodyPr/>
        <a:lstStyle/>
        <a:p>
          <a:endParaRPr lang="en-US">
            <a:latin typeface="Arial" panose="020B0604020202020204" pitchFamily="34" charset="0"/>
            <a:cs typeface="Arial" panose="020B0604020202020204" pitchFamily="34" charset="0"/>
          </a:endParaRPr>
        </a:p>
      </dgm:t>
    </dgm:pt>
    <dgm:pt modelId="{F8BF8FF0-68B5-43B3-87B0-789DB2A6C2CE}" type="sibTrans" cxnId="{C434911C-9AA6-415E-853B-361CB422E573}">
      <dgm:prSet/>
      <dgm:spPr/>
      <dgm:t>
        <a:bodyPr/>
        <a:lstStyle/>
        <a:p>
          <a:endParaRPr lang="en-US">
            <a:latin typeface="Arial" panose="020B0604020202020204" pitchFamily="34" charset="0"/>
            <a:cs typeface="Arial" panose="020B0604020202020204" pitchFamily="34" charset="0"/>
          </a:endParaRPr>
        </a:p>
      </dgm:t>
    </dgm:pt>
    <dgm:pt modelId="{8A1C7CD7-C64F-4536-9D85-16A05E0AE432}">
      <dgm:prSet phldrT="[Text]"/>
      <dgm:spPr/>
      <dgm:t>
        <a:bodyPr/>
        <a:lstStyle/>
        <a:p>
          <a:endParaRPr lang="en-US" i="1" dirty="0">
            <a:latin typeface="Arial" panose="020B0604020202020204" pitchFamily="34" charset="0"/>
            <a:cs typeface="Arial" panose="020B0604020202020204" pitchFamily="34" charset="0"/>
          </a:endParaRPr>
        </a:p>
      </dgm:t>
    </dgm:pt>
    <dgm:pt modelId="{E0D0EECC-E116-40D8-B272-2DBAF7E2CA4B}" type="parTrans" cxnId="{559A1146-341F-4A34-9499-972343EC51EA}">
      <dgm:prSet/>
      <dgm:spPr/>
      <dgm:t>
        <a:bodyPr/>
        <a:lstStyle/>
        <a:p>
          <a:endParaRPr lang="en-US">
            <a:latin typeface="Arial" panose="020B0604020202020204" pitchFamily="34" charset="0"/>
            <a:cs typeface="Arial" panose="020B0604020202020204" pitchFamily="34" charset="0"/>
          </a:endParaRPr>
        </a:p>
      </dgm:t>
    </dgm:pt>
    <dgm:pt modelId="{01256BB5-7919-445B-8D81-141E52456295}" type="sibTrans" cxnId="{559A1146-341F-4A34-9499-972343EC51EA}">
      <dgm:prSet/>
      <dgm:spPr/>
      <dgm:t>
        <a:bodyPr/>
        <a:lstStyle/>
        <a:p>
          <a:endParaRPr lang="en-US">
            <a:latin typeface="Arial" panose="020B0604020202020204" pitchFamily="34" charset="0"/>
            <a:cs typeface="Arial" panose="020B0604020202020204" pitchFamily="34" charset="0"/>
          </a:endParaRPr>
        </a:p>
      </dgm:t>
    </dgm:pt>
    <dgm:pt modelId="{91BDBDF5-28E5-4882-9DD1-106D6E2A4178}">
      <dgm:prSet phldrT="[Text]"/>
      <dgm:spPr/>
      <dgm:t>
        <a:bodyPr/>
        <a:lstStyle/>
        <a:p>
          <a:endParaRPr lang="en-US" i="1" dirty="0">
            <a:latin typeface="Arial" panose="020B0604020202020204" pitchFamily="34" charset="0"/>
            <a:cs typeface="Arial" panose="020B0604020202020204" pitchFamily="34" charset="0"/>
          </a:endParaRPr>
        </a:p>
      </dgm:t>
    </dgm:pt>
    <dgm:pt modelId="{4DF69188-C525-4046-A284-4D3D95BA0E20}" type="parTrans" cxnId="{0D57B168-0AC0-4EF1-9F64-01135B4C4BE8}">
      <dgm:prSet/>
      <dgm:spPr/>
      <dgm:t>
        <a:bodyPr/>
        <a:lstStyle/>
        <a:p>
          <a:endParaRPr lang="en-US">
            <a:latin typeface="Arial" panose="020B0604020202020204" pitchFamily="34" charset="0"/>
            <a:cs typeface="Arial" panose="020B0604020202020204" pitchFamily="34" charset="0"/>
          </a:endParaRPr>
        </a:p>
      </dgm:t>
    </dgm:pt>
    <dgm:pt modelId="{B0DE4D83-21C1-418D-B86E-81E8803B3DEF}" type="sibTrans" cxnId="{0D57B168-0AC0-4EF1-9F64-01135B4C4BE8}">
      <dgm:prSet/>
      <dgm:spPr/>
      <dgm:t>
        <a:bodyPr/>
        <a:lstStyle/>
        <a:p>
          <a:endParaRPr lang="en-US">
            <a:latin typeface="Arial" panose="020B0604020202020204" pitchFamily="34" charset="0"/>
            <a:cs typeface="Arial" panose="020B0604020202020204" pitchFamily="34" charset="0"/>
          </a:endParaRPr>
        </a:p>
      </dgm:t>
    </dgm:pt>
    <dgm:pt modelId="{C3C7822D-17E2-4F53-A325-5D37DA58C186}">
      <dgm:prSet phldrT="[Text]"/>
      <dgm:spPr/>
      <dgm:t>
        <a:bodyPr/>
        <a:lstStyle/>
        <a:p>
          <a:endParaRPr lang="en-US" i="1" dirty="0">
            <a:latin typeface="Arial" panose="020B0604020202020204" pitchFamily="34" charset="0"/>
            <a:cs typeface="Arial" panose="020B0604020202020204" pitchFamily="34" charset="0"/>
          </a:endParaRPr>
        </a:p>
      </dgm:t>
    </dgm:pt>
    <dgm:pt modelId="{28FCB767-8884-49A5-AC8D-4C50336B1862}" type="sibTrans" cxnId="{66AAF7E3-8D79-4A38-8CBE-10594F9461E9}">
      <dgm:prSet/>
      <dgm:spPr/>
      <dgm:t>
        <a:bodyPr/>
        <a:lstStyle/>
        <a:p>
          <a:endParaRPr lang="en-US">
            <a:latin typeface="Arial" panose="020B0604020202020204" pitchFamily="34" charset="0"/>
            <a:cs typeface="Arial" panose="020B0604020202020204" pitchFamily="34" charset="0"/>
          </a:endParaRPr>
        </a:p>
      </dgm:t>
    </dgm:pt>
    <dgm:pt modelId="{B5792CEE-3C31-4250-86F6-A00C761D99DA}" type="parTrans" cxnId="{66AAF7E3-8D79-4A38-8CBE-10594F9461E9}">
      <dgm:prSet/>
      <dgm:spPr/>
      <dgm:t>
        <a:bodyPr/>
        <a:lstStyle/>
        <a:p>
          <a:endParaRPr lang="en-US">
            <a:latin typeface="Arial" panose="020B0604020202020204" pitchFamily="34" charset="0"/>
            <a:cs typeface="Arial" panose="020B0604020202020204" pitchFamily="34" charset="0"/>
          </a:endParaRPr>
        </a:p>
      </dgm:t>
    </dgm:pt>
    <dgm:pt modelId="{2ADA119E-5F65-4F33-AFC6-7FA370C22543}" type="pres">
      <dgm:prSet presAssocID="{45C2E387-D212-4C27-962F-BDB1DAAF8C18}" presName="Name0" presStyleCnt="0">
        <dgm:presLayoutVars>
          <dgm:chMax/>
          <dgm:chPref val="3"/>
          <dgm:dir/>
          <dgm:animOne val="branch"/>
          <dgm:animLvl val="lvl"/>
        </dgm:presLayoutVars>
      </dgm:prSet>
      <dgm:spPr/>
      <dgm:t>
        <a:bodyPr/>
        <a:lstStyle/>
        <a:p>
          <a:endParaRPr lang="en-US"/>
        </a:p>
      </dgm:t>
    </dgm:pt>
    <dgm:pt modelId="{639053D2-D157-4B53-99F0-1266ED892554}" type="pres">
      <dgm:prSet presAssocID="{D3979CBA-C8C1-4D7B-A870-5E348629059E}" presName="composite" presStyleCnt="0"/>
      <dgm:spPr/>
    </dgm:pt>
    <dgm:pt modelId="{05E087F8-2E1C-49EE-990A-256F3A95B387}" type="pres">
      <dgm:prSet presAssocID="{D3979CBA-C8C1-4D7B-A870-5E348629059E}" presName="FirstChild" presStyleLbl="revTx" presStyleIdx="0" presStyleCnt="6" custScaleX="96810" custLinFactNeighborX="1192">
        <dgm:presLayoutVars>
          <dgm:chMax val="0"/>
          <dgm:chPref val="0"/>
          <dgm:bulletEnabled val="1"/>
        </dgm:presLayoutVars>
      </dgm:prSet>
      <dgm:spPr/>
      <dgm:t>
        <a:bodyPr/>
        <a:lstStyle/>
        <a:p>
          <a:endParaRPr lang="en-US"/>
        </a:p>
      </dgm:t>
    </dgm:pt>
    <dgm:pt modelId="{F005EACE-53FD-494F-A22B-359A33FE2CA4}" type="pres">
      <dgm:prSet presAssocID="{D3979CBA-C8C1-4D7B-A870-5E348629059E}" presName="Parent" presStyleLbl="alignNode1" presStyleIdx="0" presStyleCnt="3">
        <dgm:presLayoutVars>
          <dgm:chMax val="3"/>
          <dgm:chPref val="3"/>
          <dgm:bulletEnabled val="1"/>
        </dgm:presLayoutVars>
      </dgm:prSet>
      <dgm:spPr/>
      <dgm:t>
        <a:bodyPr/>
        <a:lstStyle/>
        <a:p>
          <a:endParaRPr lang="en-US"/>
        </a:p>
      </dgm:t>
    </dgm:pt>
    <dgm:pt modelId="{E87B29D7-0123-43E3-A9A9-1278A701B371}" type="pres">
      <dgm:prSet presAssocID="{D3979CBA-C8C1-4D7B-A870-5E348629059E}" presName="Accent" presStyleLbl="parChTrans1D1" presStyleIdx="0" presStyleCnt="3"/>
      <dgm:spPr/>
    </dgm:pt>
    <dgm:pt modelId="{6FA46377-78DA-4801-B8EF-1F8C34C02B34}" type="pres">
      <dgm:prSet presAssocID="{D3979CBA-C8C1-4D7B-A870-5E348629059E}" presName="Child" presStyleLbl="revTx" presStyleIdx="1" presStyleCnt="6" custScaleY="56893">
        <dgm:presLayoutVars>
          <dgm:chMax val="0"/>
          <dgm:chPref val="0"/>
          <dgm:bulletEnabled val="1"/>
        </dgm:presLayoutVars>
      </dgm:prSet>
      <dgm:spPr/>
      <dgm:t>
        <a:bodyPr/>
        <a:lstStyle/>
        <a:p>
          <a:endParaRPr lang="en-US"/>
        </a:p>
      </dgm:t>
    </dgm:pt>
    <dgm:pt modelId="{4CE5517D-07C5-4297-A70D-AF83E4C5DA12}" type="pres">
      <dgm:prSet presAssocID="{B83A0690-1335-4AD6-A12A-B454E83A7B38}" presName="sibTrans" presStyleCnt="0"/>
      <dgm:spPr/>
    </dgm:pt>
    <dgm:pt modelId="{79A2ACC9-ADF8-4D0C-B801-7AAD2700DC9B}" type="pres">
      <dgm:prSet presAssocID="{402A9A1A-80A4-4636-979B-9F4EB5184EDA}" presName="composite" presStyleCnt="0"/>
      <dgm:spPr/>
    </dgm:pt>
    <dgm:pt modelId="{992EB9F2-2B0B-4166-96B1-981FE9DBBA24}" type="pres">
      <dgm:prSet presAssocID="{402A9A1A-80A4-4636-979B-9F4EB5184EDA}" presName="FirstChild" presStyleLbl="revTx" presStyleIdx="2" presStyleCnt="6" custScaleX="97407" custLinFactNeighborX="1192">
        <dgm:presLayoutVars>
          <dgm:chMax val="0"/>
          <dgm:chPref val="0"/>
          <dgm:bulletEnabled val="1"/>
        </dgm:presLayoutVars>
      </dgm:prSet>
      <dgm:spPr/>
      <dgm:t>
        <a:bodyPr/>
        <a:lstStyle/>
        <a:p>
          <a:endParaRPr lang="en-US"/>
        </a:p>
      </dgm:t>
    </dgm:pt>
    <dgm:pt modelId="{41EC1A0F-ED94-4A17-AF13-28C70769F189}" type="pres">
      <dgm:prSet presAssocID="{402A9A1A-80A4-4636-979B-9F4EB5184EDA}" presName="Parent" presStyleLbl="alignNode1" presStyleIdx="1" presStyleCnt="3">
        <dgm:presLayoutVars>
          <dgm:chMax val="3"/>
          <dgm:chPref val="3"/>
          <dgm:bulletEnabled val="1"/>
        </dgm:presLayoutVars>
      </dgm:prSet>
      <dgm:spPr/>
      <dgm:t>
        <a:bodyPr/>
        <a:lstStyle/>
        <a:p>
          <a:endParaRPr lang="en-US"/>
        </a:p>
      </dgm:t>
    </dgm:pt>
    <dgm:pt modelId="{CBD4AB38-DB48-47EE-A65D-7008715B20E1}" type="pres">
      <dgm:prSet presAssocID="{402A9A1A-80A4-4636-979B-9F4EB5184EDA}" presName="Accent" presStyleLbl="parChTrans1D1" presStyleIdx="1" presStyleCnt="3"/>
      <dgm:spPr/>
    </dgm:pt>
    <dgm:pt modelId="{C5A7ECD3-B342-4478-BC91-DF0C4B5FE561}" type="pres">
      <dgm:prSet presAssocID="{402A9A1A-80A4-4636-979B-9F4EB5184EDA}" presName="Child" presStyleLbl="revTx" presStyleIdx="3" presStyleCnt="6" custScaleY="97287">
        <dgm:presLayoutVars>
          <dgm:chMax val="0"/>
          <dgm:chPref val="0"/>
          <dgm:bulletEnabled val="1"/>
        </dgm:presLayoutVars>
      </dgm:prSet>
      <dgm:spPr/>
      <dgm:t>
        <a:bodyPr/>
        <a:lstStyle/>
        <a:p>
          <a:endParaRPr lang="en-US"/>
        </a:p>
      </dgm:t>
    </dgm:pt>
    <dgm:pt modelId="{B9D39FC8-86B9-4041-95FF-00C3213B5A39}" type="pres">
      <dgm:prSet presAssocID="{8B88427B-0338-47A6-A83B-1C1308C73E1B}" presName="sibTrans" presStyleCnt="0"/>
      <dgm:spPr/>
    </dgm:pt>
    <dgm:pt modelId="{6D5B723A-2BAB-4A6F-B977-DBCF75D79455}" type="pres">
      <dgm:prSet presAssocID="{FFE3C774-124C-4153-AE02-44B16D2E5953}" presName="composite" presStyleCnt="0"/>
      <dgm:spPr/>
    </dgm:pt>
    <dgm:pt modelId="{4E35C416-B614-4418-8C1F-EC3B37440848}" type="pres">
      <dgm:prSet presAssocID="{FFE3C774-124C-4153-AE02-44B16D2E5953}" presName="FirstChild" presStyleLbl="revTx" presStyleIdx="4" presStyleCnt="6" custScaleX="96214" custLinFactNeighborX="1192">
        <dgm:presLayoutVars>
          <dgm:chMax val="0"/>
          <dgm:chPref val="0"/>
          <dgm:bulletEnabled val="1"/>
        </dgm:presLayoutVars>
      </dgm:prSet>
      <dgm:spPr/>
      <dgm:t>
        <a:bodyPr/>
        <a:lstStyle/>
        <a:p>
          <a:endParaRPr lang="en-US"/>
        </a:p>
      </dgm:t>
    </dgm:pt>
    <dgm:pt modelId="{E90F1AB9-4B1A-44B7-BCB4-54095D1CB09E}" type="pres">
      <dgm:prSet presAssocID="{FFE3C774-124C-4153-AE02-44B16D2E5953}" presName="Parent" presStyleLbl="alignNode1" presStyleIdx="2" presStyleCnt="3">
        <dgm:presLayoutVars>
          <dgm:chMax val="3"/>
          <dgm:chPref val="3"/>
          <dgm:bulletEnabled val="1"/>
        </dgm:presLayoutVars>
      </dgm:prSet>
      <dgm:spPr/>
      <dgm:t>
        <a:bodyPr/>
        <a:lstStyle/>
        <a:p>
          <a:endParaRPr lang="en-US"/>
        </a:p>
      </dgm:t>
    </dgm:pt>
    <dgm:pt modelId="{4EAD2F31-C01C-474D-B846-67F2101415DA}" type="pres">
      <dgm:prSet presAssocID="{FFE3C774-124C-4153-AE02-44B16D2E5953}" presName="Accent" presStyleLbl="parChTrans1D1" presStyleIdx="2" presStyleCnt="3"/>
      <dgm:spPr/>
    </dgm:pt>
    <dgm:pt modelId="{7E350C3A-773E-413A-8FAF-86940089C28C}" type="pres">
      <dgm:prSet presAssocID="{FFE3C774-124C-4153-AE02-44B16D2E5953}" presName="Child" presStyleLbl="revTx" presStyleIdx="5" presStyleCnt="6">
        <dgm:presLayoutVars>
          <dgm:chMax val="0"/>
          <dgm:chPref val="0"/>
          <dgm:bulletEnabled val="1"/>
        </dgm:presLayoutVars>
      </dgm:prSet>
      <dgm:spPr/>
      <dgm:t>
        <a:bodyPr/>
        <a:lstStyle/>
        <a:p>
          <a:endParaRPr lang="en-US"/>
        </a:p>
      </dgm:t>
    </dgm:pt>
  </dgm:ptLst>
  <dgm:cxnLst>
    <dgm:cxn modelId="{752095D2-E9F2-43AC-8D9E-DDDE56F3A7B2}" type="presOf" srcId="{C3C7822D-17E2-4F53-A325-5D37DA58C186}" destId="{4E35C416-B614-4418-8C1F-EC3B37440848}" srcOrd="0" destOrd="0" presId="urn:microsoft.com/office/officeart/2011/layout/TabList"/>
    <dgm:cxn modelId="{B4DF979F-9666-4509-B8AC-5180FA57576F}" srcId="{45C2E387-D212-4C27-962F-BDB1DAAF8C18}" destId="{FFE3C774-124C-4153-AE02-44B16D2E5953}" srcOrd="2" destOrd="0" parTransId="{AC6874CA-B1B6-4C55-915E-F1AB429990EC}" sibTransId="{2A7A9948-88B1-40A6-B298-0E2976F346BA}"/>
    <dgm:cxn modelId="{887B513C-129A-417E-BD79-E78942FB3D40}" type="presOf" srcId="{E0D21074-93CF-4883-8798-81EA18276D36}" destId="{C5A7ECD3-B342-4478-BC91-DF0C4B5FE561}" srcOrd="0" destOrd="1" presId="urn:microsoft.com/office/officeart/2011/layout/TabList"/>
    <dgm:cxn modelId="{559A1146-341F-4A34-9499-972343EC51EA}" srcId="{D3979CBA-C8C1-4D7B-A870-5E348629059E}" destId="{8A1C7CD7-C64F-4536-9D85-16A05E0AE432}" srcOrd="0" destOrd="0" parTransId="{E0D0EECC-E116-40D8-B272-2DBAF7E2CA4B}" sibTransId="{01256BB5-7919-445B-8D81-141E52456295}"/>
    <dgm:cxn modelId="{B394B47B-15BB-4AFB-B36C-654B40B2FDD8}" srcId="{FFE3C774-124C-4153-AE02-44B16D2E5953}" destId="{D7974A63-B1CE-43D1-85F0-CBEED1F78149}" srcOrd="2" destOrd="0" parTransId="{AB0E0872-3FCB-49EC-867D-991F3CFFE7FE}" sibTransId="{DE00BA77-A7EA-426A-9FAD-25E596B8B3BA}"/>
    <dgm:cxn modelId="{0541464A-E7D1-4E61-BEE5-5A74E9768F06}" type="presOf" srcId="{80D49D2B-8E1F-4D52-BD8E-E68B2D37451F}" destId="{7E350C3A-773E-413A-8FAF-86940089C28C}" srcOrd="0" destOrd="3" presId="urn:microsoft.com/office/officeart/2011/layout/TabList"/>
    <dgm:cxn modelId="{66AAF7E3-8D79-4A38-8CBE-10594F9461E9}" srcId="{FFE3C774-124C-4153-AE02-44B16D2E5953}" destId="{C3C7822D-17E2-4F53-A325-5D37DA58C186}" srcOrd="0" destOrd="0" parTransId="{B5792CEE-3C31-4250-86F6-A00C761D99DA}" sibTransId="{28FCB767-8884-49A5-AC8D-4C50336B1862}"/>
    <dgm:cxn modelId="{20F4567E-C5D0-4694-B4DF-F1C421A74832}" type="presOf" srcId="{FECB2259-6182-4245-AEAF-678B3A3854E3}" destId="{6FA46377-78DA-4801-B8EF-1F8C34C02B34}" srcOrd="0" destOrd="1" presId="urn:microsoft.com/office/officeart/2011/layout/TabList"/>
    <dgm:cxn modelId="{D477833B-9F19-4170-92FB-87322AE2CCB6}" type="presOf" srcId="{AF925A33-D651-485C-AB4D-05C77147E103}" destId="{C5A7ECD3-B342-4478-BC91-DF0C4B5FE561}" srcOrd="0" destOrd="0" presId="urn:microsoft.com/office/officeart/2011/layout/TabList"/>
    <dgm:cxn modelId="{7A5BBC49-0245-4F2F-BA33-159C6FEF94C4}" srcId="{402A9A1A-80A4-4636-979B-9F4EB5184EDA}" destId="{AF925A33-D651-485C-AB4D-05C77147E103}" srcOrd="1" destOrd="0" parTransId="{337B8368-1ED2-452A-995E-2FA719BF7B23}" sibTransId="{063C7D01-2214-4252-9B8C-34F1543A2B6C}"/>
    <dgm:cxn modelId="{9854AAC2-BB1D-4303-ACF8-6092344FC624}" type="presOf" srcId="{402A9A1A-80A4-4636-979B-9F4EB5184EDA}" destId="{41EC1A0F-ED94-4A17-AF13-28C70769F189}" srcOrd="0" destOrd="0" presId="urn:microsoft.com/office/officeart/2011/layout/TabList"/>
    <dgm:cxn modelId="{FEB14957-E529-4BD0-BC3E-0C42B5D6A6CD}" srcId="{402A9A1A-80A4-4636-979B-9F4EB5184EDA}" destId="{A7904A4F-76A9-4CC3-85C5-47302CB6C453}" srcOrd="4" destOrd="0" parTransId="{A327C40B-9446-484A-A89B-D30E28440DCF}" sibTransId="{6900C3E2-AE88-4217-9072-8978F8BCF835}"/>
    <dgm:cxn modelId="{F9C7F62F-50EE-4233-AC06-5930D227A92B}" type="presOf" srcId="{D3979CBA-C8C1-4D7B-A870-5E348629059E}" destId="{F005EACE-53FD-494F-A22B-359A33FE2CA4}" srcOrd="0" destOrd="0" presId="urn:microsoft.com/office/officeart/2011/layout/TabList"/>
    <dgm:cxn modelId="{8D2BA68A-8C66-4A99-A706-E6E36A14045C}" srcId="{45C2E387-D212-4C27-962F-BDB1DAAF8C18}" destId="{402A9A1A-80A4-4636-979B-9F4EB5184EDA}" srcOrd="1" destOrd="0" parTransId="{3EFA91B6-BE61-4AF5-A29B-5404406C052D}" sibTransId="{8B88427B-0338-47A6-A83B-1C1308C73E1B}"/>
    <dgm:cxn modelId="{00153026-880B-41B0-9217-E6FAA8648BBF}" type="presOf" srcId="{45C2E387-D212-4C27-962F-BDB1DAAF8C18}" destId="{2ADA119E-5F65-4F33-AFC6-7FA370C22543}" srcOrd="0" destOrd="0" presId="urn:microsoft.com/office/officeart/2011/layout/TabList"/>
    <dgm:cxn modelId="{28CCE5F9-6E78-46F8-8018-03F8D00F2D05}" srcId="{FFE3C774-124C-4153-AE02-44B16D2E5953}" destId="{24592A11-7019-4067-907C-E3968E9F3D21}" srcOrd="3" destOrd="0" parTransId="{4F33E9F1-C12E-432D-9DE4-018C71187A78}" sibTransId="{7894C3C3-D51E-471B-8B5F-FAB421ED25CE}"/>
    <dgm:cxn modelId="{C434911C-9AA6-415E-853B-361CB422E573}" srcId="{FFE3C774-124C-4153-AE02-44B16D2E5953}" destId="{80D49D2B-8E1F-4D52-BD8E-E68B2D37451F}" srcOrd="4" destOrd="0" parTransId="{46AF756A-C69C-465F-827D-4EA3E2471823}" sibTransId="{F8BF8FF0-68B5-43B3-87B0-789DB2A6C2CE}"/>
    <dgm:cxn modelId="{4A7563E8-0A26-4D2C-AE0A-958FCDA4C98C}" srcId="{D3979CBA-C8C1-4D7B-A870-5E348629059E}" destId="{FECB2259-6182-4245-AEAF-678B3A3854E3}" srcOrd="2" destOrd="0" parTransId="{0B5EE9CA-6192-4477-9B3E-CFA6966638F5}" sibTransId="{C5C1F88A-9D69-43A2-801E-51D68E3A62DE}"/>
    <dgm:cxn modelId="{8C1CFE16-8707-46FE-831D-81CA3E6860A4}" type="presOf" srcId="{FFE3C774-124C-4153-AE02-44B16D2E5953}" destId="{E90F1AB9-4B1A-44B7-BCB4-54095D1CB09E}" srcOrd="0" destOrd="0" presId="urn:microsoft.com/office/officeart/2011/layout/TabList"/>
    <dgm:cxn modelId="{67A60260-6F04-4B99-BD66-C24270540C8A}" type="presOf" srcId="{24592A11-7019-4067-907C-E3968E9F3D21}" destId="{7E350C3A-773E-413A-8FAF-86940089C28C}" srcOrd="0" destOrd="2" presId="urn:microsoft.com/office/officeart/2011/layout/TabList"/>
    <dgm:cxn modelId="{49470C81-F3AA-4844-A4B3-16422BF611DD}" type="presOf" srcId="{A7904A4F-76A9-4CC3-85C5-47302CB6C453}" destId="{C5A7ECD3-B342-4478-BC91-DF0C4B5FE561}" srcOrd="0" destOrd="3" presId="urn:microsoft.com/office/officeart/2011/layout/TabList"/>
    <dgm:cxn modelId="{F4E662EF-C340-49F6-A1F3-D852F6E93D60}" srcId="{402A9A1A-80A4-4636-979B-9F4EB5184EDA}" destId="{E0D21074-93CF-4883-8798-81EA18276D36}" srcOrd="2" destOrd="0" parTransId="{D0D47B5C-824C-4EAA-A81B-36657BB65DFA}" sibTransId="{18DE20C4-FC67-48EE-AA05-4630AAACCAB1}"/>
    <dgm:cxn modelId="{7790C935-94C5-4430-97DB-3520B037D51C}" srcId="{45C2E387-D212-4C27-962F-BDB1DAAF8C18}" destId="{D3979CBA-C8C1-4D7B-A870-5E348629059E}" srcOrd="0" destOrd="0" parTransId="{68BC4FF3-55DE-47BC-81D0-57A3EF2903B4}" sibTransId="{B83A0690-1335-4AD6-A12A-B454E83A7B38}"/>
    <dgm:cxn modelId="{68942BB6-F03B-43C6-B460-22090FC1C122}" srcId="{D3979CBA-C8C1-4D7B-A870-5E348629059E}" destId="{199A082C-6DE1-4272-953B-720936394251}" srcOrd="1" destOrd="0" parTransId="{40891876-D33C-4425-887E-99EAFA6A6E58}" sibTransId="{F2957F75-078B-48DF-B399-0A921557ED3C}"/>
    <dgm:cxn modelId="{8880C7C6-E833-4CF9-9D02-C70172EAABD7}" type="presOf" srcId="{199A082C-6DE1-4272-953B-720936394251}" destId="{6FA46377-78DA-4801-B8EF-1F8C34C02B34}" srcOrd="0" destOrd="0" presId="urn:microsoft.com/office/officeart/2011/layout/TabList"/>
    <dgm:cxn modelId="{4BF84F59-337C-46E3-9C4A-9A66D00AD98F}" type="presOf" srcId="{19B6EAD6-6D7E-4E3A-8C25-41DBB07C9776}" destId="{C5A7ECD3-B342-4478-BC91-DF0C4B5FE561}" srcOrd="0" destOrd="2" presId="urn:microsoft.com/office/officeart/2011/layout/TabList"/>
    <dgm:cxn modelId="{2E5013F2-3FFD-492F-B031-783AA4BC8992}" srcId="{402A9A1A-80A4-4636-979B-9F4EB5184EDA}" destId="{19B6EAD6-6D7E-4E3A-8C25-41DBB07C9776}" srcOrd="3" destOrd="0" parTransId="{6B908B53-031A-4D9B-A4EB-6174F5B4363C}" sibTransId="{5CEBE569-EF5A-4530-864E-011F3A32E581}"/>
    <dgm:cxn modelId="{B330682E-3EEB-4E62-A3E7-A9079D3FEBA5}" type="presOf" srcId="{D7974A63-B1CE-43D1-85F0-CBEED1F78149}" destId="{7E350C3A-773E-413A-8FAF-86940089C28C}" srcOrd="0" destOrd="1" presId="urn:microsoft.com/office/officeart/2011/layout/TabList"/>
    <dgm:cxn modelId="{097E8F73-3974-4309-81F5-E7714B471B13}" type="presOf" srcId="{7B42008C-6E1F-4613-B8A5-95FAA85929A0}" destId="{7E350C3A-773E-413A-8FAF-86940089C28C}" srcOrd="0" destOrd="0" presId="urn:microsoft.com/office/officeart/2011/layout/TabList"/>
    <dgm:cxn modelId="{F885FD68-0BC1-45B7-B6AF-04FBEA3FB2ED}" type="presOf" srcId="{91BDBDF5-28E5-4882-9DD1-106D6E2A4178}" destId="{992EB9F2-2B0B-4166-96B1-981FE9DBBA24}" srcOrd="0" destOrd="0" presId="urn:microsoft.com/office/officeart/2011/layout/TabList"/>
    <dgm:cxn modelId="{B8C3DD6B-D5C8-4461-AA3D-28ED40461120}" srcId="{FFE3C774-124C-4153-AE02-44B16D2E5953}" destId="{7B42008C-6E1F-4613-B8A5-95FAA85929A0}" srcOrd="1" destOrd="0" parTransId="{C51456DF-B1B7-468A-95AD-5FCE3EE5BB22}" sibTransId="{F26BD259-6969-4385-BE77-87DB4410128E}"/>
    <dgm:cxn modelId="{030DC4E4-3CDC-4B3D-ABD1-708A562E5427}" type="presOf" srcId="{8A1C7CD7-C64F-4536-9D85-16A05E0AE432}" destId="{05E087F8-2E1C-49EE-990A-256F3A95B387}" srcOrd="0" destOrd="0" presId="urn:microsoft.com/office/officeart/2011/layout/TabList"/>
    <dgm:cxn modelId="{0D57B168-0AC0-4EF1-9F64-01135B4C4BE8}" srcId="{402A9A1A-80A4-4636-979B-9F4EB5184EDA}" destId="{91BDBDF5-28E5-4882-9DD1-106D6E2A4178}" srcOrd="0" destOrd="0" parTransId="{4DF69188-C525-4046-A284-4D3D95BA0E20}" sibTransId="{B0DE4D83-21C1-418D-B86E-81E8803B3DEF}"/>
    <dgm:cxn modelId="{92F9B44B-559E-4969-BD68-F489CEFAE7E0}" type="presParOf" srcId="{2ADA119E-5F65-4F33-AFC6-7FA370C22543}" destId="{639053D2-D157-4B53-99F0-1266ED892554}" srcOrd="0" destOrd="0" presId="urn:microsoft.com/office/officeart/2011/layout/TabList"/>
    <dgm:cxn modelId="{93C57EBA-7C38-4971-A4F9-DBF949E73C57}" type="presParOf" srcId="{639053D2-D157-4B53-99F0-1266ED892554}" destId="{05E087F8-2E1C-49EE-990A-256F3A95B387}" srcOrd="0" destOrd="0" presId="urn:microsoft.com/office/officeart/2011/layout/TabList"/>
    <dgm:cxn modelId="{DDCF95F5-086A-49E1-9024-56F05C1BB1FB}" type="presParOf" srcId="{639053D2-D157-4B53-99F0-1266ED892554}" destId="{F005EACE-53FD-494F-A22B-359A33FE2CA4}" srcOrd="1" destOrd="0" presId="urn:microsoft.com/office/officeart/2011/layout/TabList"/>
    <dgm:cxn modelId="{FFA89857-18AE-4620-AC30-A8F6EDF76EEE}" type="presParOf" srcId="{639053D2-D157-4B53-99F0-1266ED892554}" destId="{E87B29D7-0123-43E3-A9A9-1278A701B371}" srcOrd="2" destOrd="0" presId="urn:microsoft.com/office/officeart/2011/layout/TabList"/>
    <dgm:cxn modelId="{5C0688DA-89D5-4155-BB6C-D5BFCEFF36B2}" type="presParOf" srcId="{2ADA119E-5F65-4F33-AFC6-7FA370C22543}" destId="{6FA46377-78DA-4801-B8EF-1F8C34C02B34}" srcOrd="1" destOrd="0" presId="urn:microsoft.com/office/officeart/2011/layout/TabList"/>
    <dgm:cxn modelId="{89A39F02-C214-4B25-B36D-49E65A1B481C}" type="presParOf" srcId="{2ADA119E-5F65-4F33-AFC6-7FA370C22543}" destId="{4CE5517D-07C5-4297-A70D-AF83E4C5DA12}" srcOrd="2" destOrd="0" presId="urn:microsoft.com/office/officeart/2011/layout/TabList"/>
    <dgm:cxn modelId="{C3013894-19AD-423A-BCAB-2CAE1D0000CD}" type="presParOf" srcId="{2ADA119E-5F65-4F33-AFC6-7FA370C22543}" destId="{79A2ACC9-ADF8-4D0C-B801-7AAD2700DC9B}" srcOrd="3" destOrd="0" presId="urn:microsoft.com/office/officeart/2011/layout/TabList"/>
    <dgm:cxn modelId="{58CC2AF4-8C30-4FAE-8868-E71DF1659C73}" type="presParOf" srcId="{79A2ACC9-ADF8-4D0C-B801-7AAD2700DC9B}" destId="{992EB9F2-2B0B-4166-96B1-981FE9DBBA24}" srcOrd="0" destOrd="0" presId="urn:microsoft.com/office/officeart/2011/layout/TabList"/>
    <dgm:cxn modelId="{2D3FDDF3-2DE7-407F-B5B6-888265EEEFF2}" type="presParOf" srcId="{79A2ACC9-ADF8-4D0C-B801-7AAD2700DC9B}" destId="{41EC1A0F-ED94-4A17-AF13-28C70769F189}" srcOrd="1" destOrd="0" presId="urn:microsoft.com/office/officeart/2011/layout/TabList"/>
    <dgm:cxn modelId="{FCA552C0-0044-4823-A7C9-8175276B7C6D}" type="presParOf" srcId="{79A2ACC9-ADF8-4D0C-B801-7AAD2700DC9B}" destId="{CBD4AB38-DB48-47EE-A65D-7008715B20E1}" srcOrd="2" destOrd="0" presId="urn:microsoft.com/office/officeart/2011/layout/TabList"/>
    <dgm:cxn modelId="{3DC08C51-F302-49D7-80E0-940CB06AF36C}" type="presParOf" srcId="{2ADA119E-5F65-4F33-AFC6-7FA370C22543}" destId="{C5A7ECD3-B342-4478-BC91-DF0C4B5FE561}" srcOrd="4" destOrd="0" presId="urn:microsoft.com/office/officeart/2011/layout/TabList"/>
    <dgm:cxn modelId="{A1408BB8-72CD-4EE6-AE10-90A78B6CE2E7}" type="presParOf" srcId="{2ADA119E-5F65-4F33-AFC6-7FA370C22543}" destId="{B9D39FC8-86B9-4041-95FF-00C3213B5A39}" srcOrd="5" destOrd="0" presId="urn:microsoft.com/office/officeart/2011/layout/TabList"/>
    <dgm:cxn modelId="{5041A5DC-34D8-41B2-AF9C-7B48E81043DB}" type="presParOf" srcId="{2ADA119E-5F65-4F33-AFC6-7FA370C22543}" destId="{6D5B723A-2BAB-4A6F-B977-DBCF75D79455}" srcOrd="6" destOrd="0" presId="urn:microsoft.com/office/officeart/2011/layout/TabList"/>
    <dgm:cxn modelId="{960189D8-31E7-4B2A-9259-242AAF513AA3}" type="presParOf" srcId="{6D5B723A-2BAB-4A6F-B977-DBCF75D79455}" destId="{4E35C416-B614-4418-8C1F-EC3B37440848}" srcOrd="0" destOrd="0" presId="urn:microsoft.com/office/officeart/2011/layout/TabList"/>
    <dgm:cxn modelId="{5D3B5AD0-00F5-43AA-B3A4-70E18679071B}" type="presParOf" srcId="{6D5B723A-2BAB-4A6F-B977-DBCF75D79455}" destId="{E90F1AB9-4B1A-44B7-BCB4-54095D1CB09E}" srcOrd="1" destOrd="0" presId="urn:microsoft.com/office/officeart/2011/layout/TabList"/>
    <dgm:cxn modelId="{C17943B4-E6EF-4E0E-BB3D-09602F8E5100}" type="presParOf" srcId="{6D5B723A-2BAB-4A6F-B977-DBCF75D79455}" destId="{4EAD2F31-C01C-474D-B846-67F2101415DA}" srcOrd="2" destOrd="0" presId="urn:microsoft.com/office/officeart/2011/layout/TabList"/>
    <dgm:cxn modelId="{7C49B133-F19D-4601-8974-07E8F90DAB82}" type="presParOf" srcId="{2ADA119E-5F65-4F33-AFC6-7FA370C22543}" destId="{7E350C3A-773E-413A-8FAF-86940089C28C}"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332F0-9C86-449E-A7D6-FB27253F5F3D}">
      <dsp:nvSpPr>
        <dsp:cNvPr id="0" name=""/>
        <dsp:cNvSpPr/>
      </dsp:nvSpPr>
      <dsp:spPr>
        <a:xfrm>
          <a:off x="4073097" y="2347802"/>
          <a:ext cx="3176429" cy="2179703"/>
        </a:xfrm>
        <a:prstGeom prst="roundRect">
          <a:avLst/>
        </a:prstGeom>
        <a:gradFill rotWithShape="0">
          <a:gsLst>
            <a:gs pos="0">
              <a:schemeClr val="lt1">
                <a:hueOff val="0"/>
                <a:satOff val="0"/>
                <a:lumOff val="0"/>
                <a:alphaOff val="0"/>
                <a:shade val="93000"/>
                <a:satMod val="130000"/>
              </a:schemeClr>
            </a:gs>
            <a:gs pos="60000">
              <a:schemeClr val="lt1">
                <a:hueOff val="0"/>
                <a:satOff val="0"/>
                <a:lumOff val="0"/>
                <a:alphaOff val="0"/>
                <a:tint val="80000"/>
                <a:shade val="93000"/>
                <a:satMod val="130000"/>
              </a:schemeClr>
            </a:gs>
            <a:gs pos="100000">
              <a:schemeClr val="lt1">
                <a:hueOff val="0"/>
                <a:satOff val="0"/>
                <a:lumOff val="0"/>
                <a:alphaOff val="0"/>
                <a:tint val="50000"/>
                <a:shade val="94000"/>
                <a:alpha val="100000"/>
                <a:satMod val="135000"/>
              </a:schemeClr>
            </a:gs>
          </a:gsLst>
          <a:lin ang="16200000" scaled="0"/>
        </a:gradFill>
        <a:ln>
          <a:noFill/>
        </a:ln>
        <a:effectLst>
          <a:innerShdw blurRad="50800" dist="25400" dir="13500000">
            <a:srgbClr val="C0C0C0">
              <a:alpha val="75000"/>
            </a:srgbClr>
          </a:innerShdw>
          <a:outerShdw blurRad="63500" dist="38100" dir="5400000" sx="105000" sy="105000" algn="br" rotWithShape="0">
            <a:srgbClr val="000000">
              <a:alpha val="3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sz="2800" b="1" kern="12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 Hoc Systems Performance Committee</a:t>
          </a:r>
        </a:p>
        <a:p>
          <a:pPr lvl="0" algn="ctr" defTabSz="1244600">
            <a:lnSpc>
              <a:spcPct val="90000"/>
            </a:lnSpc>
            <a:spcBef>
              <a:spcPct val="0"/>
            </a:spcBef>
            <a:spcAft>
              <a:spcPct val="35000"/>
            </a:spcAft>
          </a:pPr>
          <a:r>
            <a:rPr lang="en-US" sz="2000" b="1" i="1" kern="1200" dirty="0" smtClean="0">
              <a:latin typeface="Arial" panose="020B0604020202020204" pitchFamily="34" charset="0"/>
              <a:cs typeface="Arial" panose="020B0604020202020204" pitchFamily="34" charset="0"/>
            </a:rPr>
            <a:t>Matt Cooper</a:t>
          </a:r>
        </a:p>
        <a:p>
          <a:pPr lvl="0" algn="ctr" defTabSz="1244600">
            <a:lnSpc>
              <a:spcPct val="90000"/>
            </a:lnSpc>
            <a:spcBef>
              <a:spcPct val="0"/>
            </a:spcBef>
            <a:spcAft>
              <a:spcPct val="35000"/>
            </a:spcAft>
          </a:pPr>
          <a:r>
            <a:rPr lang="en-US" sz="2000" b="1" i="1" kern="1200" dirty="0" smtClean="0">
              <a:latin typeface="Arial" panose="020B0604020202020204" pitchFamily="34" charset="0"/>
              <a:cs typeface="Arial" panose="020B0604020202020204" pitchFamily="34" charset="0"/>
            </a:rPr>
            <a:t>Diane </a:t>
          </a:r>
          <a:r>
            <a:rPr lang="en-US" sz="2000" b="1" i="1" kern="1200" dirty="0" err="1" smtClean="0">
              <a:latin typeface="Arial" panose="020B0604020202020204" pitchFamily="34" charset="0"/>
              <a:cs typeface="Arial" panose="020B0604020202020204" pitchFamily="34" charset="0"/>
            </a:rPr>
            <a:t>Brockmeier</a:t>
          </a:r>
          <a:endParaRPr lang="en-US" sz="2000" b="1" i="1" kern="1200" dirty="0" smtClean="0">
            <a:latin typeface="Arial" panose="020B0604020202020204" pitchFamily="34" charset="0"/>
            <a:cs typeface="Arial" panose="020B0604020202020204" pitchFamily="34" charset="0"/>
          </a:endParaRPr>
        </a:p>
      </dsp:txBody>
      <dsp:txXfrm>
        <a:off x="4179501" y="2454206"/>
        <a:ext cx="2963621" cy="1966895"/>
      </dsp:txXfrm>
    </dsp:sp>
    <dsp:sp modelId="{6832F6D5-7E4E-44FE-A7B4-A47A896EC39E}">
      <dsp:nvSpPr>
        <dsp:cNvPr id="0" name=""/>
        <dsp:cNvSpPr/>
      </dsp:nvSpPr>
      <dsp:spPr>
        <a:xfrm rot="16200000">
          <a:off x="5393100" y="2079591"/>
          <a:ext cx="536423" cy="0"/>
        </a:xfrm>
        <a:custGeom>
          <a:avLst/>
          <a:gdLst/>
          <a:ahLst/>
          <a:cxnLst/>
          <a:rect l="0" t="0" r="0" b="0"/>
          <a:pathLst>
            <a:path>
              <a:moveTo>
                <a:pt x="0" y="0"/>
              </a:moveTo>
              <a:lnTo>
                <a:pt x="536423" y="0"/>
              </a:lnTo>
            </a:path>
          </a:pathLst>
        </a:custGeom>
        <a:noFill/>
        <a:ln w="12700"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EBE2C85-D567-46D7-8082-C739829919FE}">
      <dsp:nvSpPr>
        <dsp:cNvPr id="0" name=""/>
        <dsp:cNvSpPr/>
      </dsp:nvSpPr>
      <dsp:spPr>
        <a:xfrm>
          <a:off x="3834801" y="51637"/>
          <a:ext cx="3653021" cy="1759741"/>
        </a:xfrm>
        <a:prstGeom prst="roundRect">
          <a:avLst/>
        </a:prstGeom>
        <a:gradFill rotWithShape="0">
          <a:gsLst>
            <a:gs pos="0">
              <a:schemeClr val="lt1">
                <a:hueOff val="0"/>
                <a:satOff val="0"/>
                <a:lumOff val="0"/>
                <a:alphaOff val="0"/>
                <a:shade val="93000"/>
                <a:satMod val="130000"/>
              </a:schemeClr>
            </a:gs>
            <a:gs pos="60000">
              <a:schemeClr val="lt1">
                <a:hueOff val="0"/>
                <a:satOff val="0"/>
                <a:lumOff val="0"/>
                <a:alphaOff val="0"/>
                <a:tint val="80000"/>
                <a:shade val="93000"/>
                <a:satMod val="130000"/>
              </a:schemeClr>
            </a:gs>
            <a:gs pos="100000">
              <a:schemeClr val="lt1">
                <a:hueOff val="0"/>
                <a:satOff val="0"/>
                <a:lumOff val="0"/>
                <a:alphaOff val="0"/>
                <a:tint val="50000"/>
                <a:shade val="94000"/>
                <a:alpha val="100000"/>
                <a:satMod val="135000"/>
              </a:schemeClr>
            </a:gs>
          </a:gsLst>
          <a:lin ang="16200000" scaled="0"/>
        </a:gradFill>
        <a:ln>
          <a:noFill/>
        </a:ln>
        <a:effectLst>
          <a:innerShdw blurRad="50800" dist="25400" dir="13500000">
            <a:srgbClr val="C0C0C0">
              <a:alpha val="75000"/>
            </a:srgbClr>
          </a:innerShdw>
          <a:outerShdw blurRad="63500" dist="38100" dir="5400000" sx="105000" sy="105000" algn="br" rotWithShape="0">
            <a:srgbClr val="000000">
              <a:alpha val="3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Arial" panose="020B0604020202020204" pitchFamily="34" charset="0"/>
              <a:cs typeface="Arial" panose="020B0604020202020204" pitchFamily="34" charset="0"/>
            </a:rPr>
            <a:t>Systems Dynamics            Work Group</a:t>
          </a:r>
        </a:p>
        <a:p>
          <a:pPr lvl="0" algn="ctr" defTabSz="1066800">
            <a:lnSpc>
              <a:spcPct val="90000"/>
            </a:lnSpc>
            <a:spcBef>
              <a:spcPct val="0"/>
            </a:spcBef>
            <a:spcAft>
              <a:spcPct val="35000"/>
            </a:spcAft>
          </a:pPr>
          <a:r>
            <a:rPr lang="en-US" sz="1800" b="1" i="1" kern="1200" dirty="0" smtClean="0">
              <a:latin typeface="Arial" panose="020B0604020202020204" pitchFamily="34" charset="0"/>
              <a:cs typeface="Arial" panose="020B0604020202020204" pitchFamily="34" charset="0"/>
            </a:rPr>
            <a:t>Jeff Orlowski, Stuart Sweet</a:t>
          </a:r>
          <a:endParaRPr lang="en-US" sz="1800" b="1" i="1" kern="1200" dirty="0">
            <a:latin typeface="Arial" panose="020B0604020202020204" pitchFamily="34" charset="0"/>
            <a:cs typeface="Arial" panose="020B0604020202020204" pitchFamily="34" charset="0"/>
          </a:endParaRPr>
        </a:p>
      </dsp:txBody>
      <dsp:txXfrm>
        <a:off x="3920704" y="137540"/>
        <a:ext cx="3481215" cy="1587935"/>
      </dsp:txXfrm>
    </dsp:sp>
    <dsp:sp modelId="{B12BCD86-A310-45A6-BC02-F3F38B68D7C9}">
      <dsp:nvSpPr>
        <dsp:cNvPr id="0" name=""/>
        <dsp:cNvSpPr/>
      </dsp:nvSpPr>
      <dsp:spPr>
        <a:xfrm rot="9484888">
          <a:off x="3298346" y="4226734"/>
          <a:ext cx="803802" cy="0"/>
        </a:xfrm>
        <a:custGeom>
          <a:avLst/>
          <a:gdLst/>
          <a:ahLst/>
          <a:cxnLst/>
          <a:rect l="0" t="0" r="0" b="0"/>
          <a:pathLst>
            <a:path>
              <a:moveTo>
                <a:pt x="0" y="0"/>
              </a:moveTo>
              <a:lnTo>
                <a:pt x="803802" y="0"/>
              </a:lnTo>
            </a:path>
          </a:pathLst>
        </a:custGeom>
        <a:noFill/>
        <a:ln w="12700"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ABD93B8-AA31-4BD3-8D1E-6C36576E090C}">
      <dsp:nvSpPr>
        <dsp:cNvPr id="0" name=""/>
        <dsp:cNvSpPr/>
      </dsp:nvSpPr>
      <dsp:spPr>
        <a:xfrm>
          <a:off x="0" y="4206779"/>
          <a:ext cx="3327398" cy="1678816"/>
        </a:xfrm>
        <a:prstGeom prst="roundRect">
          <a:avLst/>
        </a:prstGeom>
        <a:gradFill rotWithShape="0">
          <a:gsLst>
            <a:gs pos="0">
              <a:schemeClr val="lt1">
                <a:hueOff val="0"/>
                <a:satOff val="0"/>
                <a:lumOff val="0"/>
                <a:alphaOff val="0"/>
                <a:shade val="93000"/>
                <a:satMod val="130000"/>
              </a:schemeClr>
            </a:gs>
            <a:gs pos="60000">
              <a:schemeClr val="lt1">
                <a:hueOff val="0"/>
                <a:satOff val="0"/>
                <a:lumOff val="0"/>
                <a:alphaOff val="0"/>
                <a:tint val="80000"/>
                <a:shade val="93000"/>
                <a:satMod val="130000"/>
              </a:schemeClr>
            </a:gs>
            <a:gs pos="100000">
              <a:schemeClr val="lt1">
                <a:hueOff val="0"/>
                <a:satOff val="0"/>
                <a:lumOff val="0"/>
                <a:alphaOff val="0"/>
                <a:tint val="50000"/>
                <a:shade val="94000"/>
                <a:alpha val="100000"/>
                <a:satMod val="135000"/>
              </a:schemeClr>
            </a:gs>
          </a:gsLst>
          <a:lin ang="16200000" scaled="0"/>
        </a:gradFill>
        <a:ln>
          <a:noFill/>
        </a:ln>
        <a:effectLst>
          <a:innerShdw blurRad="50800" dist="25400" dir="13500000">
            <a:srgbClr val="C0C0C0">
              <a:alpha val="75000"/>
            </a:srgbClr>
          </a:innerShdw>
          <a:outerShdw blurRad="63500" dist="38100" dir="5400000" sx="105000" sy="105000" algn="br" rotWithShape="0">
            <a:srgbClr val="000000">
              <a:alpha val="3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Arial" panose="020B0604020202020204" pitchFamily="34" charset="0"/>
              <a:cs typeface="Arial" panose="020B0604020202020204" pitchFamily="34" charset="0"/>
            </a:rPr>
            <a:t>OPO Work Group</a:t>
          </a:r>
        </a:p>
        <a:p>
          <a:pPr lvl="0" algn="ctr" defTabSz="1066800">
            <a:lnSpc>
              <a:spcPct val="90000"/>
            </a:lnSpc>
            <a:spcBef>
              <a:spcPct val="0"/>
            </a:spcBef>
            <a:spcAft>
              <a:spcPct val="35000"/>
            </a:spcAft>
          </a:pPr>
          <a:r>
            <a:rPr lang="en-US" sz="1800" b="1" i="1" u="none" kern="1200" dirty="0" smtClean="0">
              <a:latin typeface="Arial" panose="020B0604020202020204" pitchFamily="34" charset="0"/>
              <a:cs typeface="Arial" panose="020B0604020202020204" pitchFamily="34" charset="0"/>
            </a:rPr>
            <a:t>Susan Gunderson </a:t>
          </a:r>
        </a:p>
        <a:p>
          <a:pPr lvl="0" algn="ctr" defTabSz="1066800">
            <a:lnSpc>
              <a:spcPct val="90000"/>
            </a:lnSpc>
            <a:spcBef>
              <a:spcPct val="0"/>
            </a:spcBef>
            <a:spcAft>
              <a:spcPct val="35000"/>
            </a:spcAft>
          </a:pPr>
          <a:r>
            <a:rPr lang="en-US" sz="1800" b="1" i="1" u="none" kern="1200" dirty="0" smtClean="0">
              <a:latin typeface="Arial" panose="020B0604020202020204" pitchFamily="34" charset="0"/>
              <a:cs typeface="Arial" panose="020B0604020202020204" pitchFamily="34" charset="0"/>
            </a:rPr>
            <a:t>Tom Pearson</a:t>
          </a:r>
          <a:endParaRPr lang="en-US" sz="1800" b="1" i="1" u="none" kern="1200" dirty="0">
            <a:latin typeface="Arial" panose="020B0604020202020204" pitchFamily="34" charset="0"/>
            <a:cs typeface="Arial" panose="020B0604020202020204" pitchFamily="34" charset="0"/>
          </a:endParaRPr>
        </a:p>
      </dsp:txBody>
      <dsp:txXfrm>
        <a:off x="81953" y="4288732"/>
        <a:ext cx="3163492" cy="1514910"/>
      </dsp:txXfrm>
    </dsp:sp>
    <dsp:sp modelId="{7FB66CA2-2B12-42E5-A84F-A4DAD7173C10}">
      <dsp:nvSpPr>
        <dsp:cNvPr id="0" name=""/>
        <dsp:cNvSpPr/>
      </dsp:nvSpPr>
      <dsp:spPr>
        <a:xfrm rot="1333338">
          <a:off x="7218527" y="4244358"/>
          <a:ext cx="834712" cy="0"/>
        </a:xfrm>
        <a:custGeom>
          <a:avLst/>
          <a:gdLst/>
          <a:ahLst/>
          <a:cxnLst/>
          <a:rect l="0" t="0" r="0" b="0"/>
          <a:pathLst>
            <a:path>
              <a:moveTo>
                <a:pt x="0" y="0"/>
              </a:moveTo>
              <a:lnTo>
                <a:pt x="834712" y="0"/>
              </a:lnTo>
            </a:path>
          </a:pathLst>
        </a:custGeom>
        <a:noFill/>
        <a:ln w="12700"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DA55B3-017F-4EBE-9BA6-0CDC27B26AE9}">
      <dsp:nvSpPr>
        <dsp:cNvPr id="0" name=""/>
        <dsp:cNvSpPr/>
      </dsp:nvSpPr>
      <dsp:spPr>
        <a:xfrm>
          <a:off x="8022239" y="4245991"/>
          <a:ext cx="3283154" cy="1653745"/>
        </a:xfrm>
        <a:prstGeom prst="roundRect">
          <a:avLst/>
        </a:prstGeom>
        <a:gradFill rotWithShape="0">
          <a:gsLst>
            <a:gs pos="0">
              <a:schemeClr val="lt1">
                <a:hueOff val="0"/>
                <a:satOff val="0"/>
                <a:lumOff val="0"/>
                <a:alphaOff val="0"/>
                <a:shade val="93000"/>
                <a:satMod val="130000"/>
              </a:schemeClr>
            </a:gs>
            <a:gs pos="60000">
              <a:schemeClr val="lt1">
                <a:hueOff val="0"/>
                <a:satOff val="0"/>
                <a:lumOff val="0"/>
                <a:alphaOff val="0"/>
                <a:tint val="80000"/>
                <a:shade val="93000"/>
                <a:satMod val="130000"/>
              </a:schemeClr>
            </a:gs>
            <a:gs pos="100000">
              <a:schemeClr val="lt1">
                <a:hueOff val="0"/>
                <a:satOff val="0"/>
                <a:lumOff val="0"/>
                <a:alphaOff val="0"/>
                <a:tint val="50000"/>
                <a:shade val="94000"/>
                <a:alpha val="100000"/>
                <a:satMod val="135000"/>
              </a:schemeClr>
            </a:gs>
          </a:gsLst>
          <a:lin ang="16200000" scaled="0"/>
        </a:gradFill>
        <a:ln>
          <a:noFill/>
        </a:ln>
        <a:effectLst>
          <a:innerShdw blurRad="50800" dist="25400" dir="13500000">
            <a:srgbClr val="C0C0C0">
              <a:alpha val="75000"/>
            </a:srgbClr>
          </a:innerShdw>
          <a:outerShdw blurRad="63500" dist="38100" dir="5400000" sx="105000" sy="105000" algn="br" rotWithShape="0">
            <a:srgbClr val="000000">
              <a:alpha val="3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endParaRPr lang="en-US" sz="2400" b="1" kern="1200" dirty="0" smtClean="0">
            <a:solidFill>
              <a:schemeClr val="tx1"/>
            </a:solidFill>
            <a:latin typeface="Arial" panose="020B0604020202020204" pitchFamily="34" charset="0"/>
            <a:cs typeface="Arial" panose="020B0604020202020204" pitchFamily="34" charset="0"/>
          </a:endParaRPr>
        </a:p>
        <a:p>
          <a:pPr lvl="0" algn="ctr" defTabSz="1066800">
            <a:lnSpc>
              <a:spcPct val="90000"/>
            </a:lnSpc>
            <a:spcBef>
              <a:spcPct val="0"/>
            </a:spcBef>
            <a:spcAft>
              <a:spcPct val="35000"/>
            </a:spcAft>
          </a:pPr>
          <a:r>
            <a:rPr lang="en-US" sz="2400" b="1" kern="1200" dirty="0" smtClean="0">
              <a:solidFill>
                <a:schemeClr val="tx1"/>
              </a:solidFill>
              <a:latin typeface="Arial" panose="020B0604020202020204" pitchFamily="34" charset="0"/>
              <a:cs typeface="Arial" panose="020B0604020202020204" pitchFamily="34" charset="0"/>
            </a:rPr>
            <a:t>Transplant Program Work Group</a:t>
          </a:r>
        </a:p>
        <a:p>
          <a:pPr lvl="0" algn="ctr" defTabSz="1066800">
            <a:lnSpc>
              <a:spcPct val="90000"/>
            </a:lnSpc>
            <a:spcBef>
              <a:spcPct val="0"/>
            </a:spcBef>
            <a:spcAft>
              <a:spcPct val="35000"/>
            </a:spcAft>
          </a:pPr>
          <a:r>
            <a:rPr lang="en-US" sz="1900" b="1" i="1" kern="1200" dirty="0" smtClean="0">
              <a:latin typeface="Arial" panose="020B0604020202020204" pitchFamily="34" charset="0"/>
              <a:cs typeface="Arial" panose="020B0604020202020204" pitchFamily="34" charset="0"/>
            </a:rPr>
            <a:t>Lisa Stocks, Dave Foley</a:t>
          </a:r>
        </a:p>
        <a:p>
          <a:pPr lvl="0" algn="ctr" defTabSz="1066800">
            <a:lnSpc>
              <a:spcPct val="90000"/>
            </a:lnSpc>
            <a:spcBef>
              <a:spcPct val="0"/>
            </a:spcBef>
            <a:spcAft>
              <a:spcPct val="35000"/>
            </a:spcAft>
          </a:pPr>
          <a:endParaRPr lang="en-US" sz="1900" kern="1200" dirty="0">
            <a:latin typeface="Arial" panose="020B0604020202020204" pitchFamily="34" charset="0"/>
            <a:cs typeface="Arial" panose="020B0604020202020204" pitchFamily="34" charset="0"/>
          </a:endParaRPr>
        </a:p>
      </dsp:txBody>
      <dsp:txXfrm>
        <a:off x="8102968" y="4326720"/>
        <a:ext cx="3121696" cy="1492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D2F31-C01C-474D-B846-67F2101415DA}">
      <dsp:nvSpPr>
        <dsp:cNvPr id="0" name=""/>
        <dsp:cNvSpPr/>
      </dsp:nvSpPr>
      <dsp:spPr>
        <a:xfrm>
          <a:off x="0" y="3718785"/>
          <a:ext cx="9036187" cy="0"/>
        </a:xfrm>
        <a:prstGeom prst="line">
          <a:avLst/>
        </a:prstGeom>
        <a:noFill/>
        <a:ln w="285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D4AB38-DB48-47EE-A65D-7008715B20E1}">
      <dsp:nvSpPr>
        <dsp:cNvPr id="0" name=""/>
        <dsp:cNvSpPr/>
      </dsp:nvSpPr>
      <dsp:spPr>
        <a:xfrm>
          <a:off x="0" y="1918353"/>
          <a:ext cx="9036187" cy="0"/>
        </a:xfrm>
        <a:prstGeom prst="line">
          <a:avLst/>
        </a:prstGeom>
        <a:noFill/>
        <a:ln w="285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7B29D7-0123-43E3-A9A9-1278A701B371}">
      <dsp:nvSpPr>
        <dsp:cNvPr id="0" name=""/>
        <dsp:cNvSpPr/>
      </dsp:nvSpPr>
      <dsp:spPr>
        <a:xfrm>
          <a:off x="0" y="603480"/>
          <a:ext cx="9036187" cy="0"/>
        </a:xfrm>
        <a:prstGeom prst="line">
          <a:avLst/>
        </a:prstGeom>
        <a:noFill/>
        <a:ln w="28575"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E087F8-2E1C-49EE-990A-256F3A95B387}">
      <dsp:nvSpPr>
        <dsp:cNvPr id="0" name=""/>
        <dsp:cNvSpPr/>
      </dsp:nvSpPr>
      <dsp:spPr>
        <a:xfrm>
          <a:off x="2535769" y="2540"/>
          <a:ext cx="6473470" cy="600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endParaRPr lang="en-US" sz="1800" i="1" kern="1200" dirty="0">
            <a:latin typeface="Arial" panose="020B0604020202020204" pitchFamily="34" charset="0"/>
            <a:cs typeface="Arial" panose="020B0604020202020204" pitchFamily="34" charset="0"/>
          </a:endParaRPr>
        </a:p>
      </dsp:txBody>
      <dsp:txXfrm>
        <a:off x="2535769" y="2540"/>
        <a:ext cx="6473470" cy="600939"/>
      </dsp:txXfrm>
    </dsp:sp>
    <dsp:sp modelId="{F005EACE-53FD-494F-A22B-359A33FE2CA4}">
      <dsp:nvSpPr>
        <dsp:cNvPr id="0" name=""/>
        <dsp:cNvSpPr/>
      </dsp:nvSpPr>
      <dsp:spPr>
        <a:xfrm>
          <a:off x="0" y="2540"/>
          <a:ext cx="2349408" cy="600939"/>
        </a:xfrm>
        <a:prstGeom prst="round2SameRect">
          <a:avLst>
            <a:gd name="adj1" fmla="val 16670"/>
            <a:gd name="adj2" fmla="val 0"/>
          </a:avLst>
        </a:prstGeom>
        <a:solidFill>
          <a:schemeClr val="dk2">
            <a:hueOff val="0"/>
            <a:satOff val="0"/>
            <a:lumOff val="0"/>
            <a:alphaOff val="0"/>
          </a:schemeClr>
        </a:solidFill>
        <a:ln w="285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Behavioral Research</a:t>
          </a:r>
          <a:endParaRPr lang="en-US" sz="1800" kern="1200" dirty="0">
            <a:latin typeface="Arial" panose="020B0604020202020204" pitchFamily="34" charset="0"/>
            <a:cs typeface="Arial" panose="020B0604020202020204" pitchFamily="34" charset="0"/>
          </a:endParaRPr>
        </a:p>
      </dsp:txBody>
      <dsp:txXfrm>
        <a:off x="29341" y="31881"/>
        <a:ext cx="2290726" cy="571598"/>
      </dsp:txXfrm>
    </dsp:sp>
    <dsp:sp modelId="{6FA46377-78DA-4801-B8EF-1F8C34C02B34}">
      <dsp:nvSpPr>
        <dsp:cNvPr id="0" name=""/>
        <dsp:cNvSpPr/>
      </dsp:nvSpPr>
      <dsp:spPr>
        <a:xfrm>
          <a:off x="0" y="603480"/>
          <a:ext cx="9036187" cy="683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tx1"/>
              </a:solidFill>
              <a:latin typeface="Arial" panose="020B0604020202020204" pitchFamily="34" charset="0"/>
              <a:cs typeface="Arial" panose="020B0604020202020204" pitchFamily="34" charset="0"/>
            </a:rPr>
            <a:t>Simulation studies to test behavior</a:t>
          </a:r>
          <a:endParaRPr lang="en-US" sz="2000" kern="1200" dirty="0">
            <a:solidFill>
              <a:schemeClr val="tx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Acceptance practices</a:t>
          </a:r>
          <a:endParaRPr lang="en-US" sz="2000" kern="1200" dirty="0">
            <a:latin typeface="Arial" panose="020B0604020202020204" pitchFamily="34" charset="0"/>
            <a:cs typeface="Arial" panose="020B0604020202020204" pitchFamily="34" charset="0"/>
          </a:endParaRPr>
        </a:p>
      </dsp:txBody>
      <dsp:txXfrm>
        <a:off x="0" y="603480"/>
        <a:ext cx="9036187" cy="683887"/>
      </dsp:txXfrm>
    </dsp:sp>
    <dsp:sp modelId="{992EB9F2-2B0B-4166-96B1-981FE9DBBA24}">
      <dsp:nvSpPr>
        <dsp:cNvPr id="0" name=""/>
        <dsp:cNvSpPr/>
      </dsp:nvSpPr>
      <dsp:spPr>
        <a:xfrm>
          <a:off x="2515809" y="1317414"/>
          <a:ext cx="6513390" cy="600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endParaRPr lang="en-US" sz="1800" i="1" kern="1200" dirty="0">
            <a:latin typeface="Arial" panose="020B0604020202020204" pitchFamily="34" charset="0"/>
            <a:cs typeface="Arial" panose="020B0604020202020204" pitchFamily="34" charset="0"/>
          </a:endParaRPr>
        </a:p>
      </dsp:txBody>
      <dsp:txXfrm>
        <a:off x="2515809" y="1317414"/>
        <a:ext cx="6513390" cy="600939"/>
      </dsp:txXfrm>
    </dsp:sp>
    <dsp:sp modelId="{41EC1A0F-ED94-4A17-AF13-28C70769F189}">
      <dsp:nvSpPr>
        <dsp:cNvPr id="0" name=""/>
        <dsp:cNvSpPr/>
      </dsp:nvSpPr>
      <dsp:spPr>
        <a:xfrm>
          <a:off x="0" y="1317414"/>
          <a:ext cx="2349408" cy="600939"/>
        </a:xfrm>
        <a:prstGeom prst="round2SameRect">
          <a:avLst>
            <a:gd name="adj1" fmla="val 16670"/>
            <a:gd name="adj2" fmla="val 0"/>
          </a:avLst>
        </a:prstGeom>
        <a:solidFill>
          <a:schemeClr val="dk2">
            <a:hueOff val="0"/>
            <a:satOff val="0"/>
            <a:lumOff val="0"/>
            <a:alphaOff val="0"/>
          </a:schemeClr>
        </a:solidFill>
        <a:ln w="285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Data Science</a:t>
          </a:r>
          <a:endParaRPr lang="en-US" sz="1800" kern="1200" dirty="0">
            <a:latin typeface="Arial" panose="020B0604020202020204" pitchFamily="34" charset="0"/>
            <a:cs typeface="Arial" panose="020B0604020202020204" pitchFamily="34" charset="0"/>
          </a:endParaRPr>
        </a:p>
      </dsp:txBody>
      <dsp:txXfrm>
        <a:off x="29341" y="1346755"/>
        <a:ext cx="2290726" cy="571598"/>
      </dsp:txXfrm>
    </dsp:sp>
    <dsp:sp modelId="{C5A7ECD3-B342-4478-BC91-DF0C4B5FE561}">
      <dsp:nvSpPr>
        <dsp:cNvPr id="0" name=""/>
        <dsp:cNvSpPr/>
      </dsp:nvSpPr>
      <dsp:spPr>
        <a:xfrm>
          <a:off x="0" y="1918353"/>
          <a:ext cx="9036187" cy="1169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tx1"/>
              </a:solidFill>
              <a:latin typeface="Arial" panose="020B0604020202020204" pitchFamily="34" charset="0"/>
              <a:cs typeface="Arial" panose="020B0604020202020204" pitchFamily="34" charset="0"/>
            </a:rPr>
            <a:t>Predictive analytics tools</a:t>
          </a:r>
          <a:endParaRPr lang="en-US" sz="2000" kern="1200" dirty="0">
            <a:solidFill>
              <a:schemeClr val="tx1"/>
            </a:solidFill>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Novel data processing techniques</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Feasibility or optimization studies</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Advanced data mining</a:t>
          </a:r>
          <a:endParaRPr lang="en-US" sz="2000" kern="1200" dirty="0">
            <a:latin typeface="Arial" panose="020B0604020202020204" pitchFamily="34" charset="0"/>
            <a:cs typeface="Arial" panose="020B0604020202020204" pitchFamily="34" charset="0"/>
          </a:endParaRPr>
        </a:p>
      </dsp:txBody>
      <dsp:txXfrm>
        <a:off x="0" y="1918353"/>
        <a:ext cx="9036187" cy="1169446"/>
      </dsp:txXfrm>
    </dsp:sp>
    <dsp:sp modelId="{4E35C416-B614-4418-8C1F-EC3B37440848}">
      <dsp:nvSpPr>
        <dsp:cNvPr id="0" name=""/>
        <dsp:cNvSpPr/>
      </dsp:nvSpPr>
      <dsp:spPr>
        <a:xfrm>
          <a:off x="2555695" y="3117846"/>
          <a:ext cx="6433616" cy="600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endParaRPr lang="en-US" sz="1800" i="1" kern="1200" dirty="0">
            <a:latin typeface="Arial" panose="020B0604020202020204" pitchFamily="34" charset="0"/>
            <a:cs typeface="Arial" panose="020B0604020202020204" pitchFamily="34" charset="0"/>
          </a:endParaRPr>
        </a:p>
      </dsp:txBody>
      <dsp:txXfrm>
        <a:off x="2555695" y="3117846"/>
        <a:ext cx="6433616" cy="600939"/>
      </dsp:txXfrm>
    </dsp:sp>
    <dsp:sp modelId="{E90F1AB9-4B1A-44B7-BCB4-54095D1CB09E}">
      <dsp:nvSpPr>
        <dsp:cNvPr id="0" name=""/>
        <dsp:cNvSpPr/>
      </dsp:nvSpPr>
      <dsp:spPr>
        <a:xfrm>
          <a:off x="0" y="3117846"/>
          <a:ext cx="2349408" cy="600939"/>
        </a:xfrm>
        <a:prstGeom prst="round2SameRect">
          <a:avLst>
            <a:gd name="adj1" fmla="val 16670"/>
            <a:gd name="adj2" fmla="val 0"/>
          </a:avLst>
        </a:prstGeom>
        <a:solidFill>
          <a:schemeClr val="dk2">
            <a:hueOff val="0"/>
            <a:satOff val="0"/>
            <a:lumOff val="0"/>
            <a:alphaOff val="0"/>
          </a:schemeClr>
        </a:solidFill>
        <a:ln w="285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Technology Innovations</a:t>
          </a:r>
          <a:endParaRPr lang="en-US" sz="1800" kern="1200" dirty="0">
            <a:latin typeface="Arial" panose="020B0604020202020204" pitchFamily="34" charset="0"/>
            <a:cs typeface="Arial" panose="020B0604020202020204" pitchFamily="34" charset="0"/>
          </a:endParaRPr>
        </a:p>
      </dsp:txBody>
      <dsp:txXfrm>
        <a:off x="29341" y="3147187"/>
        <a:ext cx="2290726" cy="571598"/>
      </dsp:txXfrm>
    </dsp:sp>
    <dsp:sp modelId="{7E350C3A-773E-413A-8FAF-86940089C28C}">
      <dsp:nvSpPr>
        <dsp:cNvPr id="0" name=""/>
        <dsp:cNvSpPr/>
      </dsp:nvSpPr>
      <dsp:spPr>
        <a:xfrm>
          <a:off x="0" y="3718785"/>
          <a:ext cx="9036187" cy="1202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Tools, dashboards, or calculators</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Experimental platforms</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System enhancements</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Future of transplant: perfusion, </a:t>
          </a:r>
          <a:r>
            <a:rPr lang="en-US" sz="2000" kern="1200" dirty="0" err="1" smtClean="0">
              <a:latin typeface="Arial" panose="020B0604020202020204" pitchFamily="34" charset="0"/>
              <a:cs typeface="Arial" panose="020B0604020202020204" pitchFamily="34" charset="0"/>
            </a:rPr>
            <a:t>xenotransplant</a:t>
          </a:r>
          <a:r>
            <a:rPr lang="en-US" sz="2000" kern="1200" dirty="0" smtClean="0">
              <a:latin typeface="Arial" panose="020B0604020202020204" pitchFamily="34" charset="0"/>
              <a:cs typeface="Arial" panose="020B0604020202020204" pitchFamily="34" charset="0"/>
            </a:rPr>
            <a:t>, bioengineering, </a:t>
          </a:r>
          <a:r>
            <a:rPr lang="en-US" sz="2000" kern="1200" dirty="0" err="1" smtClean="0">
              <a:latin typeface="Arial" panose="020B0604020202020204" pitchFamily="34" charset="0"/>
              <a:cs typeface="Arial" panose="020B0604020202020204" pitchFamily="34" charset="0"/>
            </a:rPr>
            <a:t>etc</a:t>
          </a:r>
          <a:endParaRPr lang="en-US" sz="2000" kern="1200" dirty="0">
            <a:latin typeface="Arial" panose="020B0604020202020204" pitchFamily="34" charset="0"/>
            <a:cs typeface="Arial" panose="020B0604020202020204" pitchFamily="34" charset="0"/>
          </a:endParaRPr>
        </a:p>
      </dsp:txBody>
      <dsp:txXfrm>
        <a:off x="0" y="3718785"/>
        <a:ext cx="9036187" cy="1202058"/>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4" cy="465455"/>
          </a:xfrm>
          <a:prstGeom prst="rect">
            <a:avLst/>
          </a:prstGeom>
        </p:spPr>
        <p:txBody>
          <a:bodyPr vert="horz" lIns="93319" tIns="46660" rIns="93319" bIns="46660" rtlCol="0"/>
          <a:lstStyle>
            <a:lvl1pPr algn="l">
              <a:defRPr sz="1200"/>
            </a:lvl1pPr>
          </a:lstStyle>
          <a:p>
            <a:endParaRPr lang="en-US" dirty="0"/>
          </a:p>
        </p:txBody>
      </p:sp>
      <p:sp>
        <p:nvSpPr>
          <p:cNvPr id="3" name="Date Placeholder 2"/>
          <p:cNvSpPr>
            <a:spLocks noGrp="1"/>
          </p:cNvSpPr>
          <p:nvPr>
            <p:ph type="dt" sz="quarter" idx="1"/>
          </p:nvPr>
        </p:nvSpPr>
        <p:spPr>
          <a:xfrm>
            <a:off x="3978132" y="1"/>
            <a:ext cx="3043344" cy="465455"/>
          </a:xfrm>
          <a:prstGeom prst="rect">
            <a:avLst/>
          </a:prstGeom>
        </p:spPr>
        <p:txBody>
          <a:bodyPr vert="horz" lIns="93319" tIns="46660" rIns="93319" bIns="46660" rtlCol="0"/>
          <a:lstStyle>
            <a:lvl1pPr algn="r">
              <a:defRPr sz="1200"/>
            </a:lvl1pPr>
          </a:lstStyle>
          <a:p>
            <a:fld id="{0E697554-EDE7-C740-8201-C9DDA9E9AA56}" type="datetimeFigureOut">
              <a:rPr lang="en-US" smtClean="0"/>
              <a:t>2/8/2019</a:t>
            </a:fld>
            <a:endParaRPr lang="en-US" dirty="0"/>
          </a:p>
        </p:txBody>
      </p:sp>
      <p:sp>
        <p:nvSpPr>
          <p:cNvPr id="4" name="Footer Placeholder 3"/>
          <p:cNvSpPr>
            <a:spLocks noGrp="1"/>
          </p:cNvSpPr>
          <p:nvPr>
            <p:ph type="ftr" sz="quarter" idx="2"/>
          </p:nvPr>
        </p:nvSpPr>
        <p:spPr>
          <a:xfrm>
            <a:off x="0" y="8842030"/>
            <a:ext cx="3043344" cy="465455"/>
          </a:xfrm>
          <a:prstGeom prst="rect">
            <a:avLst/>
          </a:prstGeom>
        </p:spPr>
        <p:txBody>
          <a:bodyPr vert="horz" lIns="93319" tIns="46660" rIns="93319" bIns="4666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4" cy="465455"/>
          </a:xfrm>
          <a:prstGeom prst="rect">
            <a:avLst/>
          </a:prstGeom>
        </p:spPr>
        <p:txBody>
          <a:bodyPr vert="horz" lIns="93319" tIns="46660" rIns="93319" bIns="46660" rtlCol="0" anchor="b"/>
          <a:lstStyle>
            <a:lvl1pPr algn="r">
              <a:defRPr sz="1200"/>
            </a:lvl1pPr>
          </a:lstStyle>
          <a:p>
            <a:fld id="{79EBA865-CC10-C149-9C90-415BB2048C16}" type="slidenum">
              <a:rPr lang="en-US" smtClean="0"/>
              <a:t>‹#›</a:t>
            </a:fld>
            <a:endParaRPr lang="en-US" dirty="0"/>
          </a:p>
        </p:txBody>
      </p:sp>
    </p:spTree>
    <p:extLst>
      <p:ext uri="{BB962C8B-B14F-4D97-AF65-F5344CB8AC3E}">
        <p14:creationId xmlns:p14="http://schemas.microsoft.com/office/powerpoint/2010/main" val="11068995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4" cy="465455"/>
          </a:xfrm>
          <a:prstGeom prst="rect">
            <a:avLst/>
          </a:prstGeom>
        </p:spPr>
        <p:txBody>
          <a:bodyPr vert="horz" lIns="93319" tIns="46660" rIns="93319" bIns="46660" rtlCol="0"/>
          <a:lstStyle>
            <a:lvl1pPr algn="l">
              <a:defRPr sz="1200"/>
            </a:lvl1pPr>
          </a:lstStyle>
          <a:p>
            <a:endParaRPr lang="en-US" dirty="0"/>
          </a:p>
        </p:txBody>
      </p:sp>
      <p:sp>
        <p:nvSpPr>
          <p:cNvPr id="3" name="Date Placeholder 2"/>
          <p:cNvSpPr>
            <a:spLocks noGrp="1"/>
          </p:cNvSpPr>
          <p:nvPr>
            <p:ph type="dt" idx="1"/>
          </p:nvPr>
        </p:nvSpPr>
        <p:spPr>
          <a:xfrm>
            <a:off x="3978132" y="1"/>
            <a:ext cx="3043344" cy="465455"/>
          </a:xfrm>
          <a:prstGeom prst="rect">
            <a:avLst/>
          </a:prstGeom>
        </p:spPr>
        <p:txBody>
          <a:bodyPr vert="horz" lIns="93319" tIns="46660" rIns="93319" bIns="46660" rtlCol="0"/>
          <a:lstStyle>
            <a:lvl1pPr algn="r">
              <a:defRPr sz="1200"/>
            </a:lvl1pPr>
          </a:lstStyle>
          <a:p>
            <a:fld id="{263F705A-8FF2-604C-8E1D-7FD5CF39FB92}" type="datetimeFigureOut">
              <a:rPr lang="en-US" smtClean="0"/>
              <a:t>2/8/2019</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19" tIns="46660" rIns="93319" bIns="46660"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19" tIns="46660" rIns="93319" bIns="466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4" cy="465455"/>
          </a:xfrm>
          <a:prstGeom prst="rect">
            <a:avLst/>
          </a:prstGeom>
        </p:spPr>
        <p:txBody>
          <a:bodyPr vert="horz" lIns="93319" tIns="46660" rIns="93319" bIns="4666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4" cy="465455"/>
          </a:xfrm>
          <a:prstGeom prst="rect">
            <a:avLst/>
          </a:prstGeom>
        </p:spPr>
        <p:txBody>
          <a:bodyPr vert="horz" lIns="93319" tIns="46660" rIns="93319" bIns="46660" rtlCol="0" anchor="b"/>
          <a:lstStyle>
            <a:lvl1pPr algn="r">
              <a:defRPr sz="1200"/>
            </a:lvl1pPr>
          </a:lstStyle>
          <a:p>
            <a:fld id="{26E34781-6EDE-5B4E-B103-71F0AC490716}" type="slidenum">
              <a:rPr lang="en-US" smtClean="0"/>
              <a:t>‹#›</a:t>
            </a:fld>
            <a:endParaRPr lang="en-US" dirty="0"/>
          </a:p>
        </p:txBody>
      </p:sp>
    </p:spTree>
    <p:extLst>
      <p:ext uri="{BB962C8B-B14F-4D97-AF65-F5344CB8AC3E}">
        <p14:creationId xmlns:p14="http://schemas.microsoft.com/office/powerpoint/2010/main" val="169861700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E34781-6EDE-5B4E-B103-71F0AC490716}" type="slidenum">
              <a:rPr lang="en-US" smtClean="0"/>
              <a:t>1</a:t>
            </a:fld>
            <a:endParaRPr lang="en-US" dirty="0"/>
          </a:p>
        </p:txBody>
      </p:sp>
    </p:spTree>
    <p:extLst>
      <p:ext uri="{BB962C8B-B14F-4D97-AF65-F5344CB8AC3E}">
        <p14:creationId xmlns:p14="http://schemas.microsoft.com/office/powerpoint/2010/main" val="160836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11</a:t>
            </a:fld>
            <a:endParaRPr lang="en-US" dirty="0"/>
          </a:p>
        </p:txBody>
      </p:sp>
    </p:spTree>
    <p:extLst>
      <p:ext uri="{BB962C8B-B14F-4D97-AF65-F5344CB8AC3E}">
        <p14:creationId xmlns:p14="http://schemas.microsoft.com/office/powerpoint/2010/main" val="3303685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Created by Dr. Yolanda Becker during her term</a:t>
            </a:r>
          </a:p>
        </p:txBody>
      </p:sp>
      <p:sp>
        <p:nvSpPr>
          <p:cNvPr id="4" name="Slide Number Placeholder 3"/>
          <p:cNvSpPr>
            <a:spLocks noGrp="1"/>
          </p:cNvSpPr>
          <p:nvPr>
            <p:ph type="sldNum" sz="quarter" idx="10"/>
          </p:nvPr>
        </p:nvSpPr>
        <p:spPr/>
        <p:txBody>
          <a:bodyPr/>
          <a:lstStyle/>
          <a:p>
            <a:fld id="{706A01EF-0468-469F-9899-BF0C83A30719}" type="slidenum">
              <a:rPr lang="en-US" smtClean="0"/>
              <a:t>12</a:t>
            </a:fld>
            <a:endParaRPr lang="en-US"/>
          </a:p>
        </p:txBody>
      </p:sp>
    </p:spTree>
    <p:extLst>
      <p:ext uri="{BB962C8B-B14F-4D97-AF65-F5344CB8AC3E}">
        <p14:creationId xmlns:p14="http://schemas.microsoft.com/office/powerpoint/2010/main" val="1182068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Thank Matt and Diane for their leadership on the committee, the co-chairs of the work groups that each include an MD and OPO leader, and those of you who are members of one of these groups.    </a:t>
            </a:r>
          </a:p>
        </p:txBody>
      </p:sp>
      <p:sp>
        <p:nvSpPr>
          <p:cNvPr id="4" name="Slide Number Placeholder 3"/>
          <p:cNvSpPr>
            <a:spLocks noGrp="1"/>
          </p:cNvSpPr>
          <p:nvPr>
            <p:ph type="sldNum" sz="quarter" idx="10"/>
          </p:nvPr>
        </p:nvSpPr>
        <p:spPr/>
        <p:txBody>
          <a:bodyPr/>
          <a:lstStyle/>
          <a:p>
            <a:fld id="{706A01EF-0468-469F-9899-BF0C83A30719}" type="slidenum">
              <a:rPr lang="en-US" smtClean="0"/>
              <a:t>13</a:t>
            </a:fld>
            <a:endParaRPr lang="en-US"/>
          </a:p>
        </p:txBody>
      </p:sp>
    </p:spTree>
    <p:extLst>
      <p:ext uri="{BB962C8B-B14F-4D97-AF65-F5344CB8AC3E}">
        <p14:creationId xmlns:p14="http://schemas.microsoft.com/office/powerpoint/2010/main" val="798324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Registration link can be</a:t>
            </a:r>
            <a:r>
              <a:rPr lang="en-US" baseline="0" dirty="0" smtClean="0"/>
              <a:t> found on the OPTN website under Committees&gt;&gt;Ad Hoc Systems Performance Committee</a:t>
            </a:r>
          </a:p>
          <a:p>
            <a:endParaRPr lang="en-US" dirty="0" smtClean="0"/>
          </a:p>
          <a:p>
            <a:r>
              <a:rPr lang="en-US" dirty="0" smtClean="0"/>
              <a:t>Meeting is at the Rosemont Hilton</a:t>
            </a:r>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14</a:t>
            </a:fld>
            <a:endParaRPr lang="en-US" dirty="0"/>
          </a:p>
        </p:txBody>
      </p:sp>
    </p:spTree>
    <p:extLst>
      <p:ext uri="{BB962C8B-B14F-4D97-AF65-F5344CB8AC3E}">
        <p14:creationId xmlns:p14="http://schemas.microsoft.com/office/powerpoint/2010/main" val="3173009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made some changes in the way we support our committees,</a:t>
            </a:r>
            <a:r>
              <a:rPr lang="en-US" baseline="0" dirty="0" smtClean="0"/>
              <a:t> our regional meetings, and answer your questions.  If you’re serving on the board or a committee, you’ll get a detailed update of how this restructuring helps you in that role.</a:t>
            </a:r>
          </a:p>
          <a:p>
            <a:endParaRPr lang="en-US" baseline="0" dirty="0" smtClean="0"/>
          </a:p>
          <a:p>
            <a:r>
              <a:rPr lang="en-US" baseline="0" dirty="0" smtClean="0"/>
              <a:t>For most members, the most visible change is that you have a single number and/or email that </a:t>
            </a:r>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16</a:t>
            </a:fld>
            <a:endParaRPr lang="en-US"/>
          </a:p>
        </p:txBody>
      </p:sp>
    </p:spTree>
    <p:extLst>
      <p:ext uri="{BB962C8B-B14F-4D97-AF65-F5344CB8AC3E}">
        <p14:creationId xmlns:p14="http://schemas.microsoft.com/office/powerpoint/2010/main" val="365826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17</a:t>
            </a:fld>
            <a:endParaRPr lang="en-US"/>
          </a:p>
        </p:txBody>
      </p:sp>
    </p:spTree>
    <p:extLst>
      <p:ext uri="{BB962C8B-B14F-4D97-AF65-F5344CB8AC3E}">
        <p14:creationId xmlns:p14="http://schemas.microsoft.com/office/powerpoint/2010/main" val="196204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If you haven’t, please check out all the great data tools on the Data Services Portal.  See the list here of standardized reports.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defTabSz="458617">
              <a:defRPr/>
            </a:pPr>
            <a:fld id="{4295DF24-A237-4964-9B5E-B15115DA40AD}" type="slidenum">
              <a:rPr lang="en-US">
                <a:solidFill>
                  <a:prstClr val="black"/>
                </a:solidFill>
                <a:latin typeface="Calibri"/>
              </a:rPr>
              <a:pPr defTabSz="458617">
                <a:defRPr/>
              </a:pPr>
              <a:t>18</a:t>
            </a:fld>
            <a:endParaRPr lang="en-US">
              <a:solidFill>
                <a:prstClr val="black"/>
              </a:solidFill>
              <a:latin typeface="Calibri"/>
            </a:endParaRPr>
          </a:p>
        </p:txBody>
      </p:sp>
    </p:spTree>
    <p:extLst>
      <p:ext uri="{BB962C8B-B14F-4D97-AF65-F5344CB8AC3E}">
        <p14:creationId xmlns:p14="http://schemas.microsoft.com/office/powerpoint/2010/main" val="108898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UNOS Labs is doing some very innovative projects that are quite interesting </a:t>
            </a:r>
          </a:p>
        </p:txBody>
      </p:sp>
      <p:sp>
        <p:nvSpPr>
          <p:cNvPr id="4" name="Slide Number Placeholder 3"/>
          <p:cNvSpPr>
            <a:spLocks noGrp="1"/>
          </p:cNvSpPr>
          <p:nvPr>
            <p:ph type="sldNum" sz="quarter" idx="10"/>
          </p:nvPr>
        </p:nvSpPr>
        <p:spPr/>
        <p:txBody>
          <a:bodyPr/>
          <a:lstStyle/>
          <a:p>
            <a:fld id="{26E34781-6EDE-5B4E-B103-71F0AC490716}" type="slidenum">
              <a:rPr lang="en-US" smtClean="0"/>
              <a:t>19</a:t>
            </a:fld>
            <a:endParaRPr lang="en-US" dirty="0"/>
          </a:p>
        </p:txBody>
      </p:sp>
    </p:spTree>
    <p:extLst>
      <p:ext uri="{BB962C8B-B14F-4D97-AF65-F5344CB8AC3E}">
        <p14:creationId xmlns:p14="http://schemas.microsoft.com/office/powerpoint/2010/main" val="1062362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Three key areas:  Behavioral Research, Data Science and Technology Innovations</a:t>
            </a:r>
          </a:p>
        </p:txBody>
      </p:sp>
      <p:sp>
        <p:nvSpPr>
          <p:cNvPr id="4" name="Slide Number Placeholder 3"/>
          <p:cNvSpPr>
            <a:spLocks noGrp="1"/>
          </p:cNvSpPr>
          <p:nvPr>
            <p:ph type="sldNum" sz="quarter" idx="10"/>
          </p:nvPr>
        </p:nvSpPr>
        <p:spPr/>
        <p:txBody>
          <a:bodyPr/>
          <a:lstStyle/>
          <a:p>
            <a:fld id="{26E34781-6EDE-5B4E-B103-71F0AC490716}" type="slidenum">
              <a:rPr lang="en-US" smtClean="0"/>
              <a:t>20</a:t>
            </a:fld>
            <a:endParaRPr lang="en-US" dirty="0"/>
          </a:p>
        </p:txBody>
      </p:sp>
    </p:spTree>
    <p:extLst>
      <p:ext uri="{BB962C8B-B14F-4D97-AF65-F5344CB8AC3E}">
        <p14:creationId xmlns:p14="http://schemas.microsoft.com/office/powerpoint/2010/main" val="1423899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E34781-6EDE-5B4E-B103-71F0AC490716}" type="slidenum">
              <a:rPr lang="en-US" smtClean="0"/>
              <a:t>23</a:t>
            </a:fld>
            <a:endParaRPr lang="en-US" dirty="0"/>
          </a:p>
        </p:txBody>
      </p:sp>
    </p:spTree>
    <p:extLst>
      <p:ext uri="{BB962C8B-B14F-4D97-AF65-F5344CB8AC3E}">
        <p14:creationId xmlns:p14="http://schemas.microsoft.com/office/powerpoint/2010/main" val="3220474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597">
              <a:defRPr/>
            </a:pPr>
            <a:r>
              <a:rPr lang="en-US" sz="1600" dirty="0"/>
              <a:t>Like to start all presentations with the mission, vision and values of UNOS.  These were approved as part of the 2018 – 2019 Strategic Plan last June.</a:t>
            </a:r>
          </a:p>
          <a:p>
            <a:endParaRPr lang="en-US" sz="1600" dirty="0"/>
          </a:p>
        </p:txBody>
      </p:sp>
      <p:sp>
        <p:nvSpPr>
          <p:cNvPr id="4" name="Slide Number Placeholder 3"/>
          <p:cNvSpPr>
            <a:spLocks noGrp="1"/>
          </p:cNvSpPr>
          <p:nvPr>
            <p:ph type="sldNum" sz="quarter" idx="10"/>
          </p:nvPr>
        </p:nvSpPr>
        <p:spPr/>
        <p:txBody>
          <a:bodyPr/>
          <a:lstStyle/>
          <a:p>
            <a:fld id="{26E34781-6EDE-5B4E-B103-71F0AC490716}" type="slidenum">
              <a:rPr lang="en-US" smtClean="0"/>
              <a:t>2</a:t>
            </a:fld>
            <a:endParaRPr lang="en-US"/>
          </a:p>
        </p:txBody>
      </p:sp>
    </p:spTree>
    <p:extLst>
      <p:ext uri="{BB962C8B-B14F-4D97-AF65-F5344CB8AC3E}">
        <p14:creationId xmlns:p14="http://schemas.microsoft.com/office/powerpoint/2010/main" val="3713930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597">
              <a:defRPr/>
            </a:pPr>
            <a:r>
              <a:rPr lang="en-US" sz="1600" dirty="0"/>
              <a:t>I want to recognize the success of saving more lives this year than in the entire history of transplantation.  In 2018, there were record numbers of deceased organ donors, living donors and organ transplants.  Thank you for your work in making such a difference in people’s lives.</a:t>
            </a:r>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3</a:t>
            </a:fld>
            <a:endParaRPr lang="en-US" dirty="0"/>
          </a:p>
        </p:txBody>
      </p:sp>
    </p:spTree>
    <p:extLst>
      <p:ext uri="{BB962C8B-B14F-4D97-AF65-F5344CB8AC3E}">
        <p14:creationId xmlns:p14="http://schemas.microsoft.com/office/powerpoint/2010/main" val="1574347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1" indent="-171431">
              <a:buFont typeface="Arial" panose="020B0604020202020204" pitchFamily="34" charset="0"/>
              <a:buChar char="•"/>
            </a:pPr>
            <a:r>
              <a:rPr lang="en-US" dirty="0" smtClean="0"/>
              <a:t>Background:</a:t>
            </a:r>
            <a:r>
              <a:rPr lang="en-US" baseline="0" dirty="0" smtClean="0"/>
              <a:t> </a:t>
            </a:r>
          </a:p>
          <a:p>
            <a:pPr marL="628581" lvl="1" indent="-171431">
              <a:buFont typeface="Arial" panose="020B0604020202020204" pitchFamily="34" charset="0"/>
              <a:buChar char="•"/>
            </a:pPr>
            <a:r>
              <a:rPr lang="en-US" dirty="0" smtClean="0"/>
              <a:t>This figure shows the distribution of match LAS at transplant</a:t>
            </a:r>
            <a:r>
              <a:rPr lang="en-US" baseline="0" dirty="0" smtClean="0"/>
              <a:t> </a:t>
            </a:r>
          </a:p>
          <a:p>
            <a:pPr marL="171431" indent="-171431">
              <a:buFont typeface="Arial" panose="020B0604020202020204" pitchFamily="34" charset="0"/>
              <a:buChar char="•"/>
            </a:pPr>
            <a:r>
              <a:rPr lang="en-US" baseline="0" dirty="0" smtClean="0"/>
              <a:t>Findings: </a:t>
            </a:r>
            <a:endParaRPr lang="en-US" dirty="0" smtClean="0"/>
          </a:p>
          <a:p>
            <a:pPr marL="628581" lvl="1" indent="-171431">
              <a:buFont typeface="Arial" panose="020B0604020202020204" pitchFamily="34" charset="0"/>
              <a:buChar char="•"/>
            </a:pPr>
            <a:r>
              <a:rPr lang="en-US" dirty="0" smtClean="0"/>
              <a:t>The average match LAS at time of transplant for the </a:t>
            </a:r>
            <a:r>
              <a:rPr lang="en-US" u="none" dirty="0" smtClean="0"/>
              <a:t>pre era is 47.24 and 49.68 for the post era.</a:t>
            </a:r>
          </a:p>
          <a:p>
            <a:pPr marL="1085730" lvl="2" indent="-171431">
              <a:buFont typeface="Arial" panose="020B0604020202020204" pitchFamily="34" charset="0"/>
              <a:buChar char="•"/>
            </a:pPr>
            <a:r>
              <a:rPr lang="en-US" dirty="0" smtClean="0"/>
              <a:t>There is a </a:t>
            </a:r>
            <a:r>
              <a:rPr lang="en-US" u="sng" dirty="0" smtClean="0"/>
              <a:t>statistically significant difference </a:t>
            </a:r>
            <a:r>
              <a:rPr lang="en-US" dirty="0" smtClean="0"/>
              <a:t>between the mean LAS in the pre era compared to the post era </a:t>
            </a:r>
          </a:p>
          <a:p>
            <a:pPr marL="1085730" lvl="2" indent="-171431">
              <a:buFont typeface="Arial" panose="020B0604020202020204" pitchFamily="34" charset="0"/>
              <a:buChar char="•"/>
            </a:pPr>
            <a:r>
              <a:rPr lang="en-US" dirty="0" smtClean="0"/>
              <a:t>The</a:t>
            </a:r>
            <a:r>
              <a:rPr lang="en-US" baseline="0" dirty="0" smtClean="0"/>
              <a:t> OPTN Thoracic Committee discussed whether this was a clinically meaningful increase. Committee members commented than over a 2 point increase did represent a clinically sicker population receiving transplants.</a:t>
            </a:r>
            <a:endParaRPr lang="en-US" dirty="0" smtClean="0"/>
          </a:p>
          <a:p>
            <a:pPr marL="628581" lvl="1" indent="-171431">
              <a:buFont typeface="Arial" panose="020B0604020202020204" pitchFamily="34" charset="0"/>
              <a:buChar char="•"/>
            </a:pPr>
            <a:r>
              <a:rPr lang="en-US" dirty="0" smtClean="0"/>
              <a:t>Additionally, there were 249 recipients with a LAS of at least 75 in the pre era and 294 in the post era. </a:t>
            </a:r>
            <a:endParaRPr lang="en-US" dirty="0"/>
          </a:p>
        </p:txBody>
      </p:sp>
      <p:sp>
        <p:nvSpPr>
          <p:cNvPr id="4" name="Slide Number Placeholder 3"/>
          <p:cNvSpPr>
            <a:spLocks noGrp="1"/>
          </p:cNvSpPr>
          <p:nvPr>
            <p:ph type="sldNum" sz="quarter" idx="10"/>
          </p:nvPr>
        </p:nvSpPr>
        <p:spPr/>
        <p:txBody>
          <a:bodyPr/>
          <a:lstStyle/>
          <a:p>
            <a:fld id="{1022368A-1DAC-4585-B946-1A10099D8969}" type="slidenum">
              <a:rPr lang="en-US" smtClean="0"/>
              <a:t>5</a:t>
            </a:fld>
            <a:endParaRPr lang="en-US"/>
          </a:p>
        </p:txBody>
      </p:sp>
    </p:spTree>
    <p:extLst>
      <p:ext uri="{BB962C8B-B14F-4D97-AF65-F5344CB8AC3E}">
        <p14:creationId xmlns:p14="http://schemas.microsoft.com/office/powerpoint/2010/main" val="774348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Recall this went into effect November 24, 2017.  </a:t>
            </a:r>
          </a:p>
          <a:p>
            <a:endParaRPr lang="en-US" sz="1600" dirty="0"/>
          </a:p>
          <a:p>
            <a:r>
              <a:rPr lang="en-US" sz="1600" dirty="0"/>
              <a:t>Draw attention to Increase in mean match LAS at transplant:  47.24 to 49.68</a:t>
            </a:r>
          </a:p>
          <a:p>
            <a:endParaRPr lang="en-US" sz="1600" dirty="0"/>
          </a:p>
          <a:p>
            <a:r>
              <a:rPr lang="en-US" sz="1600" dirty="0"/>
              <a:t>Increase in median distance:  116 to 166 NM</a:t>
            </a:r>
          </a:p>
          <a:p>
            <a:endParaRPr lang="en-US" sz="1600" dirty="0"/>
          </a:p>
          <a:p>
            <a:r>
              <a:rPr lang="en-US" sz="1600" dirty="0"/>
              <a:t>Thoracic Committee watching the increase in overall ischemic time.  Includes cold time, warm time and anastomosis time</a:t>
            </a:r>
          </a:p>
        </p:txBody>
      </p:sp>
      <p:sp>
        <p:nvSpPr>
          <p:cNvPr id="4" name="Slide Number Placeholder 3"/>
          <p:cNvSpPr>
            <a:spLocks noGrp="1"/>
          </p:cNvSpPr>
          <p:nvPr>
            <p:ph type="sldNum" sz="quarter" idx="10"/>
          </p:nvPr>
        </p:nvSpPr>
        <p:spPr/>
        <p:txBody>
          <a:bodyPr/>
          <a:lstStyle/>
          <a:p>
            <a:fld id="{1022368A-1DAC-4585-B946-1A10099D8969}" type="slidenum">
              <a:rPr lang="en-US" smtClean="0"/>
              <a:t>6</a:t>
            </a:fld>
            <a:endParaRPr lang="en-US"/>
          </a:p>
        </p:txBody>
      </p:sp>
    </p:spTree>
    <p:extLst>
      <p:ext uri="{BB962C8B-B14F-4D97-AF65-F5344CB8AC3E}">
        <p14:creationId xmlns:p14="http://schemas.microsoft.com/office/powerpoint/2010/main" val="1356391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7</a:t>
            </a:fld>
            <a:endParaRPr lang="en-US" dirty="0"/>
          </a:p>
        </p:txBody>
      </p:sp>
    </p:spTree>
    <p:extLst>
      <p:ext uri="{BB962C8B-B14F-4D97-AF65-F5344CB8AC3E}">
        <p14:creationId xmlns:p14="http://schemas.microsoft.com/office/powerpoint/2010/main" val="2411433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8</a:t>
            </a:fld>
            <a:endParaRPr lang="en-US"/>
          </a:p>
        </p:txBody>
      </p:sp>
    </p:spTree>
    <p:extLst>
      <p:ext uri="{BB962C8B-B14F-4D97-AF65-F5344CB8AC3E}">
        <p14:creationId xmlns:p14="http://schemas.microsoft.com/office/powerpoint/2010/main" val="2764353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After a robust Board-level discussion in which presentations in favor of the Broader 2 Circle and Acuity Circles models were presented and debated, the OPTN Board voted on December 3, 2018, to adopt the Acuity Circles policy by a final vote of 30 in favor, 7 against, and 2 abstentions. </a:t>
            </a:r>
          </a:p>
          <a:p>
            <a:endParaRPr lang="en-US" sz="1600" dirty="0"/>
          </a:p>
          <a:p>
            <a:pPr marL="241228" marR="167590" indent="-228531">
              <a:buClr>
                <a:srgbClr val="0FA0E4"/>
              </a:buClr>
              <a:buSzPct val="80357"/>
              <a:buFont typeface="Wingdings"/>
              <a:buChar char=""/>
              <a:tabLst>
                <a:tab pos="241228" algn="l"/>
              </a:tabLst>
            </a:pPr>
            <a:r>
              <a:rPr lang="en-US" sz="2800" dirty="0" smtClean="0">
                <a:solidFill>
                  <a:srgbClr val="002045"/>
                </a:solidFill>
                <a:latin typeface="Arial"/>
                <a:cs typeface="Arial"/>
              </a:rPr>
              <a:t>Overall, demographic subgroups (age, sex, and race/ethnicity) were  </a:t>
            </a:r>
            <a:r>
              <a:rPr lang="en-US" sz="2800" spc="-5" dirty="0" smtClean="0">
                <a:solidFill>
                  <a:srgbClr val="002045"/>
                </a:solidFill>
                <a:latin typeface="Arial"/>
                <a:cs typeface="Arial"/>
              </a:rPr>
              <a:t>similar between the modeled </a:t>
            </a:r>
            <a:r>
              <a:rPr lang="en-US" sz="2800" dirty="0" smtClean="0">
                <a:solidFill>
                  <a:srgbClr val="002045"/>
                </a:solidFill>
                <a:latin typeface="Arial"/>
                <a:cs typeface="Arial"/>
              </a:rPr>
              <a:t>scenarios and </a:t>
            </a:r>
            <a:r>
              <a:rPr lang="en-US" sz="2800" spc="-5" dirty="0" smtClean="0">
                <a:solidFill>
                  <a:srgbClr val="002045"/>
                </a:solidFill>
                <a:latin typeface="Arial"/>
                <a:cs typeface="Arial"/>
              </a:rPr>
              <a:t>the </a:t>
            </a:r>
            <a:r>
              <a:rPr lang="en-US" sz="2800" dirty="0" smtClean="0">
                <a:solidFill>
                  <a:srgbClr val="002045"/>
                </a:solidFill>
                <a:latin typeface="Arial"/>
                <a:cs typeface="Arial"/>
              </a:rPr>
              <a:t>total</a:t>
            </a:r>
            <a:r>
              <a:rPr lang="en-US" sz="2800" spc="130" dirty="0" smtClean="0">
                <a:solidFill>
                  <a:srgbClr val="002045"/>
                </a:solidFill>
                <a:latin typeface="Arial"/>
                <a:cs typeface="Arial"/>
              </a:rPr>
              <a:t> </a:t>
            </a:r>
            <a:r>
              <a:rPr lang="en-US" sz="2800" dirty="0" smtClean="0">
                <a:solidFill>
                  <a:srgbClr val="002045"/>
                </a:solidFill>
                <a:latin typeface="Arial"/>
                <a:cs typeface="Arial"/>
              </a:rPr>
              <a:t>population.</a:t>
            </a:r>
            <a:endParaRPr lang="en-US" sz="2800" dirty="0" smtClean="0">
              <a:latin typeface="Arial"/>
              <a:cs typeface="Arial"/>
            </a:endParaRPr>
          </a:p>
          <a:p>
            <a:pPr marL="469759" marR="154259" lvl="1" indent="-228531">
              <a:spcBef>
                <a:spcPts val="620"/>
              </a:spcBef>
              <a:buClr>
                <a:srgbClr val="0FA0E4"/>
              </a:buClr>
              <a:buSzPct val="70000"/>
              <a:buFont typeface="Wingdings"/>
              <a:buChar char=""/>
              <a:tabLst>
                <a:tab pos="469759" algn="l"/>
              </a:tabLst>
            </a:pPr>
            <a:r>
              <a:rPr lang="en-US" sz="2800" dirty="0" smtClean="0">
                <a:latin typeface="Arial"/>
                <a:cs typeface="Arial"/>
              </a:rPr>
              <a:t>Exception:  P</a:t>
            </a:r>
            <a:r>
              <a:rPr lang="en-US" sz="2800" spc="-5" dirty="0" smtClean="0">
                <a:latin typeface="Arial"/>
                <a:cs typeface="Arial"/>
              </a:rPr>
              <a:t>ediatric </a:t>
            </a:r>
            <a:r>
              <a:rPr lang="en-US" sz="2800" dirty="0" smtClean="0">
                <a:latin typeface="Arial"/>
                <a:cs typeface="Arial"/>
              </a:rPr>
              <a:t>subgroup saw reductions </a:t>
            </a:r>
            <a:r>
              <a:rPr lang="en-US" sz="2800" spc="-5" dirty="0" smtClean="0">
                <a:latin typeface="Arial"/>
                <a:cs typeface="Arial"/>
              </a:rPr>
              <a:t>in </a:t>
            </a:r>
            <a:r>
              <a:rPr lang="en-US" sz="2800" dirty="0" err="1" smtClean="0">
                <a:latin typeface="Arial"/>
                <a:cs typeface="Arial"/>
              </a:rPr>
              <a:t>MMaT</a:t>
            </a:r>
            <a:r>
              <a:rPr lang="en-US" sz="2800" dirty="0" smtClean="0">
                <a:latin typeface="Arial"/>
                <a:cs typeface="Arial"/>
              </a:rPr>
              <a:t> and increases </a:t>
            </a:r>
            <a:r>
              <a:rPr lang="en-US" sz="2800" spc="-5" dirty="0" smtClean="0">
                <a:latin typeface="Arial"/>
                <a:cs typeface="Arial"/>
              </a:rPr>
              <a:t>in </a:t>
            </a:r>
            <a:r>
              <a:rPr lang="en-US" sz="2800" dirty="0" smtClean="0">
                <a:latin typeface="Arial"/>
                <a:cs typeface="Arial"/>
              </a:rPr>
              <a:t>transplant rate compared to the ov</a:t>
            </a:r>
            <a:r>
              <a:rPr lang="en-US" sz="2800" spc="-5" dirty="0" smtClean="0">
                <a:latin typeface="Arial"/>
                <a:cs typeface="Arial"/>
              </a:rPr>
              <a:t>erall</a:t>
            </a:r>
            <a:r>
              <a:rPr lang="en-US" sz="2800" spc="-65" dirty="0" smtClean="0">
                <a:latin typeface="Arial"/>
                <a:cs typeface="Arial"/>
              </a:rPr>
              <a:t> </a:t>
            </a:r>
            <a:r>
              <a:rPr lang="en-US" sz="2800" spc="-5" dirty="0" smtClean="0">
                <a:latin typeface="Arial"/>
                <a:cs typeface="Arial"/>
              </a:rPr>
              <a:t>population</a:t>
            </a:r>
            <a:endParaRPr lang="en-US" sz="2800" dirty="0" smtClean="0">
              <a:latin typeface="Times New Roman"/>
              <a:cs typeface="Times New Roman"/>
            </a:endParaRPr>
          </a:p>
          <a:p>
            <a:pPr lvl="1">
              <a:spcBef>
                <a:spcPts val="35"/>
              </a:spcBef>
              <a:buClr>
                <a:srgbClr val="0FA0E4"/>
              </a:buClr>
              <a:buFont typeface="Wingdings"/>
              <a:buChar char=""/>
            </a:pPr>
            <a:endParaRPr lang="en-US" sz="2800" dirty="0" smtClean="0">
              <a:latin typeface="Times New Roman"/>
              <a:cs typeface="Times New Roman"/>
            </a:endParaRPr>
          </a:p>
          <a:p>
            <a:pPr marL="241228" marR="5078" indent="-228531">
              <a:spcBef>
                <a:spcPts val="5"/>
              </a:spcBef>
              <a:buClr>
                <a:srgbClr val="0FA0E4"/>
              </a:buClr>
              <a:buSzPct val="80357"/>
              <a:buFont typeface="Wingdings"/>
              <a:buChar char=""/>
              <a:tabLst>
                <a:tab pos="241228" algn="l"/>
              </a:tabLst>
            </a:pPr>
            <a:r>
              <a:rPr lang="en-US" sz="2800" spc="-20" dirty="0" smtClean="0">
                <a:solidFill>
                  <a:srgbClr val="002045"/>
                </a:solidFill>
                <a:latin typeface="Arial"/>
                <a:cs typeface="Arial"/>
              </a:rPr>
              <a:t>Trends </a:t>
            </a:r>
            <a:r>
              <a:rPr lang="en-US" sz="2800" dirty="0" smtClean="0">
                <a:solidFill>
                  <a:srgbClr val="002045"/>
                </a:solidFill>
                <a:latin typeface="Arial"/>
                <a:cs typeface="Arial"/>
              </a:rPr>
              <a:t>for </a:t>
            </a:r>
            <a:r>
              <a:rPr lang="en-US" sz="2800" spc="-5" dirty="0" smtClean="0">
                <a:solidFill>
                  <a:srgbClr val="002045"/>
                </a:solidFill>
                <a:latin typeface="Arial"/>
                <a:cs typeface="Arial"/>
              </a:rPr>
              <a:t>the </a:t>
            </a:r>
            <a:r>
              <a:rPr lang="en-US" sz="2800" dirty="0" smtClean="0">
                <a:solidFill>
                  <a:srgbClr val="002045"/>
                </a:solidFill>
                <a:latin typeface="Arial"/>
                <a:cs typeface="Arial"/>
              </a:rPr>
              <a:t>socio-economic status characteristics (education,  insurance type, </a:t>
            </a:r>
            <a:r>
              <a:rPr lang="en-US" sz="2800" spc="-5" dirty="0" smtClean="0">
                <a:solidFill>
                  <a:srgbClr val="002045"/>
                </a:solidFill>
                <a:latin typeface="Arial"/>
                <a:cs typeface="Arial"/>
              </a:rPr>
              <a:t>cumulative community </a:t>
            </a:r>
            <a:r>
              <a:rPr lang="en-US" sz="2800" dirty="0" smtClean="0">
                <a:solidFill>
                  <a:srgbClr val="002045"/>
                </a:solidFill>
                <a:latin typeface="Arial"/>
                <a:cs typeface="Arial"/>
              </a:rPr>
              <a:t>risk score, and </a:t>
            </a:r>
            <a:r>
              <a:rPr lang="en-US" sz="2800" dirty="0" err="1" smtClean="0">
                <a:solidFill>
                  <a:srgbClr val="002045"/>
                </a:solidFill>
                <a:latin typeface="Arial"/>
                <a:cs typeface="Arial"/>
              </a:rPr>
              <a:t>urbanicity</a:t>
            </a:r>
            <a:r>
              <a:rPr lang="en-US" sz="2800" dirty="0" smtClean="0">
                <a:solidFill>
                  <a:srgbClr val="002045"/>
                </a:solidFill>
                <a:latin typeface="Arial"/>
                <a:cs typeface="Arial"/>
              </a:rPr>
              <a:t>) </a:t>
            </a:r>
            <a:r>
              <a:rPr lang="en-US" sz="2800" spc="-5" dirty="0" smtClean="0">
                <a:solidFill>
                  <a:srgbClr val="002045"/>
                </a:solidFill>
                <a:latin typeface="Arial"/>
                <a:cs typeface="Arial"/>
              </a:rPr>
              <a:t>were similar between the modeled </a:t>
            </a:r>
            <a:r>
              <a:rPr lang="en-US" sz="2800" dirty="0" smtClean="0">
                <a:solidFill>
                  <a:srgbClr val="002045"/>
                </a:solidFill>
                <a:latin typeface="Arial"/>
                <a:cs typeface="Arial"/>
              </a:rPr>
              <a:t>scenarios and </a:t>
            </a:r>
            <a:r>
              <a:rPr lang="en-US" sz="2800" spc="-5" dirty="0" smtClean="0">
                <a:solidFill>
                  <a:srgbClr val="002045"/>
                </a:solidFill>
                <a:latin typeface="Arial"/>
                <a:cs typeface="Arial"/>
              </a:rPr>
              <a:t>the </a:t>
            </a:r>
            <a:r>
              <a:rPr lang="en-US" sz="2800" dirty="0" smtClean="0">
                <a:solidFill>
                  <a:srgbClr val="002045"/>
                </a:solidFill>
                <a:latin typeface="Arial"/>
                <a:cs typeface="Arial"/>
              </a:rPr>
              <a:t>total  population.</a:t>
            </a:r>
            <a:endParaRPr lang="en-US" sz="2800" dirty="0" smtClean="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26E34781-6EDE-5B4E-B103-71F0AC490716}" type="slidenum">
              <a:rPr lang="en-US" smtClean="0"/>
              <a:t>9</a:t>
            </a:fld>
            <a:endParaRPr lang="en-US" dirty="0"/>
          </a:p>
        </p:txBody>
      </p:sp>
    </p:spTree>
    <p:extLst>
      <p:ext uri="{BB962C8B-B14F-4D97-AF65-F5344CB8AC3E}">
        <p14:creationId xmlns:p14="http://schemas.microsoft.com/office/powerpoint/2010/main" val="1511305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E34781-6EDE-5B4E-B103-71F0AC490716}" type="slidenum">
              <a:rPr lang="en-US" smtClean="0"/>
              <a:t>10</a:t>
            </a:fld>
            <a:endParaRPr lang="en-US" dirty="0"/>
          </a:p>
        </p:txBody>
      </p:sp>
    </p:spTree>
    <p:extLst>
      <p:ext uri="{BB962C8B-B14F-4D97-AF65-F5344CB8AC3E}">
        <p14:creationId xmlns:p14="http://schemas.microsoft.com/office/powerpoint/2010/main" val="185828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6540" y="1721629"/>
            <a:ext cx="11073631" cy="1619250"/>
          </a:xfrm>
        </p:spPr>
        <p:txBody>
          <a:bodyPr/>
          <a:lstStyle>
            <a:lvl1pPr algn="ctr">
              <a:defRPr sz="4800"/>
            </a:lvl1pPr>
          </a:lstStyle>
          <a:p>
            <a:r>
              <a:rPr lang="en-US" dirty="0"/>
              <a:t>Click to edit Master title style</a:t>
            </a:r>
            <a:endParaRPr dirty="0"/>
          </a:p>
        </p:txBody>
      </p:sp>
      <p:sp>
        <p:nvSpPr>
          <p:cNvPr id="3" name="Subtitle 2"/>
          <p:cNvSpPr>
            <a:spLocks noGrp="1"/>
          </p:cNvSpPr>
          <p:nvPr>
            <p:ph type="subTitle" idx="1" hasCustomPrompt="1"/>
          </p:nvPr>
        </p:nvSpPr>
        <p:spPr>
          <a:xfrm>
            <a:off x="556540" y="3810000"/>
            <a:ext cx="11073631" cy="753036"/>
          </a:xfrm>
        </p:spPr>
        <p:txBody>
          <a:bodyPr>
            <a:normAutofit/>
          </a:bodyPr>
          <a:lstStyle>
            <a:lvl1pPr marL="0" indent="0" algn="ctr">
              <a:spcBef>
                <a:spcPts val="300"/>
              </a:spcBef>
              <a:buNone/>
              <a:defRPr sz="2800" i="1">
                <a:solidFill>
                  <a:schemeClr val="bg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 style</a:t>
            </a:r>
            <a:endParaRPr dirty="0"/>
          </a:p>
        </p:txBody>
      </p:sp>
      <p:sp>
        <p:nvSpPr>
          <p:cNvPr id="4" name="Slide Number Placeholder 5"/>
          <p:cNvSpPr>
            <a:spLocks noGrp="1"/>
          </p:cNvSpPr>
          <p:nvPr>
            <p:ph type="sldNum" sz="quarter" idx="4"/>
          </p:nvPr>
        </p:nvSpPr>
        <p:spPr>
          <a:xfrm>
            <a:off x="9727417" y="6376615"/>
            <a:ext cx="2066288"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2"/>
          <p:cNvSpPr>
            <a:spLocks noGrp="1"/>
          </p:cNvSpPr>
          <p:nvPr>
            <p:ph idx="1"/>
          </p:nvPr>
        </p:nvSpPr>
        <p:spPr>
          <a:xfrm>
            <a:off x="385278" y="1348828"/>
            <a:ext cx="11394917" cy="440524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itle Placeholder 1"/>
          <p:cNvSpPr>
            <a:spLocks noGrp="1"/>
          </p:cNvSpPr>
          <p:nvPr>
            <p:ph type="title"/>
          </p:nvPr>
        </p:nvSpPr>
        <p:spPr>
          <a:xfrm>
            <a:off x="385279" y="156310"/>
            <a:ext cx="11651769" cy="850932"/>
          </a:xfrm>
          <a:prstGeom prst="rect">
            <a:avLst/>
          </a:prstGeom>
        </p:spPr>
        <p:txBody>
          <a:bodyPr vert="horz" lIns="91440" tIns="45720" rIns="91440" bIns="45720" rtlCol="0" anchor="ctr" anchorCtr="0">
            <a:noAutofit/>
          </a:bodyPr>
          <a:lstStyle/>
          <a:p>
            <a:r>
              <a:rPr lang="en-US" dirty="0"/>
              <a:t>Click to edit Master title style</a:t>
            </a:r>
            <a:endParaRPr dirty="0"/>
          </a:p>
        </p:txBody>
      </p:sp>
      <p:sp>
        <p:nvSpPr>
          <p:cNvPr id="6" name="Slide Number Placeholder 5"/>
          <p:cNvSpPr>
            <a:spLocks noGrp="1"/>
          </p:cNvSpPr>
          <p:nvPr>
            <p:ph type="sldNum" sz="quarter" idx="4"/>
          </p:nvPr>
        </p:nvSpPr>
        <p:spPr>
          <a:xfrm>
            <a:off x="9727417" y="6376615"/>
            <a:ext cx="2066288"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2/8/2019</a:t>
            </a:fld>
            <a:endParaRPr lang="en-US"/>
          </a:p>
        </p:txBody>
      </p:sp>
      <p:sp>
        <p:nvSpPr>
          <p:cNvPr id="4" name="Holder 4"/>
          <p:cNvSpPr>
            <a:spLocks noGrp="1"/>
          </p:cNvSpPr>
          <p:nvPr>
            <p:ph type="sldNum" sz="quarter" idx="7"/>
          </p:nvPr>
        </p:nvSpPr>
        <p:spPr/>
        <p:txBody>
          <a:bodyPr lIns="0" tIns="0" rIns="0" bIns="0"/>
          <a:lstStyle>
            <a:lvl1pPr>
              <a:defRPr sz="2114" b="0" i="0">
                <a:solidFill>
                  <a:srgbClr val="666666"/>
                </a:solidFill>
                <a:latin typeface="Arial"/>
                <a:cs typeface="Arial"/>
              </a:defRPr>
            </a:lvl1pPr>
          </a:lstStyle>
          <a:p>
            <a:pPr marL="53683">
              <a:spcBef>
                <a:spcPts val="148"/>
              </a:spcBef>
            </a:pPr>
            <a:fld id="{81D60167-4931-47E6-BA6A-407CBD079E47}" type="slidenum">
              <a:rPr lang="en-US" spc="-11" smtClean="0"/>
              <a:pPr marL="53683">
                <a:spcBef>
                  <a:spcPts val="148"/>
                </a:spcBef>
              </a:pPr>
              <a:t>‹#›</a:t>
            </a:fld>
            <a:endParaRPr lang="en-US" spc="-11" dirty="0"/>
          </a:p>
        </p:txBody>
      </p:sp>
    </p:spTree>
    <p:extLst>
      <p:ext uri="{BB962C8B-B14F-4D97-AF65-F5344CB8AC3E}">
        <p14:creationId xmlns:p14="http://schemas.microsoft.com/office/powerpoint/2010/main" val="19236456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5279" y="156310"/>
            <a:ext cx="11651769" cy="850932"/>
          </a:xfrm>
          <a:prstGeom prst="rect">
            <a:avLst/>
          </a:prstGeom>
        </p:spPr>
        <p:txBody>
          <a:bodyPr vert="horz" lIns="91440" tIns="45720" rIns="91440" bIns="45720" rtlCol="0" anchor="ctr" anchorCtr="0">
            <a:noAutofit/>
          </a:bodyPr>
          <a:lstStyle/>
          <a:p>
            <a:r>
              <a:rPr lang="en-US" dirty="0"/>
              <a:t>Click to edit Master title style</a:t>
            </a:r>
            <a:endParaRPr dirty="0"/>
          </a:p>
        </p:txBody>
      </p:sp>
      <p:sp>
        <p:nvSpPr>
          <p:cNvPr id="3" name="Text Placeholder 2"/>
          <p:cNvSpPr>
            <a:spLocks noGrp="1"/>
          </p:cNvSpPr>
          <p:nvPr>
            <p:ph type="body" idx="1"/>
          </p:nvPr>
        </p:nvSpPr>
        <p:spPr>
          <a:xfrm>
            <a:off x="385278" y="1348828"/>
            <a:ext cx="11394917" cy="440524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6" name="Slide Number Placeholder 5"/>
          <p:cNvSpPr>
            <a:spLocks noGrp="1"/>
          </p:cNvSpPr>
          <p:nvPr>
            <p:ph type="sldNum" sz="quarter" idx="4"/>
          </p:nvPr>
        </p:nvSpPr>
        <p:spPr>
          <a:xfrm>
            <a:off x="9727417" y="6376615"/>
            <a:ext cx="2066288" cy="365125"/>
          </a:xfrm>
          <a:prstGeom prst="rect">
            <a:avLst/>
          </a:prstGeom>
        </p:spPr>
        <p:txBody>
          <a:bodyPr vert="horz" lIns="91440" tIns="45720" rIns="91440" bIns="45720" rtlCol="0" anchor="ctr"/>
          <a:lstStyle>
            <a:lvl1pPr algn="r">
              <a:defRPr sz="1400">
                <a:solidFill>
                  <a:schemeClr val="tx1">
                    <a:tint val="75000"/>
                  </a:schemeClr>
                </a:solidFill>
                <a:latin typeface="Arial"/>
              </a:defRPr>
            </a:lvl1pPr>
          </a:lstStyle>
          <a:p>
            <a:fld id="{AFEF8753-48E3-DC43-B5AB-733E5321FD2E}" type="slidenum">
              <a:rPr lang="en-US" smtClean="0"/>
              <a:pPr/>
              <a:t>‹#›</a:t>
            </a:fld>
            <a:endParaRPr lang="en-US" dirty="0"/>
          </a:p>
        </p:txBody>
      </p:sp>
      <p:pic>
        <p:nvPicPr>
          <p:cNvPr id="13" name="Picture 12" descr="unos_optn_logo_blue_rgb.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5156" y="6326538"/>
            <a:ext cx="1780858" cy="421957"/>
          </a:xfrm>
          <a:prstGeom prst="rect">
            <a:avLst/>
          </a:prstGeom>
        </p:spPr>
      </p:pic>
    </p:spTree>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Lst>
  <p:hf hdr="0" ftr="0" dt="0"/>
  <p:txStyles>
    <p:titleStyle>
      <a:lvl1pPr algn="l" defTabSz="914400" rtl="0" eaLnBrk="1" latinLnBrk="0" hangingPunct="1">
        <a:spcBef>
          <a:spcPct val="0"/>
        </a:spcBef>
        <a:buNone/>
        <a:defRPr sz="4800" b="0" i="0" kern="1200">
          <a:solidFill>
            <a:schemeClr val="tx2"/>
          </a:solidFill>
          <a:latin typeface="Arial"/>
          <a:ea typeface="+mj-ea"/>
          <a:cs typeface="Myriad Pro"/>
        </a:defRPr>
      </a:lvl1pPr>
    </p:titleStyle>
    <p:bodyStyle>
      <a:lvl1pPr marL="228600" indent="-228600" algn="l" defTabSz="914400" rtl="0" eaLnBrk="1" latinLnBrk="0" hangingPunct="1">
        <a:spcBef>
          <a:spcPts val="2000"/>
        </a:spcBef>
        <a:buClr>
          <a:schemeClr val="bg2"/>
        </a:buClr>
        <a:buSzPct val="80000"/>
        <a:buFont typeface="Wingdings" charset="2"/>
        <a:buChar char="§"/>
        <a:defRPr sz="2800" b="0" i="0" kern="1200">
          <a:solidFill>
            <a:srgbClr val="002045"/>
          </a:solidFill>
          <a:latin typeface="Arial"/>
          <a:ea typeface="+mn-ea"/>
          <a:cs typeface="Myriad Pro"/>
        </a:defRPr>
      </a:lvl1pPr>
      <a:lvl2pPr marL="4572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2pPr>
      <a:lvl3pPr marL="6858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3pPr>
      <a:lvl4pPr marL="9144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4pPr>
      <a:lvl5pPr marL="11430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optn.transplant.hrsa.gov/members/committees/ad-hoc-systems-performance-committe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member.questions@unos.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mailto:dataportal.feedback@unos.org" TargetMode="External"/><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optn.transplant.hrsa.gov/governance/public-comment/modifications-to-the-distribution-of-deceased-donor-lung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7710" y="3538166"/>
            <a:ext cx="11073631" cy="1262063"/>
          </a:xfrm>
        </p:spPr>
        <p:txBody>
          <a:bodyPr>
            <a:normAutofit/>
          </a:bodyPr>
          <a:lstStyle/>
          <a:p>
            <a:r>
              <a:rPr lang="en-US" b="1" dirty="0" smtClean="0">
                <a:solidFill>
                  <a:srgbClr val="0B76BC"/>
                </a:solidFill>
              </a:rPr>
              <a:t>Brian Shepard</a:t>
            </a:r>
          </a:p>
          <a:p>
            <a:r>
              <a:rPr lang="en-US" b="1" dirty="0" smtClean="0">
                <a:solidFill>
                  <a:srgbClr val="0B76BC"/>
                </a:solidFill>
              </a:rPr>
              <a:t>CEO, UNOS</a:t>
            </a:r>
          </a:p>
          <a:p>
            <a:endParaRPr lang="en-US" dirty="0">
              <a:solidFill>
                <a:srgbClr val="3786DD"/>
              </a:solidFill>
            </a:endParaRPr>
          </a:p>
        </p:txBody>
      </p:sp>
      <p:sp>
        <p:nvSpPr>
          <p:cNvPr id="4" name="Slide Number Placeholder 3"/>
          <p:cNvSpPr>
            <a:spLocks noGrp="1"/>
          </p:cNvSpPr>
          <p:nvPr>
            <p:ph type="sldNum" sz="quarter" idx="4"/>
          </p:nvPr>
        </p:nvSpPr>
        <p:spPr/>
        <p:txBody>
          <a:bodyPr/>
          <a:lstStyle/>
          <a:p>
            <a:fld id="{AFEF8753-48E3-DC43-B5AB-733E5321FD2E}" type="slidenum">
              <a:rPr lang="en-US" smtClean="0"/>
              <a:pPr/>
              <a:t>1</a:t>
            </a:fld>
            <a:endParaRPr lang="en-US" dirty="0"/>
          </a:p>
        </p:txBody>
      </p:sp>
      <p:sp>
        <p:nvSpPr>
          <p:cNvPr id="2" name="TextBox 1"/>
          <p:cNvSpPr txBox="1"/>
          <p:nvPr/>
        </p:nvSpPr>
        <p:spPr>
          <a:xfrm>
            <a:off x="3150974" y="1300060"/>
            <a:ext cx="9297688" cy="1323439"/>
          </a:xfrm>
          <a:prstGeom prst="rect">
            <a:avLst/>
          </a:prstGeom>
          <a:noFill/>
        </p:spPr>
        <p:txBody>
          <a:bodyPr wrap="square" rtlCol="0">
            <a:spAutoFit/>
          </a:bodyPr>
          <a:lstStyle/>
          <a:p>
            <a:r>
              <a:rPr lang="en-US" sz="8000" dirty="0" smtClean="0">
                <a:solidFill>
                  <a:srgbClr val="0B76BC"/>
                </a:solidFill>
              </a:rPr>
              <a:t>UNOS Update</a:t>
            </a:r>
            <a:endParaRPr lang="en-US" sz="8000" dirty="0">
              <a:solidFill>
                <a:srgbClr val="0B76BC"/>
              </a:solidFill>
            </a:endParaRPr>
          </a:p>
        </p:txBody>
      </p:sp>
      <p:sp>
        <p:nvSpPr>
          <p:cNvPr id="7" name="TextBox 6"/>
          <p:cNvSpPr txBox="1"/>
          <p:nvPr/>
        </p:nvSpPr>
        <p:spPr>
          <a:xfrm>
            <a:off x="1287084" y="5049813"/>
            <a:ext cx="9254881" cy="830997"/>
          </a:xfrm>
          <a:prstGeom prst="rect">
            <a:avLst/>
          </a:prstGeom>
          <a:noFill/>
        </p:spPr>
        <p:txBody>
          <a:bodyPr wrap="square" rtlCol="0">
            <a:spAutoFit/>
          </a:bodyPr>
          <a:lstStyle/>
          <a:p>
            <a:pPr algn="ctr"/>
            <a:r>
              <a:rPr lang="en-US" sz="2400" b="1" dirty="0" smtClean="0">
                <a:solidFill>
                  <a:srgbClr val="0B76BC"/>
                </a:solidFill>
                <a:latin typeface="Arial" panose="020B0604020202020204" pitchFamily="34" charset="0"/>
                <a:cs typeface="Arial" panose="020B0604020202020204" pitchFamily="34" charset="0"/>
              </a:rPr>
              <a:t>Region 2 Meeting</a:t>
            </a:r>
          </a:p>
          <a:p>
            <a:pPr algn="ctr"/>
            <a:r>
              <a:rPr lang="en-US" sz="2400" b="1" dirty="0" smtClean="0">
                <a:solidFill>
                  <a:srgbClr val="0B76BC"/>
                </a:solidFill>
                <a:latin typeface="Arial" panose="020B0604020202020204" pitchFamily="34" charset="0"/>
                <a:cs typeface="Arial" panose="020B0604020202020204" pitchFamily="34" charset="0"/>
              </a:rPr>
              <a:t>February 1, 2019</a:t>
            </a:r>
            <a:endParaRPr lang="en-US" sz="2400" b="1" dirty="0">
              <a:solidFill>
                <a:srgbClr val="0B76B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846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63897" y="270106"/>
            <a:ext cx="11520122" cy="615425"/>
          </a:xfrm>
          <a:prstGeom prst="rect">
            <a:avLst/>
          </a:prstGeom>
        </p:spPr>
        <p:txBody>
          <a:bodyPr vert="horz" wrap="square" lIns="0" tIns="0" rIns="0" bIns="0" rtlCol="0" anchor="ctr" anchorCtr="0">
            <a:spAutoFit/>
          </a:bodyPr>
          <a:lstStyle/>
          <a:p>
            <a:pPr marL="12696"/>
            <a:r>
              <a:rPr lang="en-US" sz="3999" spc="-10" dirty="0"/>
              <a:t>Next </a:t>
            </a:r>
            <a:r>
              <a:rPr lang="en-US" sz="3999" spc="-10" dirty="0" smtClean="0"/>
              <a:t>Steps </a:t>
            </a:r>
            <a:r>
              <a:rPr lang="en-US" sz="3999" spc="-10" dirty="0"/>
              <a:t>for </a:t>
            </a:r>
            <a:r>
              <a:rPr lang="en-US" sz="3999" spc="-10" dirty="0" smtClean="0"/>
              <a:t>Implementing </a:t>
            </a:r>
            <a:r>
              <a:rPr lang="en-US" sz="3999" spc="-10" dirty="0"/>
              <a:t>N</a:t>
            </a:r>
            <a:r>
              <a:rPr lang="en-US" sz="3999" spc="-10" dirty="0" smtClean="0"/>
              <a:t>ew </a:t>
            </a:r>
            <a:r>
              <a:rPr lang="en-US" sz="3999" spc="-10" dirty="0"/>
              <a:t>L</a:t>
            </a:r>
            <a:r>
              <a:rPr lang="en-US" sz="3999" spc="-10" dirty="0" smtClean="0"/>
              <a:t>iver </a:t>
            </a:r>
            <a:r>
              <a:rPr lang="en-US" sz="3999" spc="-10" dirty="0"/>
              <a:t>P</a:t>
            </a:r>
            <a:r>
              <a:rPr lang="en-US" sz="3999" spc="-10" dirty="0" smtClean="0"/>
              <a:t>olicy</a:t>
            </a:r>
            <a:endParaRPr sz="3999" dirty="0"/>
          </a:p>
        </p:txBody>
      </p:sp>
      <p:sp>
        <p:nvSpPr>
          <p:cNvPr id="4" name="object 4"/>
          <p:cNvSpPr txBox="1"/>
          <p:nvPr/>
        </p:nvSpPr>
        <p:spPr>
          <a:xfrm>
            <a:off x="204716" y="1383396"/>
            <a:ext cx="11779303" cy="4237057"/>
          </a:xfrm>
          <a:prstGeom prst="rect">
            <a:avLst/>
          </a:prstGeom>
        </p:spPr>
        <p:txBody>
          <a:bodyPr vert="horz" wrap="square" lIns="0" tIns="0" rIns="0" bIns="0" rtlCol="0">
            <a:spAutoFit/>
          </a:bodyPr>
          <a:lstStyle/>
          <a:p>
            <a:pPr marL="355597" indent="-342900">
              <a:buClr>
                <a:srgbClr val="0FA0E4"/>
              </a:buClr>
              <a:buSzPct val="79687"/>
              <a:buFont typeface="Wingdings" panose="05000000000000000000" pitchFamily="2" charset="2"/>
              <a:buChar char="§"/>
              <a:tabLst>
                <a:tab pos="241228" algn="l"/>
              </a:tabLst>
            </a:pPr>
            <a:r>
              <a:rPr sz="2400" spc="-5" dirty="0" smtClean="0">
                <a:solidFill>
                  <a:srgbClr val="002045"/>
                </a:solidFill>
                <a:latin typeface="Arial"/>
                <a:cs typeface="Arial"/>
              </a:rPr>
              <a:t>N</a:t>
            </a:r>
            <a:r>
              <a:rPr lang="en-US" sz="2400" spc="-5" dirty="0" smtClean="0">
                <a:latin typeface="Arial"/>
                <a:cs typeface="Arial"/>
              </a:rPr>
              <a:t>ational </a:t>
            </a:r>
            <a:r>
              <a:rPr sz="2400" spc="-5" dirty="0" smtClean="0">
                <a:latin typeface="Arial"/>
                <a:cs typeface="Arial"/>
              </a:rPr>
              <a:t>L</a:t>
            </a:r>
            <a:r>
              <a:rPr lang="en-US" sz="2400" spc="-5" dirty="0" smtClean="0">
                <a:latin typeface="Arial"/>
                <a:cs typeface="Arial"/>
              </a:rPr>
              <a:t>iver </a:t>
            </a:r>
            <a:r>
              <a:rPr sz="2400" spc="-5" dirty="0" smtClean="0">
                <a:latin typeface="Arial"/>
                <a:cs typeface="Arial"/>
              </a:rPr>
              <a:t>R</a:t>
            </a:r>
            <a:r>
              <a:rPr lang="en-US" sz="2400" spc="-5" dirty="0" smtClean="0">
                <a:latin typeface="Arial"/>
                <a:cs typeface="Arial"/>
              </a:rPr>
              <a:t>eview </a:t>
            </a:r>
            <a:r>
              <a:rPr sz="2400" spc="-5" dirty="0" smtClean="0">
                <a:latin typeface="Arial"/>
                <a:cs typeface="Arial"/>
              </a:rPr>
              <a:t>B</a:t>
            </a:r>
            <a:r>
              <a:rPr lang="en-US" sz="2400" spc="-5" dirty="0" smtClean="0">
                <a:latin typeface="Arial"/>
                <a:cs typeface="Arial"/>
              </a:rPr>
              <a:t>oard (NLRB)</a:t>
            </a:r>
            <a:r>
              <a:rPr sz="2400" spc="-5" dirty="0" smtClean="0">
                <a:latin typeface="Arial"/>
                <a:cs typeface="Arial"/>
              </a:rPr>
              <a:t> </a:t>
            </a:r>
            <a:r>
              <a:rPr sz="2400" spc="-10" dirty="0">
                <a:latin typeface="Arial"/>
                <a:cs typeface="Arial"/>
              </a:rPr>
              <a:t>implementation </a:t>
            </a:r>
            <a:r>
              <a:rPr lang="en-US" sz="2400" spc="-5" dirty="0" smtClean="0">
                <a:latin typeface="Arial"/>
                <a:cs typeface="Arial"/>
              </a:rPr>
              <a:t>delayed to ~ April 1</a:t>
            </a:r>
          </a:p>
          <a:p>
            <a:pPr marL="12697">
              <a:buClr>
                <a:srgbClr val="0FA0E4"/>
              </a:buClr>
              <a:buSzPct val="79687"/>
              <a:tabLst>
                <a:tab pos="241228" algn="l"/>
              </a:tabLst>
            </a:pPr>
            <a:r>
              <a:rPr lang="en-US" sz="2400" spc="-5" dirty="0" smtClean="0">
                <a:latin typeface="Arial"/>
                <a:cs typeface="Arial"/>
              </a:rPr>
              <a:t> </a:t>
            </a:r>
            <a:endParaRPr lang="en-US" sz="2400" spc="-5" dirty="0">
              <a:latin typeface="Arial"/>
              <a:cs typeface="Arial"/>
            </a:endParaRPr>
          </a:p>
          <a:p>
            <a:pPr marL="12697">
              <a:buClr>
                <a:srgbClr val="0FA0E4"/>
              </a:buClr>
              <a:buSzPct val="79687"/>
              <a:tabLst>
                <a:tab pos="241228" algn="l"/>
              </a:tabLst>
            </a:pPr>
            <a:r>
              <a:rPr lang="en-US" sz="2400" spc="-5" dirty="0">
                <a:latin typeface="Arial"/>
                <a:cs typeface="Arial"/>
              </a:rPr>
              <a:t>	</a:t>
            </a:r>
            <a:r>
              <a:rPr lang="en-US" sz="2400" spc="-5" dirty="0" smtClean="0">
                <a:latin typeface="Arial"/>
                <a:cs typeface="Arial"/>
              </a:rPr>
              <a:t>  		- 	current PC proposal to address transition scores</a:t>
            </a:r>
            <a:endParaRPr sz="2000" dirty="0">
              <a:latin typeface="Arial"/>
              <a:cs typeface="Arial"/>
            </a:endParaRPr>
          </a:p>
          <a:p>
            <a:pPr marL="355597" indent="-342900">
              <a:spcBef>
                <a:spcPts val="2004"/>
              </a:spcBef>
              <a:buClr>
                <a:srgbClr val="0FA0E4"/>
              </a:buClr>
              <a:buSzPct val="79687"/>
              <a:buFont typeface="Wingdings" panose="05000000000000000000" pitchFamily="2" charset="2"/>
              <a:buChar char="§"/>
              <a:tabLst>
                <a:tab pos="241228" algn="l"/>
              </a:tabLst>
            </a:pPr>
            <a:r>
              <a:rPr lang="en-US" sz="2400" spc="-5" dirty="0" smtClean="0">
                <a:latin typeface="Arial"/>
                <a:cs typeface="Arial"/>
              </a:rPr>
              <a:t>  NLRB education available through Transplant Pro</a:t>
            </a:r>
            <a:endParaRPr lang="en-US" sz="2400" spc="-10" dirty="0" smtClean="0">
              <a:latin typeface="Arial"/>
              <a:cs typeface="Arial"/>
            </a:endParaRPr>
          </a:p>
          <a:p>
            <a:pPr marL="355597" indent="-342900">
              <a:spcBef>
                <a:spcPts val="2004"/>
              </a:spcBef>
              <a:buClr>
                <a:srgbClr val="0FA0E4"/>
              </a:buClr>
              <a:buSzPct val="79687"/>
              <a:buFont typeface="Wingdings" panose="05000000000000000000" pitchFamily="2" charset="2"/>
              <a:buChar char="§"/>
              <a:tabLst>
                <a:tab pos="241228" algn="l"/>
              </a:tabLst>
            </a:pPr>
            <a:r>
              <a:rPr lang="en-US" sz="2400" dirty="0" smtClean="0">
                <a:latin typeface="Arial"/>
                <a:cs typeface="Arial"/>
              </a:rPr>
              <a:t>  Distribution </a:t>
            </a:r>
            <a:r>
              <a:rPr lang="en-US" sz="2400" dirty="0">
                <a:latin typeface="Arial"/>
                <a:cs typeface="Arial"/>
              </a:rPr>
              <a:t>P</a:t>
            </a:r>
            <a:r>
              <a:rPr lang="en-US" sz="2400" dirty="0" smtClean="0">
                <a:latin typeface="Arial"/>
                <a:cs typeface="Arial"/>
              </a:rPr>
              <a:t>olicy modules for centers/OPOs available in March</a:t>
            </a:r>
          </a:p>
          <a:p>
            <a:pPr marL="355597" indent="-342900">
              <a:spcBef>
                <a:spcPts val="2004"/>
              </a:spcBef>
              <a:buClr>
                <a:srgbClr val="0FA0E4"/>
              </a:buClr>
              <a:buSzPct val="79687"/>
              <a:buFont typeface="Wingdings" panose="05000000000000000000" pitchFamily="2" charset="2"/>
              <a:buChar char="§"/>
              <a:tabLst>
                <a:tab pos="241228" algn="l"/>
              </a:tabLst>
            </a:pPr>
            <a:r>
              <a:rPr lang="en-US" sz="2400" dirty="0" smtClean="0">
                <a:latin typeface="Arial"/>
                <a:cs typeface="Arial"/>
              </a:rPr>
              <a:t>  Live electronic Q&amp;A meeting in April</a:t>
            </a:r>
          </a:p>
          <a:p>
            <a:pPr marL="12697">
              <a:spcBef>
                <a:spcPts val="2004"/>
              </a:spcBef>
              <a:buClr>
                <a:srgbClr val="0FA0E4"/>
              </a:buClr>
              <a:buSzPct val="79687"/>
              <a:tabLst>
                <a:tab pos="241228" algn="l"/>
              </a:tabLst>
            </a:pPr>
            <a:r>
              <a:rPr lang="en-US" sz="2400" dirty="0">
                <a:latin typeface="Arial"/>
                <a:cs typeface="Arial"/>
              </a:rPr>
              <a:t> </a:t>
            </a:r>
            <a:r>
              <a:rPr lang="en-US" sz="2400" dirty="0" smtClean="0">
                <a:latin typeface="Arial"/>
                <a:cs typeface="Arial"/>
              </a:rPr>
              <a:t> </a:t>
            </a:r>
          </a:p>
          <a:p>
            <a:pPr marL="12697">
              <a:spcBef>
                <a:spcPts val="2004"/>
              </a:spcBef>
              <a:buClr>
                <a:srgbClr val="0FA0E4"/>
              </a:buClr>
              <a:buSzPct val="79687"/>
              <a:tabLst>
                <a:tab pos="241228" algn="l"/>
              </a:tabLst>
            </a:pPr>
            <a:r>
              <a:rPr lang="en-US" sz="2400" dirty="0" smtClean="0">
                <a:solidFill>
                  <a:srgbClr val="FF0000"/>
                </a:solidFill>
                <a:latin typeface="Arial"/>
                <a:cs typeface="Arial"/>
              </a:rPr>
              <a:t>					Acuity circle distribution policy takes effect April 30</a:t>
            </a:r>
            <a:endParaRPr sz="2400" dirty="0">
              <a:solidFill>
                <a:srgbClr val="FF0000"/>
              </a:solidFill>
              <a:latin typeface="Arial"/>
              <a:cs typeface="Arial"/>
            </a:endParaRPr>
          </a:p>
        </p:txBody>
      </p:sp>
    </p:spTree>
    <p:extLst>
      <p:ext uri="{BB962C8B-B14F-4D97-AF65-F5344CB8AC3E}">
        <p14:creationId xmlns:p14="http://schemas.microsoft.com/office/powerpoint/2010/main" val="2512036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5278" y="1401478"/>
            <a:ext cx="11394917" cy="3621302"/>
          </a:xfrm>
        </p:spPr>
        <p:txBody>
          <a:bodyPr>
            <a:normAutofit fontScale="25000" lnSpcReduction="20000"/>
          </a:bodyPr>
          <a:lstStyle/>
          <a:p>
            <a:r>
              <a:rPr lang="en-US" sz="11200" dirty="0" smtClean="0"/>
              <a:t>Organizational commitment to ensure all future changes to geographic allocation are in alignment with the final rule</a:t>
            </a:r>
          </a:p>
          <a:p>
            <a:r>
              <a:rPr lang="en-US" sz="11200" dirty="0" smtClean="0"/>
              <a:t>Board approved Continuous Distribution Model (Vote 36-1)</a:t>
            </a:r>
          </a:p>
          <a:p>
            <a:r>
              <a:rPr lang="en-US" sz="11200" dirty="0" smtClean="0"/>
              <a:t>Heart, VCA have current PC proposals</a:t>
            </a:r>
          </a:p>
          <a:p>
            <a:r>
              <a:rPr lang="en-US" sz="11200" dirty="0" smtClean="0"/>
              <a:t>Kidney/Pancreas concept paper </a:t>
            </a:r>
          </a:p>
          <a:p>
            <a:endParaRPr lang="en-US" sz="11200" dirty="0"/>
          </a:p>
          <a:p>
            <a:endParaRPr lang="en-US" sz="11200" dirty="0" smtClean="0"/>
          </a:p>
          <a:p>
            <a:r>
              <a:rPr lang="en-US" sz="11200" dirty="0" smtClean="0"/>
              <a:t>Geography Committee’s work is completed/committee disbanded</a:t>
            </a:r>
          </a:p>
          <a:p>
            <a:endParaRPr lang="en-US" dirty="0" smtClean="0"/>
          </a:p>
          <a:p>
            <a:endParaRPr lang="en-US" dirty="0"/>
          </a:p>
        </p:txBody>
      </p:sp>
      <p:sp>
        <p:nvSpPr>
          <p:cNvPr id="6" name="Title 5"/>
          <p:cNvSpPr>
            <a:spLocks noGrp="1"/>
          </p:cNvSpPr>
          <p:nvPr>
            <p:ph type="title"/>
          </p:nvPr>
        </p:nvSpPr>
        <p:spPr/>
        <p:txBody>
          <a:bodyPr/>
          <a:lstStyle/>
          <a:p>
            <a:r>
              <a:rPr lang="en-US" dirty="0" smtClean="0"/>
              <a:t>Geography next steps</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11</a:t>
            </a:fld>
            <a:endParaRPr lang="en-US" dirty="0"/>
          </a:p>
        </p:txBody>
      </p:sp>
    </p:spTree>
    <p:extLst>
      <p:ext uri="{BB962C8B-B14F-4D97-AF65-F5344CB8AC3E}">
        <p14:creationId xmlns:p14="http://schemas.microsoft.com/office/powerpoint/2010/main" val="1850172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13872" y="950361"/>
            <a:ext cx="4880738" cy="3393377"/>
          </a:xfrm>
        </p:spPr>
        <p:txBody>
          <a:bodyPr/>
          <a:lstStyle/>
          <a:p>
            <a:r>
              <a:rPr lang="en-US" dirty="0" smtClean="0"/>
              <a:t>OPTN/UNOS </a:t>
            </a:r>
            <a:br>
              <a:rPr lang="en-US" dirty="0" smtClean="0"/>
            </a:br>
            <a:r>
              <a:rPr lang="en-US" dirty="0" smtClean="0"/>
              <a:t>Ad Hoc Committee </a:t>
            </a:r>
            <a:r>
              <a:rPr lang="en-US" dirty="0"/>
              <a:t>on Systems </a:t>
            </a:r>
            <a:r>
              <a:rPr lang="en-US" dirty="0" smtClean="0"/>
              <a:t>Performance</a:t>
            </a:r>
            <a:br>
              <a:rPr lang="en-US" dirty="0" smtClean="0"/>
            </a:br>
            <a:endParaRPr lang="en-US" sz="2799" i="1" dirty="0"/>
          </a:p>
        </p:txBody>
      </p:sp>
      <p:sp>
        <p:nvSpPr>
          <p:cNvPr id="6" name="Subtitle 5"/>
          <p:cNvSpPr>
            <a:spLocks noGrp="1"/>
          </p:cNvSpPr>
          <p:nvPr>
            <p:ph type="subTitle" idx="1"/>
          </p:nvPr>
        </p:nvSpPr>
        <p:spPr>
          <a:xfrm>
            <a:off x="725117" y="4579789"/>
            <a:ext cx="4258740" cy="752840"/>
          </a:xfrm>
        </p:spPr>
        <p:txBody>
          <a:bodyPr>
            <a:normAutofit/>
          </a:bodyPr>
          <a:lstStyle/>
          <a:p>
            <a:r>
              <a:rPr lang="en-US" dirty="0" smtClean="0">
                <a:solidFill>
                  <a:schemeClr val="tx1">
                    <a:lumMod val="50000"/>
                    <a:lumOff val="50000"/>
                  </a:schemeClr>
                </a:solidFill>
              </a:rPr>
              <a:t>August 2018-March 2019</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12</a:t>
            </a:fld>
            <a:endParaRPr lang="en-US" dirty="0"/>
          </a:p>
        </p:txBody>
      </p:sp>
      <p:pic>
        <p:nvPicPr>
          <p:cNvPr id="7" name="Content Placeholder 4"/>
          <p:cNvPicPr>
            <a:picLocks noChangeAspect="1"/>
          </p:cNvPicPr>
          <p:nvPr/>
        </p:nvPicPr>
        <p:blipFill rotWithShape="1">
          <a:blip r:embed="rId3"/>
          <a:srcRect b="18441"/>
          <a:stretch/>
        </p:blipFill>
        <p:spPr>
          <a:xfrm>
            <a:off x="5460857" y="1493360"/>
            <a:ext cx="6163770" cy="33579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26907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569810009"/>
              </p:ext>
            </p:extLst>
          </p:nvPr>
        </p:nvGraphicFramePr>
        <p:xfrm>
          <a:off x="718483" y="518603"/>
          <a:ext cx="11344747" cy="5905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398788" y="44494"/>
            <a:ext cx="11367095" cy="850710"/>
          </a:xfrm>
        </p:spPr>
        <p:txBody>
          <a:bodyPr/>
          <a:lstStyle/>
          <a:p>
            <a:r>
              <a:rPr lang="en-US" sz="4399" dirty="0"/>
              <a:t>Membership</a:t>
            </a:r>
          </a:p>
        </p:txBody>
      </p:sp>
      <p:sp>
        <p:nvSpPr>
          <p:cNvPr id="4" name="Slide Number Placeholder 3"/>
          <p:cNvSpPr>
            <a:spLocks noGrp="1"/>
          </p:cNvSpPr>
          <p:nvPr>
            <p:ph type="sldNum" sz="quarter" idx="4"/>
          </p:nvPr>
        </p:nvSpPr>
        <p:spPr/>
        <p:txBody>
          <a:bodyPr/>
          <a:lstStyle/>
          <a:p>
            <a:fld id="{AFEF8753-48E3-DC43-B5AB-733E5321FD2E}" type="slidenum">
              <a:rPr lang="en-US" smtClean="0"/>
              <a:pPr/>
              <a:t>13</a:t>
            </a:fld>
            <a:endParaRPr lang="en-US" dirty="0"/>
          </a:p>
        </p:txBody>
      </p:sp>
      <p:sp>
        <p:nvSpPr>
          <p:cNvPr id="8" name="Content Placeholder 4"/>
          <p:cNvSpPr txBox="1">
            <a:spLocks/>
          </p:cNvSpPr>
          <p:nvPr/>
        </p:nvSpPr>
        <p:spPr>
          <a:xfrm>
            <a:off x="343368" y="829248"/>
            <a:ext cx="3890741" cy="3835949"/>
          </a:xfrm>
          <a:prstGeom prst="rect">
            <a:avLst/>
          </a:prstGeom>
        </p:spPr>
        <p:txBody>
          <a:bodyPr vert="horz" wrap="square" lIns="91416" tIns="45708" rIns="91416" bIns="45708" rtlCol="0">
            <a:spAutoFit/>
          </a:bodyPr>
          <a:lstStyle>
            <a:lvl1pPr marL="228600" indent="-228600" algn="l" defTabSz="914400" rtl="0" eaLnBrk="1" latinLnBrk="0" hangingPunct="1">
              <a:spcBef>
                <a:spcPts val="2000"/>
              </a:spcBef>
              <a:buClr>
                <a:schemeClr val="bg2"/>
              </a:buClr>
              <a:buSzPct val="80000"/>
              <a:buFont typeface="Wingdings" charset="2"/>
              <a:buChar char="§"/>
              <a:defRPr sz="2800" b="0" i="0" kern="1200">
                <a:solidFill>
                  <a:srgbClr val="002045"/>
                </a:solidFill>
                <a:latin typeface="Arial"/>
                <a:ea typeface="+mn-ea"/>
                <a:cs typeface="Myriad Pro"/>
              </a:defRPr>
            </a:lvl1pPr>
            <a:lvl2pPr marL="4572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2pPr>
            <a:lvl3pPr marL="6858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3pPr>
            <a:lvl4pPr marL="9144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4pPr>
            <a:lvl5pPr marL="11430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99" dirty="0"/>
              <a:t>60 members </a:t>
            </a:r>
          </a:p>
          <a:p>
            <a:r>
              <a:rPr lang="en-US" sz="1999" dirty="0"/>
              <a:t>Co-chaired by OPO and Transplant MD pairs</a:t>
            </a:r>
          </a:p>
          <a:p>
            <a:r>
              <a:rPr lang="en-US" sz="1999" dirty="0"/>
              <a:t>32 Transplant program professionals (MD &amp; non-MD)</a:t>
            </a:r>
          </a:p>
          <a:p>
            <a:r>
              <a:rPr lang="en-US" sz="1999" dirty="0"/>
              <a:t>20 OPO professionals</a:t>
            </a:r>
          </a:p>
          <a:p>
            <a:r>
              <a:rPr lang="en-US" sz="1999" dirty="0"/>
              <a:t>3 Patient &amp; Donor Affairs</a:t>
            </a:r>
          </a:p>
          <a:p>
            <a:r>
              <a:rPr lang="en-US" sz="1999" dirty="0"/>
              <a:t>HRSA &amp; SRTR</a:t>
            </a:r>
          </a:p>
        </p:txBody>
      </p:sp>
    </p:spTree>
    <p:extLst>
      <p:ext uri="{BB962C8B-B14F-4D97-AF65-F5344CB8AC3E}">
        <p14:creationId xmlns:p14="http://schemas.microsoft.com/office/powerpoint/2010/main" val="4260967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278" y="1902939"/>
            <a:ext cx="10897864" cy="4127157"/>
          </a:xfrm>
        </p:spPr>
        <p:txBody>
          <a:bodyPr>
            <a:normAutofit lnSpcReduction="10000"/>
          </a:bodyPr>
          <a:lstStyle/>
          <a:p>
            <a:r>
              <a:rPr lang="en-US" sz="3599" dirty="0"/>
              <a:t>Open to the public</a:t>
            </a:r>
          </a:p>
          <a:p>
            <a:r>
              <a:rPr lang="en-US" sz="3599" dirty="0" smtClean="0"/>
              <a:t>Goals</a:t>
            </a:r>
            <a:endParaRPr lang="en-US" sz="3599" dirty="0"/>
          </a:p>
          <a:p>
            <a:pPr lvl="1"/>
            <a:r>
              <a:rPr lang="en-US" sz="2799" dirty="0"/>
              <a:t>Synthesize Work Group recommendations</a:t>
            </a:r>
          </a:p>
          <a:p>
            <a:pPr lvl="1"/>
            <a:r>
              <a:rPr lang="en-US" sz="2799" dirty="0"/>
              <a:t>Gather feedback on Committee recommendations</a:t>
            </a:r>
          </a:p>
          <a:p>
            <a:r>
              <a:rPr lang="en-US" sz="3599" dirty="0"/>
              <a:t>Report to Board (June)</a:t>
            </a:r>
          </a:p>
          <a:p>
            <a:pPr marL="0" indent="0">
              <a:buNone/>
            </a:pPr>
            <a:r>
              <a:rPr lang="en-US" u="sng" dirty="0">
                <a:hlinkClick r:id="rId3"/>
              </a:rPr>
              <a:t>https://optn.transplant.hrsa.gov/members/committees/ad-hoc-systems-performance-committee/</a:t>
            </a:r>
            <a:endParaRPr lang="en-US" dirty="0"/>
          </a:p>
          <a:p>
            <a:endParaRPr lang="en-US" sz="3599" dirty="0"/>
          </a:p>
          <a:p>
            <a:endParaRPr lang="en-US" sz="3599" dirty="0"/>
          </a:p>
        </p:txBody>
      </p:sp>
      <p:sp>
        <p:nvSpPr>
          <p:cNvPr id="3" name="Title 2"/>
          <p:cNvSpPr>
            <a:spLocks noGrp="1"/>
          </p:cNvSpPr>
          <p:nvPr>
            <p:ph type="title"/>
          </p:nvPr>
        </p:nvSpPr>
        <p:spPr>
          <a:xfrm>
            <a:off x="385279" y="156309"/>
            <a:ext cx="11651769" cy="1746631"/>
          </a:xfrm>
        </p:spPr>
        <p:txBody>
          <a:bodyPr/>
          <a:lstStyle/>
          <a:p>
            <a:pPr algn="ctr"/>
            <a:r>
              <a:rPr lang="en-US" dirty="0" smtClean="0"/>
              <a:t>March 11-12, 2019 Meeting</a:t>
            </a:r>
            <a:r>
              <a:rPr lang="en-US" dirty="0"/>
              <a:t/>
            </a:r>
            <a:br>
              <a:rPr lang="en-US" dirty="0"/>
            </a:br>
            <a:r>
              <a:rPr lang="en-US" dirty="0" smtClean="0"/>
              <a:t>Chicago, IL</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14</a:t>
            </a:fld>
            <a:endParaRPr lang="en-US" dirty="0"/>
          </a:p>
        </p:txBody>
      </p:sp>
      <p:sp>
        <p:nvSpPr>
          <p:cNvPr id="5" name="Content Placeholder 1"/>
          <p:cNvSpPr txBox="1">
            <a:spLocks/>
          </p:cNvSpPr>
          <p:nvPr/>
        </p:nvSpPr>
        <p:spPr>
          <a:xfrm>
            <a:off x="6205013" y="1349370"/>
            <a:ext cx="4555548" cy="4404100"/>
          </a:xfrm>
          <a:prstGeom prst="rect">
            <a:avLst/>
          </a:prstGeom>
        </p:spPr>
        <p:txBody>
          <a:bodyPr vert="horz" lIns="91416" tIns="45708" rIns="91416" bIns="45708" rtlCol="0">
            <a:normAutofit/>
          </a:bodyPr>
          <a:lstStyle>
            <a:lvl1pPr marL="228600" indent="-228600" algn="l" defTabSz="914400" rtl="0" eaLnBrk="1" latinLnBrk="0" hangingPunct="1">
              <a:spcBef>
                <a:spcPts val="2000"/>
              </a:spcBef>
              <a:buClr>
                <a:schemeClr val="bg2"/>
              </a:buClr>
              <a:buSzPct val="80000"/>
              <a:buFont typeface="Wingdings" charset="2"/>
              <a:buChar char="§"/>
              <a:defRPr sz="2800" b="0" i="0" kern="1200">
                <a:solidFill>
                  <a:srgbClr val="002045"/>
                </a:solidFill>
                <a:latin typeface="Arial"/>
                <a:ea typeface="+mn-ea"/>
                <a:cs typeface="Myriad Pro"/>
              </a:defRPr>
            </a:lvl1pPr>
            <a:lvl2pPr marL="4572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2pPr>
            <a:lvl3pPr marL="685800" indent="-228600" algn="l" defTabSz="914400" rtl="0" eaLnBrk="1" latinLnBrk="0" hangingPunct="1">
              <a:spcBef>
                <a:spcPts val="600"/>
              </a:spcBef>
              <a:buClr>
                <a:schemeClr val="bg2"/>
              </a:buClr>
              <a:buSzPct val="70000"/>
              <a:buFont typeface="Wingdings" charset="2"/>
              <a:buChar char="§"/>
              <a:defRPr sz="2000" b="0" i="0" kern="1200">
                <a:solidFill>
                  <a:schemeClr val="tx1"/>
                </a:solidFill>
                <a:latin typeface="Arial"/>
                <a:ea typeface="+mn-ea"/>
                <a:cs typeface="Myriad Pro"/>
              </a:defRPr>
            </a:lvl3pPr>
            <a:lvl4pPr marL="9144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4pPr>
            <a:lvl5pPr marL="1143000" indent="-228600" algn="l" defTabSz="914400" rtl="0" eaLnBrk="1" latinLnBrk="0" hangingPunct="1">
              <a:spcBef>
                <a:spcPts val="600"/>
              </a:spcBef>
              <a:buClr>
                <a:srgbClr val="002045"/>
              </a:buClr>
              <a:buSzPct val="70000"/>
              <a:buFont typeface="Wingdings" charset="2"/>
              <a:buChar char="§"/>
              <a:defRPr sz="2000" b="0" i="0" kern="1200">
                <a:solidFill>
                  <a:schemeClr val="tx1"/>
                </a:solidFill>
                <a:latin typeface="Arial"/>
                <a:ea typeface="+mn-ea"/>
                <a:cs typeface="Myriad Pro"/>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799" dirty="0"/>
          </a:p>
          <a:p>
            <a:endParaRPr lang="en-US" sz="2799" dirty="0"/>
          </a:p>
        </p:txBody>
      </p:sp>
    </p:spTree>
    <p:extLst>
      <p:ext uri="{BB962C8B-B14F-4D97-AF65-F5344CB8AC3E}">
        <p14:creationId xmlns:p14="http://schemas.microsoft.com/office/powerpoint/2010/main" val="607239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788" y="1149178"/>
            <a:ext cx="11394917" cy="4979773"/>
          </a:xfrm>
        </p:spPr>
        <p:txBody>
          <a:bodyPr numCol="2">
            <a:normAutofit/>
          </a:bodyPr>
          <a:lstStyle/>
          <a:p>
            <a:pPr marL="0" indent="0">
              <a:spcBef>
                <a:spcPts val="1200"/>
              </a:spcBef>
              <a:buNone/>
            </a:pPr>
            <a:r>
              <a:rPr lang="en-US" dirty="0" smtClean="0">
                <a:solidFill>
                  <a:srgbClr val="FF0000"/>
                </a:solidFill>
              </a:rPr>
              <a:t>Tools and Technology</a:t>
            </a:r>
          </a:p>
          <a:p>
            <a:pPr>
              <a:spcBef>
                <a:spcPts val="1200"/>
              </a:spcBef>
            </a:pPr>
            <a:r>
              <a:rPr lang="en-US" dirty="0" smtClean="0"/>
              <a:t>Dashboards (self-monitoring metrics)</a:t>
            </a:r>
          </a:p>
          <a:p>
            <a:pPr>
              <a:spcBef>
                <a:spcPts val="1200"/>
              </a:spcBef>
            </a:pPr>
            <a:r>
              <a:rPr lang="en-US" dirty="0" smtClean="0"/>
              <a:t>Research and IT tools</a:t>
            </a:r>
          </a:p>
          <a:p>
            <a:pPr>
              <a:spcBef>
                <a:spcPts val="1200"/>
              </a:spcBef>
            </a:pPr>
            <a:r>
              <a:rPr lang="en-US" dirty="0" smtClean="0"/>
              <a:t>Predictive analytics</a:t>
            </a:r>
          </a:p>
          <a:p>
            <a:pPr>
              <a:spcBef>
                <a:spcPts val="1200"/>
              </a:spcBef>
            </a:pPr>
            <a:r>
              <a:rPr lang="en-US" dirty="0" smtClean="0"/>
              <a:t>Efficient recovery and placement</a:t>
            </a:r>
          </a:p>
          <a:p>
            <a:pPr marL="0" indent="0">
              <a:spcBef>
                <a:spcPts val="1200"/>
              </a:spcBef>
              <a:buNone/>
            </a:pPr>
            <a:r>
              <a:rPr lang="en-US" dirty="0" smtClean="0">
                <a:solidFill>
                  <a:srgbClr val="FF0000"/>
                </a:solidFill>
              </a:rPr>
              <a:t>Performance Monitoring</a:t>
            </a:r>
          </a:p>
          <a:p>
            <a:pPr>
              <a:spcBef>
                <a:spcPts val="1200"/>
              </a:spcBef>
            </a:pPr>
            <a:r>
              <a:rPr lang="en-US" dirty="0" smtClean="0"/>
              <a:t>OPO and Transplant Center metrics</a:t>
            </a:r>
          </a:p>
          <a:p>
            <a:pPr marL="0" indent="0">
              <a:spcBef>
                <a:spcPts val="1200"/>
              </a:spcBef>
              <a:buNone/>
            </a:pPr>
            <a:r>
              <a:rPr lang="en-US" dirty="0" smtClean="0">
                <a:solidFill>
                  <a:srgbClr val="FF0000"/>
                </a:solidFill>
              </a:rPr>
              <a:t>Collaborative Improvement</a:t>
            </a:r>
          </a:p>
          <a:p>
            <a:pPr>
              <a:spcBef>
                <a:spcPts val="1200"/>
              </a:spcBef>
            </a:pPr>
            <a:r>
              <a:rPr lang="en-US" dirty="0" smtClean="0"/>
              <a:t>Future collaborative projects</a:t>
            </a:r>
          </a:p>
          <a:p>
            <a:pPr>
              <a:spcBef>
                <a:spcPts val="1200"/>
              </a:spcBef>
            </a:pPr>
            <a:r>
              <a:rPr lang="en-US" dirty="0" smtClean="0"/>
              <a:t>Effective relationship building</a:t>
            </a:r>
          </a:p>
          <a:p>
            <a:pPr marL="0" indent="0">
              <a:spcBef>
                <a:spcPts val="1200"/>
              </a:spcBef>
              <a:buNone/>
            </a:pPr>
            <a:r>
              <a:rPr lang="en-US" dirty="0"/>
              <a:t>	</a:t>
            </a:r>
            <a:endParaRPr lang="en-US" dirty="0" smtClean="0"/>
          </a:p>
          <a:p>
            <a:pPr marL="0" indent="0">
              <a:spcBef>
                <a:spcPts val="1200"/>
              </a:spcBef>
              <a:buNone/>
            </a:pPr>
            <a:r>
              <a:rPr lang="en-US" dirty="0" smtClean="0">
                <a:solidFill>
                  <a:srgbClr val="FF0000"/>
                </a:solidFill>
              </a:rPr>
              <a:t>Broader Horizons</a:t>
            </a:r>
          </a:p>
          <a:p>
            <a:pPr>
              <a:spcBef>
                <a:spcPts val="1200"/>
              </a:spcBef>
            </a:pPr>
            <a:r>
              <a:rPr lang="en-US" dirty="0" smtClean="0"/>
              <a:t>Recommendations beyond the traditional scope of OPTN</a:t>
            </a:r>
            <a:endParaRPr lang="en-US" dirty="0"/>
          </a:p>
        </p:txBody>
      </p:sp>
      <p:sp>
        <p:nvSpPr>
          <p:cNvPr id="3" name="Title 2"/>
          <p:cNvSpPr>
            <a:spLocks noGrp="1"/>
          </p:cNvSpPr>
          <p:nvPr>
            <p:ph type="title"/>
          </p:nvPr>
        </p:nvSpPr>
        <p:spPr/>
        <p:txBody>
          <a:bodyPr/>
          <a:lstStyle/>
          <a:p>
            <a:r>
              <a:rPr lang="en-US" dirty="0" smtClean="0"/>
              <a:t>March 11-12 Systems meeting topics	</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15</a:t>
            </a:fld>
            <a:endParaRPr lang="en-US" dirty="0"/>
          </a:p>
        </p:txBody>
      </p:sp>
    </p:spTree>
    <p:extLst>
      <p:ext uri="{BB962C8B-B14F-4D97-AF65-F5344CB8AC3E}">
        <p14:creationId xmlns:p14="http://schemas.microsoft.com/office/powerpoint/2010/main" val="144013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788" y="1768642"/>
            <a:ext cx="11394917" cy="3841054"/>
          </a:xfrm>
        </p:spPr>
        <p:txBody>
          <a:bodyPr>
            <a:normAutofit/>
          </a:bodyPr>
          <a:lstStyle/>
          <a:p>
            <a:pPr marL="0" indent="0" algn="ctr">
              <a:buNone/>
            </a:pPr>
            <a:r>
              <a:rPr lang="en-US" sz="4800" b="1" dirty="0" smtClean="0"/>
              <a:t>844-395-4428</a:t>
            </a:r>
          </a:p>
          <a:p>
            <a:pPr marL="0" indent="0" algn="ctr">
              <a:buNone/>
            </a:pPr>
            <a:r>
              <a:rPr lang="en-US" sz="4800" u="sng" dirty="0">
                <a:hlinkClick r:id="rId3"/>
              </a:rPr>
              <a:t>member.questions@unos.org</a:t>
            </a:r>
            <a:endParaRPr lang="en-US" sz="4800" b="1" dirty="0" smtClean="0"/>
          </a:p>
          <a:p>
            <a:pPr marL="0" indent="0">
              <a:buNone/>
            </a:pPr>
            <a:endParaRPr lang="en-US" sz="4800" dirty="0"/>
          </a:p>
        </p:txBody>
      </p:sp>
      <p:sp>
        <p:nvSpPr>
          <p:cNvPr id="3" name="Title 2"/>
          <p:cNvSpPr>
            <a:spLocks noGrp="1"/>
          </p:cNvSpPr>
          <p:nvPr>
            <p:ph type="title"/>
          </p:nvPr>
        </p:nvSpPr>
        <p:spPr>
          <a:xfrm>
            <a:off x="385278" y="581776"/>
            <a:ext cx="11651769" cy="850932"/>
          </a:xfrm>
        </p:spPr>
        <p:txBody>
          <a:bodyPr/>
          <a:lstStyle/>
          <a:p>
            <a:pPr algn="ctr"/>
            <a:r>
              <a:rPr lang="en-US" dirty="0" smtClean="0"/>
              <a:t>OPTN member support</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16</a:t>
            </a:fld>
            <a:endParaRPr lang="en-US" dirty="0"/>
          </a:p>
        </p:txBody>
      </p:sp>
      <p:pic>
        <p:nvPicPr>
          <p:cNvPr id="1026" name="Picture 2" descr="Image result for question 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7779" y="3735180"/>
            <a:ext cx="3050630" cy="3050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653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FEF8753-48E3-DC43-B5AB-733E5321FD2E}" type="slidenum">
              <a:rPr lang="en-US" smtClean="0"/>
              <a:pPr/>
              <a:t>17</a:t>
            </a:fld>
            <a:endParaRPr lang="en-US" dirty="0"/>
          </a:p>
        </p:txBody>
      </p:sp>
      <p:sp>
        <p:nvSpPr>
          <p:cNvPr id="9" name="Rectangle 8"/>
          <p:cNvSpPr/>
          <p:nvPr/>
        </p:nvSpPr>
        <p:spPr>
          <a:xfrm>
            <a:off x="9096575" y="4001792"/>
            <a:ext cx="2139496" cy="369332"/>
          </a:xfrm>
          <a:prstGeom prst="rect">
            <a:avLst/>
          </a:prstGeom>
        </p:spPr>
        <p:txBody>
          <a:bodyPr wrap="none">
            <a:spAutoFit/>
          </a:bodyPr>
          <a:lstStyle/>
          <a:p>
            <a:r>
              <a:rPr lang="en-US" b="1" dirty="0" smtClean="0"/>
              <a:t>David Mulligan, </a:t>
            </a:r>
            <a:r>
              <a:rPr lang="en-US" b="1" dirty="0"/>
              <a:t>M.D</a:t>
            </a:r>
            <a:endParaRPr lang="en-US" dirty="0"/>
          </a:p>
        </p:txBody>
      </p:sp>
      <p:sp>
        <p:nvSpPr>
          <p:cNvPr id="10" name="TextBox 9"/>
          <p:cNvSpPr txBox="1"/>
          <p:nvPr/>
        </p:nvSpPr>
        <p:spPr>
          <a:xfrm>
            <a:off x="6791143" y="5715634"/>
            <a:ext cx="1821076" cy="369332"/>
          </a:xfrm>
          <a:prstGeom prst="rect">
            <a:avLst/>
          </a:prstGeom>
          <a:noFill/>
        </p:spPr>
        <p:txBody>
          <a:bodyPr wrap="none" rtlCol="0">
            <a:spAutoFit/>
          </a:bodyPr>
          <a:lstStyle/>
          <a:p>
            <a:r>
              <a:rPr lang="en-US" b="1" dirty="0" smtClean="0"/>
              <a:t>David Reich, </a:t>
            </a:r>
            <a:r>
              <a:rPr lang="en-US" b="1" dirty="0"/>
              <a:t>M.D</a:t>
            </a:r>
            <a:endParaRPr lang="en-US" dirty="0"/>
          </a:p>
        </p:txBody>
      </p:sp>
      <p:sp>
        <p:nvSpPr>
          <p:cNvPr id="14" name="Rectangle 13"/>
          <p:cNvSpPr/>
          <p:nvPr/>
        </p:nvSpPr>
        <p:spPr>
          <a:xfrm>
            <a:off x="5542909" y="904973"/>
            <a:ext cx="3109802" cy="1384995"/>
          </a:xfrm>
          <a:prstGeom prst="rect">
            <a:avLst/>
          </a:prstGeom>
        </p:spPr>
        <p:txBody>
          <a:bodyPr wrap="square">
            <a:spAutoFit/>
          </a:bodyPr>
          <a:lstStyle/>
          <a:p>
            <a:r>
              <a:rPr lang="en-US" sz="2800" dirty="0" smtClean="0"/>
              <a:t>Candidates for </a:t>
            </a:r>
          </a:p>
          <a:p>
            <a:r>
              <a:rPr lang="en-US" sz="2800" dirty="0" smtClean="0"/>
              <a:t>Vice </a:t>
            </a:r>
            <a:r>
              <a:rPr lang="en-US" sz="2800" dirty="0"/>
              <a:t>President</a:t>
            </a:r>
            <a:r>
              <a:rPr lang="en-US" sz="2800" dirty="0" smtClean="0"/>
              <a:t>/ President-Elect</a:t>
            </a:r>
            <a:endParaRPr lang="en-US" sz="2800" dirty="0"/>
          </a:p>
        </p:txBody>
      </p:sp>
      <p:sp>
        <p:nvSpPr>
          <p:cNvPr id="5" name="TextBox 4"/>
          <p:cNvSpPr txBox="1"/>
          <p:nvPr/>
        </p:nvSpPr>
        <p:spPr>
          <a:xfrm>
            <a:off x="1046374" y="904973"/>
            <a:ext cx="4628561" cy="4708981"/>
          </a:xfrm>
          <a:prstGeom prst="rect">
            <a:avLst/>
          </a:prstGeom>
          <a:noFill/>
        </p:spPr>
        <p:txBody>
          <a:bodyPr wrap="square" rtlCol="0">
            <a:spAutoFit/>
          </a:bodyPr>
          <a:lstStyle/>
          <a:p>
            <a:pPr algn="ctr"/>
            <a:r>
              <a:rPr lang="en-US" sz="6000" dirty="0" smtClean="0"/>
              <a:t>Board of Directors </a:t>
            </a:r>
          </a:p>
          <a:p>
            <a:pPr algn="ctr"/>
            <a:r>
              <a:rPr lang="en-US" sz="6000" dirty="0" smtClean="0"/>
              <a:t>election</a:t>
            </a:r>
          </a:p>
          <a:p>
            <a:pPr algn="ctr"/>
            <a:r>
              <a:rPr lang="en-US" sz="6000" dirty="0" smtClean="0"/>
              <a:t>February 6 –</a:t>
            </a:r>
          </a:p>
          <a:p>
            <a:pPr algn="ctr"/>
            <a:r>
              <a:rPr lang="en-US" sz="6000" dirty="0" smtClean="0"/>
              <a:t>February 28</a:t>
            </a:r>
            <a:endParaRPr lang="en-US" sz="6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6575" y="1081160"/>
            <a:ext cx="2139496" cy="279314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3565" y="2789323"/>
            <a:ext cx="2096232" cy="2794269"/>
          </a:xfrm>
          <a:prstGeom prst="rect">
            <a:avLst/>
          </a:prstGeom>
        </p:spPr>
      </p:pic>
    </p:spTree>
    <p:extLst>
      <p:ext uri="{BB962C8B-B14F-4D97-AF65-F5344CB8AC3E}">
        <p14:creationId xmlns:p14="http://schemas.microsoft.com/office/powerpoint/2010/main" val="3599101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9722" y="1132809"/>
            <a:ext cx="3918269" cy="4837769"/>
          </a:xfrm>
        </p:spPr>
        <p:txBody>
          <a:bodyPr>
            <a:normAutofit fontScale="77500" lnSpcReduction="20000"/>
          </a:bodyPr>
          <a:lstStyle/>
          <a:p>
            <a:r>
              <a:rPr lang="en-US" dirty="0" smtClean="0"/>
              <a:t>Benchmark Report</a:t>
            </a:r>
          </a:p>
          <a:p>
            <a:r>
              <a:rPr lang="en-US" dirty="0" smtClean="0"/>
              <a:t>Kidney Waiting List Management Tool</a:t>
            </a:r>
          </a:p>
          <a:p>
            <a:r>
              <a:rPr lang="en-US" dirty="0" smtClean="0"/>
              <a:t>Report of Organ Offers (ROO)</a:t>
            </a:r>
          </a:p>
          <a:p>
            <a:r>
              <a:rPr lang="en-US" dirty="0" smtClean="0"/>
              <a:t>Recovery &amp; Usage Maps (RUM)</a:t>
            </a:r>
          </a:p>
          <a:p>
            <a:r>
              <a:rPr lang="en-US" dirty="0" smtClean="0"/>
              <a:t>Center STAR files</a:t>
            </a:r>
          </a:p>
          <a:p>
            <a:r>
              <a:rPr lang="en-US" dirty="0" smtClean="0"/>
              <a:t>Data Quality &amp; Submission Monitoring Tools</a:t>
            </a:r>
          </a:p>
          <a:p>
            <a:r>
              <a:rPr lang="en-US" dirty="0" smtClean="0"/>
              <a:t>Commonly Requested Reports</a:t>
            </a:r>
          </a:p>
          <a:p>
            <a:endParaRPr lang="en-US" dirty="0" smtClean="0"/>
          </a:p>
          <a:p>
            <a:endParaRPr lang="en-US" dirty="0"/>
          </a:p>
        </p:txBody>
      </p:sp>
      <p:sp>
        <p:nvSpPr>
          <p:cNvPr id="3" name="Title 2"/>
          <p:cNvSpPr>
            <a:spLocks noGrp="1"/>
          </p:cNvSpPr>
          <p:nvPr>
            <p:ph type="title"/>
          </p:nvPr>
        </p:nvSpPr>
        <p:spPr/>
        <p:txBody>
          <a:bodyPr/>
          <a:lstStyle/>
          <a:p>
            <a:r>
              <a:rPr lang="en-US" dirty="0" smtClean="0"/>
              <a:t>UNOS Data Services Portal</a:t>
            </a:r>
            <a:endParaRPr lang="en-US" dirty="0"/>
          </a:p>
        </p:txBody>
      </p:sp>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EF8753-48E3-DC43-B5AB-733E5321FD2E}" type="slidenum">
              <a:rPr kumimoji="0" lang="en-US" sz="14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grpSp>
        <p:nvGrpSpPr>
          <p:cNvPr id="5" name="Group 4"/>
          <p:cNvGrpSpPr/>
          <p:nvPr/>
        </p:nvGrpSpPr>
        <p:grpSpPr>
          <a:xfrm>
            <a:off x="4437698" y="1132809"/>
            <a:ext cx="7013301" cy="4237983"/>
            <a:chOff x="215048" y="672596"/>
            <a:chExt cx="11761905" cy="5285714"/>
          </a:xfrm>
        </p:grpSpPr>
        <p:pic>
          <p:nvPicPr>
            <p:cNvPr id="6" name="Picture 5"/>
            <p:cNvPicPr>
              <a:picLocks noChangeAspect="1"/>
            </p:cNvPicPr>
            <p:nvPr/>
          </p:nvPicPr>
          <p:blipFill>
            <a:blip r:embed="rId3"/>
            <a:stretch>
              <a:fillRect/>
            </a:stretch>
          </p:blipFill>
          <p:spPr>
            <a:xfrm>
              <a:off x="215048" y="672596"/>
              <a:ext cx="11761905" cy="5285714"/>
            </a:xfrm>
            <a:prstGeom prst="rect">
              <a:avLst/>
            </a:prstGeom>
            <a:ln>
              <a:noFill/>
            </a:ln>
            <a:effectLst>
              <a:outerShdw blurRad="292100" dist="139700" dir="2700000" algn="tl" rotWithShape="0">
                <a:srgbClr val="333333">
                  <a:alpha val="65000"/>
                </a:srgbClr>
              </a:outerShdw>
            </a:effectLst>
          </p:spPr>
        </p:pic>
        <p:sp>
          <p:nvSpPr>
            <p:cNvPr id="7" name="Oval 6"/>
            <p:cNvSpPr/>
            <p:nvPr/>
          </p:nvSpPr>
          <p:spPr>
            <a:xfrm>
              <a:off x="8031163" y="1522747"/>
              <a:ext cx="1697842" cy="38576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white"/>
                </a:solidFill>
                <a:effectLst/>
                <a:uLnTx/>
                <a:uFillTx/>
                <a:latin typeface="Calibri"/>
                <a:ea typeface="+mn-ea"/>
                <a:cs typeface="+mn-cs"/>
              </a:endParaRPr>
            </a:p>
          </p:txBody>
        </p:sp>
      </p:grpSp>
      <p:sp>
        <p:nvSpPr>
          <p:cNvPr id="8" name="TextBox 7"/>
          <p:cNvSpPr txBox="1"/>
          <p:nvPr/>
        </p:nvSpPr>
        <p:spPr>
          <a:xfrm>
            <a:off x="120015" y="6273110"/>
            <a:ext cx="2125980" cy="468630"/>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722" y="6273110"/>
            <a:ext cx="3533085" cy="363855"/>
          </a:xfrm>
          <a:prstGeom prst="rect">
            <a:avLst/>
          </a:prstGeom>
        </p:spPr>
      </p:pic>
      <p:sp>
        <p:nvSpPr>
          <p:cNvPr id="10" name="Rectangle 9"/>
          <p:cNvSpPr/>
          <p:nvPr/>
        </p:nvSpPr>
        <p:spPr>
          <a:xfrm>
            <a:off x="4437698" y="5799539"/>
            <a:ext cx="7006281" cy="707886"/>
          </a:xfrm>
          <a:prstGeom prst="rect">
            <a:avLst/>
          </a:prstGeom>
        </p:spPr>
        <p:txBody>
          <a:bodyPr wrap="square">
            <a:spAutoFit/>
          </a:bodyPr>
          <a:lstStyle/>
          <a:p>
            <a:pPr algn="ctr"/>
            <a:r>
              <a:rPr lang="en-US" sz="4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dataportal.feedback@unos.org</a:t>
            </a:r>
            <a:r>
              <a:rPr lang="en-US" sz="4000" dirty="0">
                <a:latin typeface="Calibri" panose="020F0502020204030204" pitchFamily="34" charset="0"/>
                <a:ea typeface="Calibri" panose="020F0502020204030204" pitchFamily="34" charset="0"/>
                <a:cs typeface="Times New Roman" panose="02020603050405020304" pitchFamily="18" charset="0"/>
              </a:rPr>
              <a:t> </a:t>
            </a:r>
            <a:endParaRPr lang="en-US" sz="4000" dirty="0"/>
          </a:p>
        </p:txBody>
      </p:sp>
    </p:spTree>
    <p:extLst>
      <p:ext uri="{BB962C8B-B14F-4D97-AF65-F5344CB8AC3E}">
        <p14:creationId xmlns:p14="http://schemas.microsoft.com/office/powerpoint/2010/main" val="2312722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6540" y="3809999"/>
            <a:ext cx="11073631" cy="1820487"/>
          </a:xfrm>
        </p:spPr>
        <p:txBody>
          <a:bodyPr>
            <a:normAutofit/>
          </a:bodyPr>
          <a:lstStyle/>
          <a:p>
            <a:r>
              <a:rPr lang="en-US" b="1" dirty="0">
                <a:solidFill>
                  <a:srgbClr val="0B76BC"/>
                </a:solidFill>
              </a:rPr>
              <a:t>Improving transplantation </a:t>
            </a:r>
            <a:endParaRPr lang="en-US" b="1" dirty="0" smtClean="0">
              <a:solidFill>
                <a:srgbClr val="0B76BC"/>
              </a:solidFill>
            </a:endParaRPr>
          </a:p>
          <a:p>
            <a:r>
              <a:rPr lang="en-US" b="1" dirty="0" smtClean="0">
                <a:solidFill>
                  <a:srgbClr val="0B76BC"/>
                </a:solidFill>
              </a:rPr>
              <a:t>through </a:t>
            </a:r>
            <a:r>
              <a:rPr lang="en-US" b="1" dirty="0">
                <a:solidFill>
                  <a:srgbClr val="0B76BC"/>
                </a:solidFill>
              </a:rPr>
              <a:t>research, </a:t>
            </a:r>
            <a:r>
              <a:rPr lang="en-US" b="1" dirty="0" smtClean="0">
                <a:solidFill>
                  <a:srgbClr val="0B76BC"/>
                </a:solidFill>
              </a:rPr>
              <a:t>innovation </a:t>
            </a:r>
            <a:r>
              <a:rPr lang="en-US" b="1" dirty="0">
                <a:solidFill>
                  <a:srgbClr val="0B76BC"/>
                </a:solidFill>
              </a:rPr>
              <a:t>and collaboration</a:t>
            </a:r>
          </a:p>
          <a:p>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19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9371" y="1974118"/>
            <a:ext cx="7227968" cy="1591651"/>
          </a:xfrm>
          <a:prstGeom prst="rect">
            <a:avLst/>
          </a:prstGeom>
        </p:spPr>
      </p:pic>
      <p:sp>
        <p:nvSpPr>
          <p:cNvPr id="2" name="TextBox 1"/>
          <p:cNvSpPr txBox="1"/>
          <p:nvPr/>
        </p:nvSpPr>
        <p:spPr>
          <a:xfrm>
            <a:off x="142875" y="6332220"/>
            <a:ext cx="1954530" cy="369332"/>
          </a:xfrm>
          <a:prstGeom prst="rect">
            <a:avLst/>
          </a:prstGeom>
          <a:solidFill>
            <a:schemeClr val="bg1"/>
          </a:solidFill>
        </p:spPr>
        <p:txBody>
          <a:bodyPr wrap="square" rtlCol="0">
            <a:spAutoFit/>
          </a:bodyPr>
          <a:lstStyle/>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722" y="6224269"/>
            <a:ext cx="3533085" cy="363855"/>
          </a:xfrm>
          <a:prstGeom prst="rect">
            <a:avLst/>
          </a:prstGeom>
        </p:spPr>
      </p:pic>
    </p:spTree>
    <p:extLst>
      <p:ext uri="{BB962C8B-B14F-4D97-AF65-F5344CB8AC3E}">
        <p14:creationId xmlns:p14="http://schemas.microsoft.com/office/powerpoint/2010/main" val="3931541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34461" y="264502"/>
            <a:ext cx="7667625" cy="4405313"/>
          </a:xfrm>
        </p:spPr>
        <p:txBody>
          <a:bodyPr>
            <a:noAutofit/>
          </a:bodyPr>
          <a:lstStyle/>
          <a:p>
            <a:pPr marL="0" indent="0">
              <a:buNone/>
            </a:pPr>
            <a:endParaRPr lang="en-US" sz="1000" b="1" dirty="0" smtClean="0">
              <a:solidFill>
                <a:srgbClr val="3786DD"/>
              </a:solidFill>
            </a:endParaRPr>
          </a:p>
          <a:p>
            <a:pPr marL="0" indent="0">
              <a:buNone/>
            </a:pPr>
            <a:r>
              <a:rPr lang="en-US" sz="3600" b="1" dirty="0" smtClean="0">
                <a:solidFill>
                  <a:srgbClr val="3786DD"/>
                </a:solidFill>
              </a:rPr>
              <a:t>Vision</a:t>
            </a:r>
            <a:r>
              <a:rPr lang="en-US" sz="3600" b="1" dirty="0">
                <a:solidFill>
                  <a:srgbClr val="3786DD"/>
                </a:solidFill>
              </a:rPr>
              <a:t>:</a:t>
            </a:r>
            <a:r>
              <a:rPr lang="en-US" sz="3600" dirty="0"/>
              <a:t> </a:t>
            </a:r>
            <a:r>
              <a:rPr lang="en-US" sz="3600" dirty="0" smtClean="0"/>
              <a:t>Long</a:t>
            </a:r>
            <a:r>
              <a:rPr lang="en-US" sz="3600" dirty="0"/>
              <a:t>, healthy, and productive lives for persons with organ </a:t>
            </a:r>
            <a:r>
              <a:rPr lang="en-US" sz="3600" dirty="0" smtClean="0"/>
              <a:t>failure.</a:t>
            </a:r>
          </a:p>
          <a:p>
            <a:pPr marL="0" indent="0">
              <a:buNone/>
            </a:pPr>
            <a:r>
              <a:rPr lang="en-US" sz="3600" b="1" dirty="0" smtClean="0">
                <a:solidFill>
                  <a:srgbClr val="3786DD"/>
                </a:solidFill>
              </a:rPr>
              <a:t>Mission:</a:t>
            </a:r>
            <a:r>
              <a:rPr lang="en-US" sz="3600" dirty="0" smtClean="0"/>
              <a:t>  To advance organ availability and transplantation by uniting and supporting our communities for the benefit of patients through education, technology, and policy development. </a:t>
            </a:r>
          </a:p>
        </p:txBody>
      </p:sp>
      <p:sp>
        <p:nvSpPr>
          <p:cNvPr id="4" name="Slide Number Placeholder 3"/>
          <p:cNvSpPr>
            <a:spLocks noGrp="1"/>
          </p:cNvSpPr>
          <p:nvPr>
            <p:ph type="sldNum" sz="quarter" idx="4294967295"/>
          </p:nvPr>
        </p:nvSpPr>
        <p:spPr>
          <a:xfrm>
            <a:off x="10123488" y="6376988"/>
            <a:ext cx="2065337" cy="365125"/>
          </a:xfrm>
        </p:spPr>
        <p:txBody>
          <a:bodyPr/>
          <a:lstStyle/>
          <a:p>
            <a:fld id="{AFEF8753-48E3-DC43-B5AB-733E5321FD2E}" type="slidenum">
              <a:rPr lang="en-US" smtClean="0"/>
              <a:pPr/>
              <a:t>2</a:t>
            </a:fld>
            <a:endParaRPr lang="en-US" dirty="0"/>
          </a:p>
        </p:txBody>
      </p:sp>
      <p:sp>
        <p:nvSpPr>
          <p:cNvPr id="7" name="TextBox 6"/>
          <p:cNvSpPr txBox="1"/>
          <p:nvPr/>
        </p:nvSpPr>
        <p:spPr>
          <a:xfrm>
            <a:off x="8146524" y="2259448"/>
            <a:ext cx="4102660" cy="3416320"/>
          </a:xfrm>
          <a:prstGeom prst="rect">
            <a:avLst/>
          </a:prstGeom>
          <a:noFill/>
        </p:spPr>
        <p:txBody>
          <a:bodyPr wrap="square" rtlCol="0">
            <a:spAutoFit/>
          </a:bodyPr>
          <a:lstStyle/>
          <a:p>
            <a:r>
              <a:rPr lang="en-US" sz="3600" b="1" dirty="0" smtClean="0"/>
              <a:t>Core Values:</a:t>
            </a:r>
          </a:p>
          <a:p>
            <a:r>
              <a:rPr lang="en-US" sz="3600" b="1" dirty="0" smtClean="0">
                <a:solidFill>
                  <a:srgbClr val="0B76BC"/>
                </a:solidFill>
              </a:rPr>
              <a:t>Stewardship</a:t>
            </a:r>
            <a:endParaRPr lang="en-US" sz="3600" b="1" dirty="0">
              <a:solidFill>
                <a:srgbClr val="0B76BC"/>
              </a:solidFill>
            </a:endParaRPr>
          </a:p>
          <a:p>
            <a:r>
              <a:rPr lang="en-US" sz="3600" b="1" dirty="0" smtClean="0">
                <a:solidFill>
                  <a:srgbClr val="0B76BC"/>
                </a:solidFill>
              </a:rPr>
              <a:t>Unity</a:t>
            </a:r>
            <a:endParaRPr lang="en-US" sz="3600" b="1" dirty="0">
              <a:solidFill>
                <a:srgbClr val="0B76BC"/>
              </a:solidFill>
            </a:endParaRPr>
          </a:p>
          <a:p>
            <a:r>
              <a:rPr lang="en-US" sz="3600" b="1" dirty="0" smtClean="0">
                <a:solidFill>
                  <a:srgbClr val="0B76BC"/>
                </a:solidFill>
              </a:rPr>
              <a:t>Trust</a:t>
            </a:r>
            <a:endParaRPr lang="en-US" sz="3600" b="1" dirty="0">
              <a:solidFill>
                <a:srgbClr val="0B76BC"/>
              </a:solidFill>
            </a:endParaRPr>
          </a:p>
          <a:p>
            <a:r>
              <a:rPr lang="en-US" sz="3600" b="1" dirty="0" smtClean="0">
                <a:solidFill>
                  <a:srgbClr val="0B76BC"/>
                </a:solidFill>
              </a:rPr>
              <a:t>Excellence</a:t>
            </a:r>
            <a:endParaRPr lang="en-US" sz="3600" b="1" dirty="0">
              <a:solidFill>
                <a:srgbClr val="0B76BC"/>
              </a:solidFill>
            </a:endParaRPr>
          </a:p>
          <a:p>
            <a:r>
              <a:rPr lang="en-US" sz="3600" b="1" dirty="0" smtClean="0">
                <a:solidFill>
                  <a:srgbClr val="0B76BC"/>
                </a:solidFill>
              </a:rPr>
              <a:t>Accountability</a:t>
            </a:r>
            <a:endParaRPr lang="en-US" sz="3600" b="1" dirty="0">
              <a:solidFill>
                <a:srgbClr val="0B76BC"/>
              </a:solidFill>
            </a:endParaRPr>
          </a:p>
        </p:txBody>
      </p:sp>
      <p:pic>
        <p:nvPicPr>
          <p:cNvPr id="5" name="Picture 4"/>
          <p:cNvPicPr>
            <a:picLocks noChangeAspect="1"/>
          </p:cNvPicPr>
          <p:nvPr/>
        </p:nvPicPr>
        <p:blipFill>
          <a:blip r:embed="rId3"/>
          <a:stretch>
            <a:fillRect/>
          </a:stretch>
        </p:blipFill>
        <p:spPr>
          <a:xfrm>
            <a:off x="7765524" y="561054"/>
            <a:ext cx="2962275" cy="1543050"/>
          </a:xfrm>
          <a:prstGeom prst="rect">
            <a:avLst/>
          </a:prstGeom>
        </p:spPr>
      </p:pic>
      <p:sp>
        <p:nvSpPr>
          <p:cNvPr id="6" name="TextBox 5"/>
          <p:cNvSpPr txBox="1"/>
          <p:nvPr/>
        </p:nvSpPr>
        <p:spPr>
          <a:xfrm>
            <a:off x="97155" y="6320473"/>
            <a:ext cx="2080260" cy="455930"/>
          </a:xfrm>
          <a:prstGeom prst="rect">
            <a:avLst/>
          </a:prstGeom>
          <a:solidFill>
            <a:schemeClr val="bg1"/>
          </a:solidFill>
        </p:spPr>
        <p:txBody>
          <a:bodyPr wrap="square" rtlCol="0">
            <a:spAutoFit/>
          </a:bodyPr>
          <a:lstStyle/>
          <a:p>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179" y="6273255"/>
            <a:ext cx="3533085" cy="363855"/>
          </a:xfrm>
          <a:prstGeom prst="rect">
            <a:avLst/>
          </a:prstGeom>
        </p:spPr>
      </p:pic>
    </p:spTree>
    <p:extLst>
      <p:ext uri="{BB962C8B-B14F-4D97-AF65-F5344CB8AC3E}">
        <p14:creationId xmlns:p14="http://schemas.microsoft.com/office/powerpoint/2010/main" val="3501812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AFEF8753-48E3-DC43-B5AB-733E5321FD2E}" type="slidenum">
              <a:rPr lang="en-US" smtClean="0"/>
              <a:pPr/>
              <a:t>20</a:t>
            </a:fld>
            <a:endParaRPr lang="en-US" dirty="0"/>
          </a:p>
        </p:txBody>
      </p:sp>
      <p:graphicFrame>
        <p:nvGraphicFramePr>
          <p:cNvPr id="9" name="Diagram 8"/>
          <p:cNvGraphicFramePr/>
          <p:nvPr>
            <p:extLst>
              <p:ext uri="{D42A27DB-BD31-4B8C-83A1-F6EECF244321}">
                <p14:modId xmlns:p14="http://schemas.microsoft.com/office/powerpoint/2010/main" val="1128855018"/>
              </p:ext>
            </p:extLst>
          </p:nvPr>
        </p:nvGraphicFramePr>
        <p:xfrm>
          <a:off x="849218" y="976184"/>
          <a:ext cx="9036187" cy="49233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88595" y="6120765"/>
            <a:ext cx="1840230" cy="620975"/>
          </a:xfrm>
          <a:prstGeom prst="rect">
            <a:avLst/>
          </a:prstGeom>
          <a:solidFill>
            <a:schemeClr val="bg1"/>
          </a:solidFill>
        </p:spPr>
        <p:txBody>
          <a:bodyPr wrap="square" rtlCol="0">
            <a:spAutoFit/>
          </a:bodyPr>
          <a:lstStyle/>
          <a:p>
            <a:endParaRPr lang="en-US" dirty="0"/>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2282" y="6249324"/>
            <a:ext cx="3533085" cy="363855"/>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92024" y="4868"/>
            <a:ext cx="5394831" cy="1187981"/>
          </a:xfrm>
          <a:prstGeom prst="rect">
            <a:avLst/>
          </a:prstGeom>
        </p:spPr>
      </p:pic>
    </p:spTree>
    <p:extLst>
      <p:ext uri="{BB962C8B-B14F-4D97-AF65-F5344CB8AC3E}">
        <p14:creationId xmlns:p14="http://schemas.microsoft.com/office/powerpoint/2010/main" val="35035232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5278" y="1348828"/>
            <a:ext cx="11394917" cy="5027787"/>
          </a:xfrm>
        </p:spPr>
        <p:txBody>
          <a:bodyPr>
            <a:normAutofit lnSpcReduction="10000"/>
          </a:bodyPr>
          <a:lstStyle/>
          <a:p>
            <a:r>
              <a:rPr lang="en-US" dirty="0" smtClean="0"/>
              <a:t>Offer simulations</a:t>
            </a:r>
          </a:p>
          <a:p>
            <a:r>
              <a:rPr lang="en-US" dirty="0" smtClean="0"/>
              <a:t>Clinical decision aids - calculators</a:t>
            </a:r>
          </a:p>
          <a:p>
            <a:r>
              <a:rPr lang="en-US" dirty="0" smtClean="0"/>
              <a:t>Electronic donor referrals</a:t>
            </a:r>
          </a:p>
          <a:p>
            <a:r>
              <a:rPr lang="en-US" dirty="0" smtClean="0"/>
              <a:t>Image sharing in </a:t>
            </a:r>
            <a:r>
              <a:rPr lang="en-US" dirty="0" err="1" smtClean="0"/>
              <a:t>DonorNet</a:t>
            </a:r>
            <a:endParaRPr lang="en-US" dirty="0" smtClean="0"/>
          </a:p>
          <a:p>
            <a:r>
              <a:rPr lang="en-US" dirty="0" smtClean="0"/>
              <a:t>Natural language processing</a:t>
            </a:r>
          </a:p>
          <a:p>
            <a:pPr lvl="1"/>
            <a:r>
              <a:rPr lang="en-US" dirty="0" smtClean="0"/>
              <a:t>Discard risk</a:t>
            </a:r>
          </a:p>
          <a:p>
            <a:pPr lvl="1"/>
            <a:r>
              <a:rPr lang="en-US" dirty="0" smtClean="0"/>
              <a:t>Exception scores</a:t>
            </a:r>
          </a:p>
          <a:p>
            <a:pPr lvl="1"/>
            <a:r>
              <a:rPr lang="en-US" dirty="0" smtClean="0"/>
              <a:t>Speech recognition</a:t>
            </a:r>
          </a:p>
          <a:p>
            <a:r>
              <a:rPr lang="en-US" dirty="0" smtClean="0"/>
              <a:t>Projecting travel time</a:t>
            </a:r>
          </a:p>
          <a:p>
            <a:pPr lvl="1"/>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Current </a:t>
            </a:r>
            <a:r>
              <a:rPr lang="en-US" dirty="0" err="1" smtClean="0"/>
              <a:t>UNOSLabs</a:t>
            </a:r>
            <a:r>
              <a:rPr lang="en-US" dirty="0" smtClean="0"/>
              <a:t> work</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21</a:t>
            </a:fld>
            <a:endParaRPr lang="en-US" dirty="0"/>
          </a:p>
        </p:txBody>
      </p:sp>
    </p:spTree>
    <p:extLst>
      <p:ext uri="{BB962C8B-B14F-4D97-AF65-F5344CB8AC3E}">
        <p14:creationId xmlns:p14="http://schemas.microsoft.com/office/powerpoint/2010/main" val="896481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HRSA options extend through September 30, 2023</a:t>
            </a:r>
          </a:p>
          <a:p>
            <a:r>
              <a:rPr lang="en-US" dirty="0" smtClean="0"/>
              <a:t>Specific initiatives for </a:t>
            </a:r>
          </a:p>
          <a:p>
            <a:pPr lvl="1"/>
            <a:r>
              <a:rPr lang="en-US" dirty="0" smtClean="0"/>
              <a:t>collaborative improvement</a:t>
            </a:r>
          </a:p>
          <a:p>
            <a:pPr lvl="1"/>
            <a:r>
              <a:rPr lang="en-US" dirty="0" smtClean="0"/>
              <a:t>APIs/electronic interconnectivity</a:t>
            </a:r>
          </a:p>
          <a:p>
            <a:r>
              <a:rPr lang="en-US" dirty="0" smtClean="0"/>
              <a:t>More </a:t>
            </a:r>
            <a:r>
              <a:rPr lang="en-US" dirty="0"/>
              <a:t>focus on innovation incentives</a:t>
            </a:r>
          </a:p>
          <a:p>
            <a:r>
              <a:rPr lang="en-US" dirty="0" smtClean="0"/>
              <a:t>More clarity for OPTN role vs other UNOS activities</a:t>
            </a:r>
            <a:endParaRPr lang="en-US" dirty="0"/>
          </a:p>
        </p:txBody>
      </p:sp>
      <p:sp>
        <p:nvSpPr>
          <p:cNvPr id="3" name="Title 2"/>
          <p:cNvSpPr>
            <a:spLocks noGrp="1"/>
          </p:cNvSpPr>
          <p:nvPr>
            <p:ph type="title"/>
          </p:nvPr>
        </p:nvSpPr>
        <p:spPr/>
        <p:txBody>
          <a:bodyPr/>
          <a:lstStyle/>
          <a:p>
            <a:r>
              <a:rPr lang="en-US" dirty="0" smtClean="0"/>
              <a:t>OPTN contract	</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22</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079" y="6327716"/>
            <a:ext cx="3533085" cy="363855"/>
          </a:xfrm>
          <a:prstGeom prst="rect">
            <a:avLst/>
          </a:prstGeom>
        </p:spPr>
      </p:pic>
    </p:spTree>
    <p:extLst>
      <p:ext uri="{BB962C8B-B14F-4D97-AF65-F5344CB8AC3E}">
        <p14:creationId xmlns:p14="http://schemas.microsoft.com/office/powerpoint/2010/main" val="22924276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7710" y="3538166"/>
            <a:ext cx="11073631" cy="1262063"/>
          </a:xfrm>
        </p:spPr>
        <p:txBody>
          <a:bodyPr>
            <a:normAutofit/>
          </a:bodyPr>
          <a:lstStyle/>
          <a:p>
            <a:r>
              <a:rPr lang="en-US" b="1" dirty="0" smtClean="0">
                <a:solidFill>
                  <a:srgbClr val="0B76BC"/>
                </a:solidFill>
              </a:rPr>
              <a:t>Brian Shepard</a:t>
            </a:r>
          </a:p>
          <a:p>
            <a:r>
              <a:rPr lang="en-US" b="1" dirty="0" smtClean="0">
                <a:solidFill>
                  <a:srgbClr val="0B76BC"/>
                </a:solidFill>
              </a:rPr>
              <a:t>CEO, UNOS</a:t>
            </a:r>
          </a:p>
          <a:p>
            <a:endParaRPr lang="en-US" dirty="0">
              <a:solidFill>
                <a:srgbClr val="3786DD"/>
              </a:solidFill>
            </a:endParaRPr>
          </a:p>
        </p:txBody>
      </p:sp>
      <p:sp>
        <p:nvSpPr>
          <p:cNvPr id="4" name="Slide Number Placeholder 3"/>
          <p:cNvSpPr>
            <a:spLocks noGrp="1"/>
          </p:cNvSpPr>
          <p:nvPr>
            <p:ph type="sldNum" sz="quarter" idx="4"/>
          </p:nvPr>
        </p:nvSpPr>
        <p:spPr/>
        <p:txBody>
          <a:bodyPr/>
          <a:lstStyle/>
          <a:p>
            <a:fld id="{AFEF8753-48E3-DC43-B5AB-733E5321FD2E}" type="slidenum">
              <a:rPr lang="en-US" smtClean="0"/>
              <a:pPr/>
              <a:t>23</a:t>
            </a:fld>
            <a:endParaRPr lang="en-US" dirty="0"/>
          </a:p>
        </p:txBody>
      </p:sp>
      <p:sp>
        <p:nvSpPr>
          <p:cNvPr id="2" name="TextBox 1"/>
          <p:cNvSpPr txBox="1"/>
          <p:nvPr/>
        </p:nvSpPr>
        <p:spPr>
          <a:xfrm>
            <a:off x="1927654" y="1300060"/>
            <a:ext cx="10521008" cy="1323439"/>
          </a:xfrm>
          <a:prstGeom prst="rect">
            <a:avLst/>
          </a:prstGeom>
          <a:noFill/>
        </p:spPr>
        <p:txBody>
          <a:bodyPr wrap="square" rtlCol="0">
            <a:spAutoFit/>
          </a:bodyPr>
          <a:lstStyle/>
          <a:p>
            <a:r>
              <a:rPr lang="en-US" sz="8000" dirty="0" smtClean="0">
                <a:solidFill>
                  <a:srgbClr val="0B76BC"/>
                </a:solidFill>
              </a:rPr>
              <a:t>OPTN/UNOS Update</a:t>
            </a:r>
            <a:endParaRPr lang="en-US" sz="8000" dirty="0">
              <a:solidFill>
                <a:srgbClr val="0B76BC"/>
              </a:solidFill>
            </a:endParaRPr>
          </a:p>
        </p:txBody>
      </p:sp>
      <p:sp>
        <p:nvSpPr>
          <p:cNvPr id="7" name="TextBox 6"/>
          <p:cNvSpPr txBox="1"/>
          <p:nvPr/>
        </p:nvSpPr>
        <p:spPr>
          <a:xfrm>
            <a:off x="1287084" y="5049813"/>
            <a:ext cx="9254881" cy="830997"/>
          </a:xfrm>
          <a:prstGeom prst="rect">
            <a:avLst/>
          </a:prstGeom>
          <a:noFill/>
        </p:spPr>
        <p:txBody>
          <a:bodyPr wrap="square" rtlCol="0">
            <a:spAutoFit/>
          </a:bodyPr>
          <a:lstStyle/>
          <a:p>
            <a:pPr algn="ctr"/>
            <a:r>
              <a:rPr lang="en-US" sz="2400" b="1" dirty="0" smtClean="0">
                <a:solidFill>
                  <a:srgbClr val="0B76BC"/>
                </a:solidFill>
                <a:latin typeface="Arial" panose="020B0604020202020204" pitchFamily="34" charset="0"/>
                <a:cs typeface="Arial" panose="020B0604020202020204" pitchFamily="34" charset="0"/>
              </a:rPr>
              <a:t>Region 2 Meeting</a:t>
            </a:r>
          </a:p>
          <a:p>
            <a:pPr algn="ctr"/>
            <a:r>
              <a:rPr lang="en-US" sz="2400" b="1" dirty="0" smtClean="0">
                <a:solidFill>
                  <a:srgbClr val="0B76BC"/>
                </a:solidFill>
                <a:latin typeface="Arial" panose="020B0604020202020204" pitchFamily="34" charset="0"/>
                <a:cs typeface="Arial" panose="020B0604020202020204" pitchFamily="34" charset="0"/>
              </a:rPr>
              <a:t>February 1, 2019</a:t>
            </a:r>
            <a:endParaRPr lang="en-US" sz="2400" b="1" dirty="0">
              <a:solidFill>
                <a:srgbClr val="0B76B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52055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0123488" y="6376988"/>
            <a:ext cx="2065337" cy="365125"/>
          </a:xfrm>
        </p:spPr>
        <p:txBody>
          <a:bodyPr/>
          <a:lstStyle/>
          <a:p>
            <a:fld id="{AFEF8753-48E3-DC43-B5AB-733E5321FD2E}" type="slidenum">
              <a:rPr lang="en-US" smtClean="0"/>
              <a:pPr/>
              <a:t>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245" y="518240"/>
            <a:ext cx="10833019" cy="5684266"/>
          </a:xfrm>
          <a:prstGeom prst="rect">
            <a:avLst/>
          </a:prstGeom>
        </p:spPr>
      </p:pic>
    </p:spTree>
    <p:extLst>
      <p:ext uri="{BB962C8B-B14F-4D97-AF65-F5344CB8AC3E}">
        <p14:creationId xmlns:p14="http://schemas.microsoft.com/office/powerpoint/2010/main" val="3139025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Geography</a:t>
            </a:r>
            <a:endParaRPr lang="en-US" dirty="0"/>
          </a:p>
        </p:txBody>
      </p:sp>
      <p:sp>
        <p:nvSpPr>
          <p:cNvPr id="4" name="Slide Number Placeholder 3"/>
          <p:cNvSpPr>
            <a:spLocks noGrp="1"/>
          </p:cNvSpPr>
          <p:nvPr>
            <p:ph type="sldNum" sz="quarter" idx="4"/>
          </p:nvPr>
        </p:nvSpPr>
        <p:spPr/>
        <p:txBody>
          <a:bodyPr/>
          <a:lstStyle/>
          <a:p>
            <a:fld id="{AFEF8753-48E3-DC43-B5AB-733E5321FD2E}" type="slidenum">
              <a:rPr lang="en-US" smtClean="0"/>
              <a:pPr/>
              <a:t>4</a:t>
            </a:fld>
            <a:endParaRPr lang="en-US" dirty="0"/>
          </a:p>
        </p:txBody>
      </p:sp>
      <p:pic>
        <p:nvPicPr>
          <p:cNvPr id="1026" name="Picture 2" descr="us map satellite Impressive Decoration Satellite Image Raised Relief Map of the United Stat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2744" y="1349375"/>
            <a:ext cx="7301113" cy="4405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931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25"/>
          <p:cNvSpPr txBox="1">
            <a:spLocks noGrp="1"/>
          </p:cNvSpPr>
          <p:nvPr>
            <p:ph type="sldNum" sz="quarter" idx="4294967295"/>
          </p:nvPr>
        </p:nvSpPr>
        <p:spPr>
          <a:xfrm>
            <a:off x="1394" y="0"/>
            <a:ext cx="0" cy="849969"/>
          </a:xfrm>
          <a:prstGeom prst="rect">
            <a:avLst/>
          </a:prstGeom>
        </p:spPr>
        <p:txBody>
          <a:bodyPr vert="horz" wrap="square" lIns="0" tIns="18789" rIns="0" bIns="0" rtlCol="0">
            <a:spAutoFit/>
          </a:bodyPr>
          <a:lstStyle/>
          <a:p>
            <a:pPr marL="53683">
              <a:spcBef>
                <a:spcPts val="148"/>
              </a:spcBef>
            </a:pPr>
            <a:fld id="{81D60167-4931-47E6-BA6A-407CBD079E47}" type="slidenum">
              <a:rPr spc="-11" dirty="0"/>
              <a:pPr marL="53683">
                <a:spcBef>
                  <a:spcPts val="148"/>
                </a:spcBef>
              </a:pPr>
              <a:t>5</a:t>
            </a:fld>
            <a:endParaRPr spc="-11" dirty="0"/>
          </a:p>
        </p:txBody>
      </p:sp>
      <p:sp>
        <p:nvSpPr>
          <p:cNvPr id="23" name="object 23"/>
          <p:cNvSpPr txBox="1">
            <a:spLocks noGrp="1"/>
          </p:cNvSpPr>
          <p:nvPr>
            <p:ph type="title"/>
          </p:nvPr>
        </p:nvSpPr>
        <p:spPr>
          <a:xfrm>
            <a:off x="296651" y="208033"/>
            <a:ext cx="11713409" cy="585417"/>
          </a:xfrm>
          <a:prstGeom prst="rect">
            <a:avLst/>
          </a:prstGeom>
        </p:spPr>
        <p:txBody>
          <a:bodyPr vert="horz" wrap="square" lIns="0" tIns="0" rIns="0" bIns="0" rtlCol="0" anchor="ctr" anchorCtr="0">
            <a:spAutoFit/>
          </a:bodyPr>
          <a:lstStyle/>
          <a:p>
            <a:pPr marL="26841"/>
            <a:r>
              <a:rPr lang="en-US" sz="3804" spc="-11" dirty="0" smtClean="0"/>
              <a:t>Monitoring the Lung Geography Change</a:t>
            </a:r>
            <a:endParaRPr sz="3804" dirty="0"/>
          </a:p>
        </p:txBody>
      </p:sp>
      <p:pic>
        <p:nvPicPr>
          <p:cNvPr id="26" name="Picture 25"/>
          <p:cNvPicPr>
            <a:picLocks noChangeAspect="1"/>
          </p:cNvPicPr>
          <p:nvPr/>
        </p:nvPicPr>
        <p:blipFill>
          <a:blip r:embed="rId3"/>
          <a:stretch>
            <a:fillRect/>
          </a:stretch>
        </p:blipFill>
        <p:spPr>
          <a:xfrm>
            <a:off x="639123" y="1551645"/>
            <a:ext cx="10804582" cy="4907372"/>
          </a:xfrm>
          <a:prstGeom prst="rect">
            <a:avLst/>
          </a:prstGeom>
        </p:spPr>
      </p:pic>
    </p:spTree>
    <p:extLst>
      <p:ext uri="{BB962C8B-B14F-4D97-AF65-F5344CB8AC3E}">
        <p14:creationId xmlns:p14="http://schemas.microsoft.com/office/powerpoint/2010/main" val="3236111984"/>
      </p:ext>
    </p:extLst>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650" y="464023"/>
            <a:ext cx="11767887" cy="504967"/>
          </a:xfrm>
        </p:spPr>
        <p:txBody>
          <a:bodyPr/>
          <a:lstStyle/>
          <a:p>
            <a:pPr algn="l"/>
            <a:r>
              <a:rPr lang="en-US" sz="4000" dirty="0" smtClean="0"/>
              <a:t>Other lung metrics 9 months after</a:t>
            </a:r>
            <a:endParaRPr lang="en-US" sz="4000" dirty="0"/>
          </a:p>
        </p:txBody>
      </p:sp>
      <p:sp>
        <p:nvSpPr>
          <p:cNvPr id="3" name="Text Placeholder 2"/>
          <p:cNvSpPr>
            <a:spLocks noGrp="1"/>
          </p:cNvSpPr>
          <p:nvPr>
            <p:ph type="body" idx="1"/>
          </p:nvPr>
        </p:nvSpPr>
        <p:spPr>
          <a:xfrm>
            <a:off x="87923" y="1902940"/>
            <a:ext cx="12100902" cy="4955059"/>
          </a:xfrm>
        </p:spPr>
        <p:txBody>
          <a:bodyPr>
            <a:normAutofit/>
          </a:bodyPr>
          <a:lstStyle/>
          <a:p>
            <a:pPr marL="603933" indent="-603933">
              <a:spcBef>
                <a:spcPts val="634"/>
              </a:spcBef>
              <a:spcAft>
                <a:spcPts val="634"/>
              </a:spcAft>
              <a:buClr>
                <a:srgbClr val="00B0F0"/>
              </a:buClr>
              <a:buFont typeface="Wingdings" panose="05000000000000000000" pitchFamily="2" charset="2"/>
              <a:buChar char="§"/>
            </a:pPr>
            <a:r>
              <a:rPr lang="en-US" dirty="0" smtClean="0"/>
              <a:t>Reduction in deaths in LAS 60-70 </a:t>
            </a:r>
          </a:p>
          <a:p>
            <a:pPr marL="603933" indent="-603933">
              <a:spcBef>
                <a:spcPts val="634"/>
              </a:spcBef>
              <a:spcAft>
                <a:spcPts val="634"/>
              </a:spcAft>
              <a:buClr>
                <a:srgbClr val="00B0F0"/>
              </a:buClr>
              <a:buFont typeface="Wingdings" panose="05000000000000000000" pitchFamily="2" charset="2"/>
              <a:buChar char="§"/>
            </a:pPr>
            <a:r>
              <a:rPr lang="en-US" dirty="0" smtClean="0"/>
              <a:t>Increased median travel (116 nm to 166 nm)	</a:t>
            </a:r>
          </a:p>
          <a:p>
            <a:pPr marL="603933" indent="-603933">
              <a:spcBef>
                <a:spcPts val="634"/>
              </a:spcBef>
              <a:spcAft>
                <a:spcPts val="634"/>
              </a:spcAft>
              <a:buClr>
                <a:srgbClr val="00B0F0"/>
              </a:buClr>
              <a:buFont typeface="Wingdings" panose="05000000000000000000" pitchFamily="2" charset="2"/>
              <a:buChar char="§"/>
            </a:pPr>
            <a:r>
              <a:rPr lang="en-US" sz="2800" dirty="0" smtClean="0"/>
              <a:t>Increased overall ischemic time (5h18 to 5h33)</a:t>
            </a:r>
          </a:p>
          <a:p>
            <a:pPr marL="603933" indent="-603933">
              <a:spcBef>
                <a:spcPts val="634"/>
              </a:spcBef>
              <a:spcAft>
                <a:spcPts val="634"/>
              </a:spcAft>
              <a:buClr>
                <a:srgbClr val="00B0F0"/>
              </a:buClr>
              <a:buFont typeface="Wingdings" panose="05000000000000000000" pitchFamily="2" charset="2"/>
              <a:buChar char="§"/>
            </a:pPr>
            <a:r>
              <a:rPr lang="en-US" dirty="0" smtClean="0"/>
              <a:t>Increase </a:t>
            </a:r>
            <a:r>
              <a:rPr lang="en-US" dirty="0"/>
              <a:t>in the number </a:t>
            </a:r>
            <a:r>
              <a:rPr lang="en-US" dirty="0" smtClean="0"/>
              <a:t>of lung transplants</a:t>
            </a:r>
          </a:p>
          <a:p>
            <a:pPr marL="832533" lvl="1" indent="-603933">
              <a:spcBef>
                <a:spcPts val="634"/>
              </a:spcBef>
              <a:spcAft>
                <a:spcPts val="634"/>
              </a:spcAft>
              <a:buClr>
                <a:srgbClr val="00B0F0"/>
              </a:buClr>
              <a:buFont typeface="Wingdings" panose="05000000000000000000" pitchFamily="2" charset="2"/>
              <a:buChar char="§"/>
            </a:pPr>
            <a:endParaRPr lang="en-US" sz="2400" u="sng" dirty="0">
              <a:hlinkClick r:id="rId3"/>
            </a:endParaRPr>
          </a:p>
          <a:p>
            <a:pPr marL="228600" lvl="1" indent="0">
              <a:spcBef>
                <a:spcPts val="634"/>
              </a:spcBef>
              <a:spcAft>
                <a:spcPts val="634"/>
              </a:spcAft>
              <a:buClr>
                <a:srgbClr val="00B0F0"/>
              </a:buClr>
              <a:buNone/>
            </a:pPr>
            <a:r>
              <a:rPr lang="en-US" sz="2400" u="sng" dirty="0" smtClean="0">
                <a:hlinkClick r:id="rId3"/>
              </a:rPr>
              <a:t>https</a:t>
            </a:r>
            <a:r>
              <a:rPr lang="en-US" sz="2400" u="sng" dirty="0">
                <a:hlinkClick r:id="rId3"/>
              </a:rPr>
              <a:t>://optn.transplant.hrsa.gov/governance/public-comment/modifications-to-the-distribution-of-deceased-donor-lungs/</a:t>
            </a:r>
            <a:endParaRPr lang="en-US" sz="2400" u="sng" dirty="0"/>
          </a:p>
          <a:p>
            <a:pPr marL="832533" lvl="1" indent="-603933">
              <a:spcBef>
                <a:spcPts val="634"/>
              </a:spcBef>
              <a:spcAft>
                <a:spcPts val="634"/>
              </a:spcAft>
              <a:buClr>
                <a:srgbClr val="00B0F0"/>
              </a:buClr>
              <a:buFont typeface="Wingdings" panose="05000000000000000000" pitchFamily="2" charset="2"/>
              <a:buChar char="§"/>
            </a:pPr>
            <a:endParaRPr lang="en-US" sz="2400" dirty="0" smtClean="0"/>
          </a:p>
          <a:p>
            <a:pPr marL="603933" indent="-603933">
              <a:spcBef>
                <a:spcPts val="634"/>
              </a:spcBef>
              <a:spcAft>
                <a:spcPts val="634"/>
              </a:spcAft>
              <a:buClr>
                <a:srgbClr val="00B0F0"/>
              </a:buClr>
              <a:buFont typeface="Wingdings" panose="05000000000000000000" pitchFamily="2" charset="2"/>
              <a:buChar char="§"/>
            </a:pPr>
            <a:endParaRPr lang="en-US" dirty="0" smtClean="0"/>
          </a:p>
        </p:txBody>
      </p:sp>
    </p:spTree>
    <p:extLst>
      <p:ext uri="{BB962C8B-B14F-4D97-AF65-F5344CB8AC3E}">
        <p14:creationId xmlns:p14="http://schemas.microsoft.com/office/powerpoint/2010/main" val="2613737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17210" y="203343"/>
            <a:ext cx="10692750" cy="738664"/>
          </a:xfrm>
          <a:prstGeom prst="rect">
            <a:avLst/>
          </a:prstGeom>
        </p:spPr>
        <p:txBody>
          <a:bodyPr vert="horz" wrap="square" lIns="0" tIns="0" rIns="0" bIns="0" rtlCol="0" anchor="ctr" anchorCtr="0">
            <a:spAutoFit/>
          </a:bodyPr>
          <a:lstStyle/>
          <a:p>
            <a:pPr marL="12696"/>
            <a:r>
              <a:rPr lang="en-US" spc="-5" dirty="0" smtClean="0"/>
              <a:t>Revisions to liver distribution</a:t>
            </a:r>
            <a:endParaRPr dirty="0"/>
          </a:p>
        </p:txBody>
      </p:sp>
      <p:sp>
        <p:nvSpPr>
          <p:cNvPr id="4" name="object 4"/>
          <p:cNvSpPr txBox="1"/>
          <p:nvPr/>
        </p:nvSpPr>
        <p:spPr>
          <a:xfrm>
            <a:off x="131920" y="1106661"/>
            <a:ext cx="12575469" cy="5160387"/>
          </a:xfrm>
          <a:prstGeom prst="rect">
            <a:avLst/>
          </a:prstGeom>
        </p:spPr>
        <p:txBody>
          <a:bodyPr vert="horz" wrap="square" lIns="0" tIns="0" rIns="0" bIns="0" rtlCol="0">
            <a:spAutoFit/>
          </a:bodyPr>
          <a:lstStyle/>
          <a:p>
            <a:pPr marL="469897" marR="608782" indent="-457200">
              <a:buClr>
                <a:srgbClr val="0FA0E4"/>
              </a:buClr>
              <a:buSzPct val="80357"/>
              <a:buFont typeface="Wingdings" panose="05000000000000000000" pitchFamily="2" charset="2"/>
              <a:buChar char="§"/>
              <a:tabLst>
                <a:tab pos="241228" algn="l"/>
              </a:tabLst>
            </a:pPr>
            <a:endParaRPr lang="en-US" sz="2800" dirty="0" smtClean="0">
              <a:solidFill>
                <a:srgbClr val="002045"/>
              </a:solidFill>
              <a:latin typeface="Arial"/>
              <a:cs typeface="Arial"/>
            </a:endParaRPr>
          </a:p>
          <a:p>
            <a:pPr marL="469897" marR="608782" indent="-457200">
              <a:lnSpc>
                <a:spcPct val="150000"/>
              </a:lnSpc>
              <a:buClr>
                <a:srgbClr val="0FA0E4"/>
              </a:buClr>
              <a:buSzPct val="80357"/>
              <a:buFont typeface="Wingdings" panose="05000000000000000000" pitchFamily="2" charset="2"/>
              <a:buChar char="§"/>
              <a:tabLst>
                <a:tab pos="241228" algn="l"/>
              </a:tabLst>
            </a:pPr>
            <a:r>
              <a:rPr lang="en-US" sz="2800" dirty="0" smtClean="0">
                <a:solidFill>
                  <a:srgbClr val="002045"/>
                </a:solidFill>
                <a:latin typeface="Arial"/>
                <a:cs typeface="Arial"/>
              </a:rPr>
              <a:t>December 2017:  </a:t>
            </a:r>
            <a:r>
              <a:rPr sz="2800" dirty="0" smtClean="0">
                <a:solidFill>
                  <a:srgbClr val="002045"/>
                </a:solidFill>
                <a:latin typeface="Arial"/>
                <a:cs typeface="Arial"/>
              </a:rPr>
              <a:t>Liver </a:t>
            </a:r>
            <a:r>
              <a:rPr lang="en-US" sz="2800" dirty="0">
                <a:solidFill>
                  <a:srgbClr val="002045"/>
                </a:solidFill>
                <a:latin typeface="Arial"/>
                <a:cs typeface="Arial"/>
              </a:rPr>
              <a:t>D</a:t>
            </a:r>
            <a:r>
              <a:rPr sz="2800" dirty="0" smtClean="0">
                <a:solidFill>
                  <a:srgbClr val="002045"/>
                </a:solidFill>
                <a:latin typeface="Arial"/>
                <a:cs typeface="Arial"/>
              </a:rPr>
              <a:t>istribution </a:t>
            </a:r>
            <a:r>
              <a:rPr lang="en-US" sz="2800" dirty="0">
                <a:solidFill>
                  <a:srgbClr val="002045"/>
                </a:solidFill>
                <a:latin typeface="Arial"/>
                <a:cs typeface="Arial"/>
              </a:rPr>
              <a:t>P</a:t>
            </a:r>
            <a:r>
              <a:rPr sz="2800" dirty="0" smtClean="0">
                <a:solidFill>
                  <a:srgbClr val="002045"/>
                </a:solidFill>
                <a:latin typeface="Arial"/>
                <a:cs typeface="Arial"/>
              </a:rPr>
              <a:t>olicy passed</a:t>
            </a:r>
            <a:r>
              <a:rPr lang="en-US" sz="2800" dirty="0" smtClean="0">
                <a:solidFill>
                  <a:srgbClr val="002045"/>
                </a:solidFill>
                <a:latin typeface="Arial"/>
                <a:cs typeface="Arial"/>
              </a:rPr>
              <a:t> by the Board</a:t>
            </a:r>
            <a:endParaRPr lang="en-US" sz="2800" dirty="0">
              <a:solidFill>
                <a:srgbClr val="002045"/>
              </a:solidFill>
              <a:latin typeface="Arial"/>
              <a:cs typeface="Arial"/>
            </a:endParaRPr>
          </a:p>
          <a:p>
            <a:pPr marL="469897" marR="608782" indent="-457200">
              <a:lnSpc>
                <a:spcPct val="150000"/>
              </a:lnSpc>
              <a:buClr>
                <a:srgbClr val="0FA0E4"/>
              </a:buClr>
              <a:buSzPct val="80357"/>
              <a:buFont typeface="Wingdings" panose="05000000000000000000" pitchFamily="2" charset="2"/>
              <a:buChar char="§"/>
              <a:tabLst>
                <a:tab pos="241228" algn="l"/>
              </a:tabLst>
            </a:pPr>
            <a:r>
              <a:rPr lang="en-US" sz="2800" dirty="0" smtClean="0">
                <a:latin typeface="Arial"/>
                <a:cs typeface="Arial"/>
              </a:rPr>
              <a:t>June 2018:  Critical Comment letter to HHS</a:t>
            </a:r>
            <a:endParaRPr sz="2800" dirty="0">
              <a:latin typeface="Arial"/>
              <a:cs typeface="Arial"/>
            </a:endParaRPr>
          </a:p>
          <a:p>
            <a:pPr marL="469897" marR="5078" indent="-457200">
              <a:spcBef>
                <a:spcPts val="1984"/>
              </a:spcBef>
              <a:buClr>
                <a:srgbClr val="0FA0E4"/>
              </a:buClr>
              <a:buSzPct val="80357"/>
              <a:buFont typeface="Wingdings" panose="05000000000000000000" pitchFamily="2" charset="2"/>
              <a:buChar char="§"/>
              <a:tabLst>
                <a:tab pos="241228" algn="l"/>
              </a:tabLst>
            </a:pPr>
            <a:r>
              <a:rPr lang="en-US" sz="2800" spc="-5" dirty="0" smtClean="0">
                <a:latin typeface="Arial"/>
                <a:cs typeface="Arial"/>
              </a:rPr>
              <a:t>June 25, 2018:  E</a:t>
            </a:r>
            <a:r>
              <a:rPr lang="en-US" sz="2800" dirty="0" smtClean="0">
                <a:latin typeface="Arial"/>
                <a:cs typeface="Arial"/>
              </a:rPr>
              <a:t>xecutive </a:t>
            </a:r>
            <a:r>
              <a:rPr lang="en-US" sz="2800" spc="-5" dirty="0" smtClean="0">
                <a:latin typeface="Arial"/>
                <a:cs typeface="Arial"/>
              </a:rPr>
              <a:t>Committee charged Liver Committee </a:t>
            </a:r>
            <a:endParaRPr lang="en-US" sz="2800" dirty="0">
              <a:latin typeface="Arial"/>
              <a:cs typeface="Arial"/>
            </a:endParaRPr>
          </a:p>
          <a:p>
            <a:pPr marL="927097" marR="5078" lvl="1" indent="-457200">
              <a:spcBef>
                <a:spcPts val="1984"/>
              </a:spcBef>
              <a:buClr>
                <a:srgbClr val="0FA0E4"/>
              </a:buClr>
              <a:buSzPct val="80357"/>
              <a:buFont typeface="Wingdings" panose="05000000000000000000" pitchFamily="2" charset="2"/>
              <a:buChar char="§"/>
              <a:tabLst>
                <a:tab pos="241228" algn="l"/>
              </a:tabLst>
            </a:pPr>
            <a:r>
              <a:rPr lang="en-US" sz="2800" spc="-5" dirty="0" smtClean="0">
                <a:latin typeface="Arial"/>
                <a:cs typeface="Arial"/>
              </a:rPr>
              <a:t>Remove </a:t>
            </a:r>
            <a:r>
              <a:rPr lang="en-US" sz="2800" spc="-10" dirty="0" smtClean="0">
                <a:latin typeface="Arial"/>
                <a:cs typeface="Arial"/>
              </a:rPr>
              <a:t>DSA </a:t>
            </a:r>
            <a:r>
              <a:rPr lang="en-US" sz="2800" spc="-5" dirty="0" smtClean="0">
                <a:latin typeface="Arial"/>
                <a:cs typeface="Arial"/>
              </a:rPr>
              <a:t>&amp; </a:t>
            </a:r>
            <a:r>
              <a:rPr lang="en-US" sz="2800" dirty="0" smtClean="0">
                <a:latin typeface="Arial"/>
                <a:cs typeface="Arial"/>
              </a:rPr>
              <a:t>region from liver allocation by </a:t>
            </a:r>
            <a:r>
              <a:rPr lang="en-US" sz="2800" spc="-5" dirty="0" smtClean="0">
                <a:latin typeface="Arial"/>
                <a:cs typeface="Arial"/>
              </a:rPr>
              <a:t>December</a:t>
            </a:r>
            <a:r>
              <a:rPr lang="en-US" sz="2800" spc="-80" dirty="0" smtClean="0">
                <a:latin typeface="Arial"/>
                <a:cs typeface="Arial"/>
              </a:rPr>
              <a:t> </a:t>
            </a:r>
            <a:r>
              <a:rPr lang="en-US" sz="2800" dirty="0" smtClean="0">
                <a:latin typeface="Arial"/>
                <a:cs typeface="Arial"/>
              </a:rPr>
              <a:t>2018</a:t>
            </a:r>
          </a:p>
          <a:p>
            <a:pPr marL="927097" marR="5078" lvl="1" indent="-457200">
              <a:spcBef>
                <a:spcPts val="1984"/>
              </a:spcBef>
              <a:buClr>
                <a:srgbClr val="0FA0E4"/>
              </a:buClr>
              <a:buSzPct val="80357"/>
              <a:buFont typeface="Wingdings" panose="05000000000000000000" pitchFamily="2" charset="2"/>
              <a:buChar char="§"/>
              <a:tabLst>
                <a:tab pos="241228" algn="l"/>
              </a:tabLst>
            </a:pPr>
            <a:r>
              <a:rPr lang="en-US" sz="2800" spc="-5" dirty="0" smtClean="0">
                <a:latin typeface="Arial"/>
                <a:cs typeface="Arial"/>
              </a:rPr>
              <a:t>Amend </a:t>
            </a:r>
            <a:r>
              <a:rPr lang="en-US" sz="2800" dirty="0" smtClean="0">
                <a:latin typeface="Arial"/>
                <a:cs typeface="Arial"/>
              </a:rPr>
              <a:t>liver allocation policy to be compliant </a:t>
            </a:r>
            <a:r>
              <a:rPr lang="en-US" sz="2800" spc="-5" dirty="0" smtClean="0">
                <a:latin typeface="Arial"/>
                <a:cs typeface="Arial"/>
              </a:rPr>
              <a:t>with the </a:t>
            </a:r>
            <a:r>
              <a:rPr lang="en-US" sz="2800" dirty="0" smtClean="0">
                <a:latin typeface="Arial"/>
                <a:cs typeface="Arial"/>
              </a:rPr>
              <a:t>Final  </a:t>
            </a:r>
            <a:r>
              <a:rPr lang="en-US" sz="2800" spc="-5" dirty="0" smtClean="0">
                <a:latin typeface="Arial"/>
                <a:cs typeface="Arial"/>
              </a:rPr>
              <a:t>Rule</a:t>
            </a:r>
            <a:endParaRPr lang="en-US" sz="2800" dirty="0" smtClean="0">
              <a:latin typeface="Arial"/>
              <a:cs typeface="Arial"/>
            </a:endParaRPr>
          </a:p>
          <a:p>
            <a:pPr marL="469897" marR="911586" indent="-457200">
              <a:spcBef>
                <a:spcPts val="1999"/>
              </a:spcBef>
              <a:buClr>
                <a:srgbClr val="0FA0E4"/>
              </a:buClr>
              <a:buSzPct val="80357"/>
              <a:buFont typeface="Wingdings" panose="05000000000000000000" pitchFamily="2" charset="2"/>
              <a:buChar char="§"/>
              <a:tabLst>
                <a:tab pos="241228" algn="l"/>
              </a:tabLst>
            </a:pPr>
            <a:r>
              <a:rPr lang="en-US" sz="2800" dirty="0" smtClean="0">
                <a:solidFill>
                  <a:srgbClr val="002045"/>
                </a:solidFill>
                <a:latin typeface="Arial"/>
                <a:cs typeface="Arial"/>
              </a:rPr>
              <a:t>July 2018:  Lawsuit filed on behalf of six patients in CA, NY, MA</a:t>
            </a:r>
          </a:p>
          <a:p>
            <a:pPr marL="469897" marR="911586" indent="-457200">
              <a:spcBef>
                <a:spcPts val="1999"/>
              </a:spcBef>
              <a:buClr>
                <a:srgbClr val="0FA0E4"/>
              </a:buClr>
              <a:buSzPct val="80357"/>
              <a:buFont typeface="Wingdings" panose="05000000000000000000" pitchFamily="2" charset="2"/>
              <a:buChar char="§"/>
              <a:tabLst>
                <a:tab pos="241228" algn="l"/>
              </a:tabLst>
            </a:pPr>
            <a:r>
              <a:rPr lang="en-US" sz="2800" dirty="0" smtClean="0">
                <a:latin typeface="Arial"/>
                <a:cs typeface="Arial"/>
              </a:rPr>
              <a:t>July 2018:  Directed by </a:t>
            </a:r>
            <a:r>
              <a:rPr sz="2800" spc="-10" dirty="0" smtClean="0">
                <a:latin typeface="Arial"/>
                <a:cs typeface="Arial"/>
              </a:rPr>
              <a:t>HRSA </a:t>
            </a:r>
            <a:r>
              <a:rPr lang="en-US" sz="2800" spc="-10" dirty="0" smtClean="0">
                <a:latin typeface="Arial"/>
                <a:cs typeface="Arial"/>
              </a:rPr>
              <a:t>to remove DSA from geography policies</a:t>
            </a:r>
            <a:endParaRPr sz="2800" dirty="0">
              <a:latin typeface="Arial"/>
              <a:cs typeface="Arial"/>
            </a:endParaRPr>
          </a:p>
        </p:txBody>
      </p:sp>
    </p:spTree>
    <p:extLst>
      <p:ext uri="{BB962C8B-B14F-4D97-AF65-F5344CB8AC3E}">
        <p14:creationId xmlns:p14="http://schemas.microsoft.com/office/powerpoint/2010/main" val="293485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2061" y="-590378"/>
            <a:ext cx="12012979" cy="2215607"/>
          </a:xfrm>
          <a:prstGeom prst="rect">
            <a:avLst/>
          </a:prstGeom>
        </p:spPr>
        <p:txBody>
          <a:bodyPr vert="horz" wrap="square" lIns="0" tIns="0" rIns="0" bIns="0" rtlCol="0" anchor="ctr" anchorCtr="0">
            <a:spAutoFit/>
          </a:bodyPr>
          <a:lstStyle/>
          <a:p>
            <a:pPr marL="12696"/>
            <a:r>
              <a:rPr lang="en-US" sz="4799" spc="-5" dirty="0" smtClean="0"/>
              <a:t/>
            </a:r>
            <a:br>
              <a:rPr lang="en-US" sz="4799" spc="-5" dirty="0" smtClean="0"/>
            </a:br>
            <a:r>
              <a:rPr sz="4799" spc="-5" dirty="0" smtClean="0"/>
              <a:t>Special </a:t>
            </a:r>
            <a:r>
              <a:rPr sz="4799" spc="-5" dirty="0"/>
              <a:t>Public Comment: Oct </a:t>
            </a:r>
            <a:r>
              <a:rPr sz="4799" dirty="0"/>
              <a:t>8-Nov</a:t>
            </a:r>
            <a:r>
              <a:rPr sz="4799" spc="90" dirty="0"/>
              <a:t> </a:t>
            </a:r>
            <a:r>
              <a:rPr sz="4799" spc="-5" dirty="0" smtClean="0"/>
              <a:t>1</a:t>
            </a:r>
            <a:r>
              <a:rPr lang="en-US" sz="4799" spc="-5" dirty="0" smtClean="0"/>
              <a:t>, 2018</a:t>
            </a:r>
            <a:br>
              <a:rPr lang="en-US" sz="4799" spc="-5" dirty="0" smtClean="0"/>
            </a:br>
            <a:endParaRPr sz="4799" dirty="0"/>
          </a:p>
        </p:txBody>
      </p:sp>
      <p:sp>
        <p:nvSpPr>
          <p:cNvPr id="5" name="object 5"/>
          <p:cNvSpPr txBox="1"/>
          <p:nvPr/>
        </p:nvSpPr>
        <p:spPr>
          <a:xfrm>
            <a:off x="245661" y="1365737"/>
            <a:ext cx="11985784" cy="4524315"/>
          </a:xfrm>
          <a:prstGeom prst="rect">
            <a:avLst/>
          </a:prstGeom>
        </p:spPr>
        <p:txBody>
          <a:bodyPr vert="horz" wrap="square" lIns="0" tIns="0" rIns="0" bIns="0" rtlCol="0">
            <a:spAutoFit/>
          </a:bodyPr>
          <a:lstStyle/>
          <a:p>
            <a:pPr marL="469897" indent="-457200">
              <a:buClr>
                <a:srgbClr val="0FA0E4"/>
              </a:buClr>
              <a:buSzPct val="80357"/>
              <a:buFont typeface="Wingdings" panose="05000000000000000000" pitchFamily="2" charset="2"/>
              <a:buChar char="§"/>
              <a:tabLst>
                <a:tab pos="241228" algn="l"/>
              </a:tabLst>
            </a:pPr>
            <a:r>
              <a:rPr lang="en-US" sz="2800" dirty="0" smtClean="0">
                <a:solidFill>
                  <a:srgbClr val="002045"/>
                </a:solidFill>
                <a:latin typeface="Arial"/>
                <a:cs typeface="Arial"/>
              </a:rPr>
              <a:t>Two new liver distribution models developed by Liver Committee</a:t>
            </a:r>
          </a:p>
          <a:p>
            <a:pPr marL="927097" lvl="1" indent="-457200">
              <a:buClr>
                <a:srgbClr val="0FA0E4"/>
              </a:buClr>
              <a:buSzPct val="80357"/>
              <a:buFont typeface="Wingdings" panose="05000000000000000000" pitchFamily="2" charset="2"/>
              <a:buChar char="§"/>
              <a:tabLst>
                <a:tab pos="241228" algn="l"/>
              </a:tabLst>
            </a:pPr>
            <a:r>
              <a:rPr lang="en-US" sz="2800" dirty="0" smtClean="0">
                <a:solidFill>
                  <a:srgbClr val="002045"/>
                </a:solidFill>
                <a:latin typeface="Arial"/>
                <a:cs typeface="Arial"/>
              </a:rPr>
              <a:t>Acuity Circles model (AC)</a:t>
            </a:r>
          </a:p>
          <a:p>
            <a:pPr marL="927097" lvl="1" indent="-457200">
              <a:buClr>
                <a:srgbClr val="0FA0E4"/>
              </a:buClr>
              <a:buSzPct val="80357"/>
              <a:buFont typeface="Wingdings" panose="05000000000000000000" pitchFamily="2" charset="2"/>
              <a:buChar char="§"/>
              <a:tabLst>
                <a:tab pos="241228" algn="l"/>
              </a:tabLst>
            </a:pPr>
            <a:r>
              <a:rPr lang="en-US" sz="2800" dirty="0" smtClean="0">
                <a:solidFill>
                  <a:srgbClr val="002045"/>
                </a:solidFill>
                <a:latin typeface="Arial"/>
                <a:cs typeface="Arial"/>
              </a:rPr>
              <a:t>Broader 2 Circle model (B2C) </a:t>
            </a:r>
          </a:p>
          <a:p>
            <a:pPr marL="469897" indent="-457200">
              <a:lnSpc>
                <a:spcPct val="150000"/>
              </a:lnSpc>
              <a:buClr>
                <a:srgbClr val="0FA0E4"/>
              </a:buClr>
              <a:buSzPct val="80357"/>
              <a:buFont typeface="Wingdings" panose="05000000000000000000" pitchFamily="2" charset="2"/>
              <a:buChar char="§"/>
              <a:tabLst>
                <a:tab pos="241228" algn="l"/>
              </a:tabLst>
            </a:pPr>
            <a:endParaRPr lang="en-US" sz="2800" dirty="0">
              <a:solidFill>
                <a:srgbClr val="002045"/>
              </a:solidFill>
              <a:latin typeface="Arial"/>
              <a:cs typeface="Arial"/>
            </a:endParaRPr>
          </a:p>
          <a:p>
            <a:pPr marL="469897" indent="-457200">
              <a:lnSpc>
                <a:spcPct val="150000"/>
              </a:lnSpc>
              <a:buClr>
                <a:srgbClr val="0FA0E4"/>
              </a:buClr>
              <a:buSzPct val="80357"/>
              <a:buFont typeface="Wingdings" panose="05000000000000000000" pitchFamily="2" charset="2"/>
              <a:buChar char="§"/>
              <a:tabLst>
                <a:tab pos="241228" algn="l"/>
              </a:tabLst>
            </a:pPr>
            <a:r>
              <a:rPr lang="en-US" sz="2800" dirty="0" smtClean="0">
                <a:solidFill>
                  <a:srgbClr val="002045"/>
                </a:solidFill>
                <a:latin typeface="Arial"/>
                <a:cs typeface="Arial"/>
              </a:rPr>
              <a:t>Record </a:t>
            </a:r>
            <a:r>
              <a:rPr sz="2800" dirty="0" smtClean="0">
                <a:solidFill>
                  <a:srgbClr val="002045"/>
                </a:solidFill>
                <a:latin typeface="Arial"/>
                <a:cs typeface="Arial"/>
              </a:rPr>
              <a:t>1,24</a:t>
            </a:r>
            <a:r>
              <a:rPr lang="en-US" sz="2800" dirty="0" smtClean="0">
                <a:solidFill>
                  <a:srgbClr val="002045"/>
                </a:solidFill>
                <a:latin typeface="Arial"/>
                <a:cs typeface="Arial"/>
              </a:rPr>
              <a:t>6</a:t>
            </a:r>
            <a:r>
              <a:rPr sz="2800" dirty="0" smtClean="0">
                <a:solidFill>
                  <a:srgbClr val="002045"/>
                </a:solidFill>
                <a:latin typeface="Arial"/>
                <a:cs typeface="Arial"/>
              </a:rPr>
              <a:t> </a:t>
            </a:r>
            <a:r>
              <a:rPr sz="2800" spc="-5" dirty="0">
                <a:solidFill>
                  <a:srgbClr val="002045"/>
                </a:solidFill>
                <a:latin typeface="Arial"/>
                <a:cs typeface="Arial"/>
              </a:rPr>
              <a:t>comments </a:t>
            </a:r>
            <a:r>
              <a:rPr sz="2800" dirty="0">
                <a:solidFill>
                  <a:srgbClr val="002045"/>
                </a:solidFill>
                <a:latin typeface="Arial"/>
                <a:cs typeface="Arial"/>
              </a:rPr>
              <a:t>(second </a:t>
            </a:r>
            <a:r>
              <a:rPr sz="2800" dirty="0" smtClean="0">
                <a:solidFill>
                  <a:srgbClr val="002045"/>
                </a:solidFill>
                <a:latin typeface="Arial"/>
                <a:cs typeface="Arial"/>
              </a:rPr>
              <a:t>highest</a:t>
            </a:r>
            <a:r>
              <a:rPr lang="en-US" sz="2800" dirty="0" smtClean="0">
                <a:solidFill>
                  <a:srgbClr val="002045"/>
                </a:solidFill>
                <a:latin typeface="Arial"/>
                <a:cs typeface="Arial"/>
              </a:rPr>
              <a:t> </a:t>
            </a:r>
            <a:r>
              <a:rPr sz="2800" dirty="0" smtClean="0">
                <a:solidFill>
                  <a:srgbClr val="002045"/>
                </a:solidFill>
                <a:latin typeface="Arial"/>
                <a:cs typeface="Arial"/>
              </a:rPr>
              <a:t>– </a:t>
            </a:r>
            <a:r>
              <a:rPr sz="2800" dirty="0">
                <a:solidFill>
                  <a:srgbClr val="002045"/>
                </a:solidFill>
                <a:latin typeface="Arial"/>
                <a:cs typeface="Arial"/>
              </a:rPr>
              <a:t>647 </a:t>
            </a:r>
            <a:r>
              <a:rPr lang="en-US" sz="2800" dirty="0" smtClean="0">
                <a:solidFill>
                  <a:srgbClr val="002045"/>
                </a:solidFill>
                <a:latin typeface="Arial"/>
                <a:cs typeface="Arial"/>
              </a:rPr>
              <a:t>comments in 2017</a:t>
            </a:r>
            <a:r>
              <a:rPr sz="2800" dirty="0" smtClean="0">
                <a:solidFill>
                  <a:srgbClr val="002045"/>
                </a:solidFill>
                <a:latin typeface="Arial"/>
                <a:cs typeface="Arial"/>
              </a:rPr>
              <a:t>)</a:t>
            </a:r>
            <a:endParaRPr lang="en-US" sz="2800" dirty="0">
              <a:solidFill>
                <a:srgbClr val="002045"/>
              </a:solidFill>
              <a:latin typeface="Arial"/>
              <a:cs typeface="Arial"/>
            </a:endParaRPr>
          </a:p>
          <a:p>
            <a:pPr marL="469897" indent="-457200">
              <a:lnSpc>
                <a:spcPct val="150000"/>
              </a:lnSpc>
              <a:buClr>
                <a:srgbClr val="0FA0E4"/>
              </a:buClr>
              <a:buSzPct val="80357"/>
              <a:buFont typeface="Wingdings" panose="05000000000000000000" pitchFamily="2" charset="2"/>
              <a:buChar char="§"/>
              <a:tabLst>
                <a:tab pos="241228" algn="l"/>
              </a:tabLst>
            </a:pPr>
            <a:r>
              <a:rPr lang="en-US" sz="2800" spc="-5" dirty="0" smtClean="0">
                <a:solidFill>
                  <a:srgbClr val="002045"/>
                </a:solidFill>
                <a:latin typeface="Arial"/>
                <a:cs typeface="Arial"/>
              </a:rPr>
              <a:t>6 committee </a:t>
            </a:r>
            <a:r>
              <a:rPr lang="en-US" sz="2800" dirty="0" smtClean="0">
                <a:solidFill>
                  <a:srgbClr val="002045"/>
                </a:solidFill>
                <a:latin typeface="Arial"/>
                <a:cs typeface="Arial"/>
              </a:rPr>
              <a:t>presentations/</a:t>
            </a:r>
            <a:r>
              <a:rPr lang="en-US" sz="2800" spc="5" dirty="0" smtClean="0">
                <a:solidFill>
                  <a:srgbClr val="002045"/>
                </a:solidFill>
                <a:latin typeface="Arial"/>
                <a:cs typeface="Arial"/>
              </a:rPr>
              <a:t>2 n</a:t>
            </a:r>
            <a:r>
              <a:rPr sz="2800" dirty="0" smtClean="0">
                <a:solidFill>
                  <a:srgbClr val="002045"/>
                </a:solidFill>
                <a:latin typeface="Arial"/>
                <a:cs typeface="Arial"/>
              </a:rPr>
              <a:t>ational</a:t>
            </a:r>
            <a:r>
              <a:rPr sz="2800" spc="5" dirty="0" smtClean="0">
                <a:solidFill>
                  <a:srgbClr val="002045"/>
                </a:solidFill>
                <a:latin typeface="Arial"/>
                <a:cs typeface="Arial"/>
              </a:rPr>
              <a:t> </a:t>
            </a:r>
            <a:r>
              <a:rPr sz="2800" dirty="0" smtClean="0">
                <a:solidFill>
                  <a:srgbClr val="002045"/>
                </a:solidFill>
                <a:latin typeface="Arial"/>
                <a:cs typeface="Arial"/>
              </a:rPr>
              <a:t>webinars</a:t>
            </a:r>
            <a:r>
              <a:rPr lang="en-US" sz="2800" dirty="0" smtClean="0">
                <a:solidFill>
                  <a:srgbClr val="002045"/>
                </a:solidFill>
                <a:latin typeface="Arial"/>
                <a:cs typeface="Arial"/>
              </a:rPr>
              <a:t>/11 regional webinars</a:t>
            </a:r>
            <a:endParaRPr lang="en-US" sz="2800" dirty="0">
              <a:solidFill>
                <a:srgbClr val="002045"/>
              </a:solidFill>
              <a:latin typeface="Arial"/>
              <a:cs typeface="Arial"/>
            </a:endParaRPr>
          </a:p>
          <a:p>
            <a:pPr marL="469897" indent="-457200">
              <a:lnSpc>
                <a:spcPct val="150000"/>
              </a:lnSpc>
              <a:buClr>
                <a:srgbClr val="0FA0E4"/>
              </a:buClr>
              <a:buSzPct val="80357"/>
              <a:buFont typeface="Wingdings" panose="05000000000000000000" pitchFamily="2" charset="2"/>
              <a:buChar char="§"/>
              <a:tabLst>
                <a:tab pos="241228" algn="l"/>
              </a:tabLst>
            </a:pPr>
            <a:r>
              <a:rPr lang="en-US" sz="2800" dirty="0" smtClean="0">
                <a:solidFill>
                  <a:srgbClr val="002045"/>
                </a:solidFill>
                <a:latin typeface="Arial"/>
                <a:cs typeface="Arial"/>
              </a:rPr>
              <a:t>21 Liver/Intestine Committee meetings</a:t>
            </a:r>
          </a:p>
          <a:p>
            <a:pPr marL="927097" lvl="1" indent="-457200">
              <a:lnSpc>
                <a:spcPct val="150000"/>
              </a:lnSpc>
              <a:buClr>
                <a:srgbClr val="0FA0E4"/>
              </a:buClr>
              <a:buSzPct val="80357"/>
              <a:buFont typeface="Wingdings" panose="05000000000000000000" pitchFamily="2" charset="2"/>
              <a:buChar char="§"/>
              <a:tabLst>
                <a:tab pos="241228" algn="l"/>
              </a:tabLst>
            </a:pPr>
            <a:r>
              <a:rPr lang="en-US" sz="2800" dirty="0" smtClean="0">
                <a:solidFill>
                  <a:srgbClr val="002045"/>
                </a:solidFill>
                <a:latin typeface="Arial"/>
                <a:cs typeface="Arial"/>
              </a:rPr>
              <a:t>Final Committee recommendation of B2C by 11 - 9 vote</a:t>
            </a:r>
          </a:p>
        </p:txBody>
      </p:sp>
    </p:spTree>
    <p:extLst>
      <p:ext uri="{BB962C8B-B14F-4D97-AF65-F5344CB8AC3E}">
        <p14:creationId xmlns:p14="http://schemas.microsoft.com/office/powerpoint/2010/main" val="8040732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5278" y="1007241"/>
            <a:ext cx="11394917" cy="5493311"/>
          </a:xfrm>
        </p:spPr>
        <p:txBody>
          <a:bodyPr>
            <a:normAutofit fontScale="85000" lnSpcReduction="20000"/>
          </a:bodyPr>
          <a:lstStyle/>
          <a:p>
            <a:r>
              <a:rPr lang="en-US" sz="3100" dirty="0" smtClean="0"/>
              <a:t>Several Board pre-meeting calls to review the proposed policy</a:t>
            </a:r>
          </a:p>
          <a:p>
            <a:r>
              <a:rPr lang="en-US" sz="3100" dirty="0" smtClean="0"/>
              <a:t>Several amendments submitted prior to Board meeting</a:t>
            </a:r>
          </a:p>
          <a:p>
            <a:r>
              <a:rPr lang="en-US" sz="3100" dirty="0" smtClean="0"/>
              <a:t>Liver/Intestine Committee Report with recommendation of  B2C Model</a:t>
            </a:r>
          </a:p>
          <a:p>
            <a:r>
              <a:rPr lang="en-US" sz="3100" dirty="0" smtClean="0"/>
              <a:t>Amendments arranged in order, with visual aide for Board members to follow</a:t>
            </a:r>
          </a:p>
          <a:p>
            <a:r>
              <a:rPr lang="en-US" sz="3100" dirty="0"/>
              <a:t>B</a:t>
            </a:r>
            <a:r>
              <a:rPr lang="en-US" sz="3100" dirty="0" smtClean="0"/>
              <a:t>oard heard pros and cons of both models (B2C and AC), with input from every Board member.  </a:t>
            </a:r>
          </a:p>
          <a:p>
            <a:r>
              <a:rPr lang="en-US" sz="3100" dirty="0" smtClean="0"/>
              <a:t>Final vote for Acuity Model 30-7-2.  Total discussion time:  3 hours 45 minutes.</a:t>
            </a:r>
          </a:p>
          <a:p>
            <a:r>
              <a:rPr lang="en-US" sz="3100" dirty="0" smtClean="0"/>
              <a:t>This decision received approval in a subsequent letter from the Administrator of HRSA on 12/19/18.</a:t>
            </a:r>
          </a:p>
          <a:p>
            <a:endParaRPr lang="en-US" dirty="0" smtClean="0"/>
          </a:p>
          <a:p>
            <a:endParaRPr lang="en-US" dirty="0"/>
          </a:p>
        </p:txBody>
      </p:sp>
      <p:sp>
        <p:nvSpPr>
          <p:cNvPr id="2" name="Title 1"/>
          <p:cNvSpPr>
            <a:spLocks noGrp="1"/>
          </p:cNvSpPr>
          <p:nvPr>
            <p:ph type="title"/>
          </p:nvPr>
        </p:nvSpPr>
        <p:spPr>
          <a:xfrm>
            <a:off x="385278" y="78725"/>
            <a:ext cx="11651769" cy="850932"/>
          </a:xfrm>
        </p:spPr>
        <p:txBody>
          <a:bodyPr/>
          <a:lstStyle/>
          <a:p>
            <a:r>
              <a:rPr lang="en-US" sz="4400" dirty="0" smtClean="0"/>
              <a:t>Board Meeting Summary</a:t>
            </a:r>
            <a:endParaRPr lang="en-US" sz="4400" dirty="0"/>
          </a:p>
        </p:txBody>
      </p:sp>
    </p:spTree>
    <p:extLst>
      <p:ext uri="{BB962C8B-B14F-4D97-AF65-F5344CB8AC3E}">
        <p14:creationId xmlns:p14="http://schemas.microsoft.com/office/powerpoint/2010/main" val="12404869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po">
  <a:themeElements>
    <a:clrScheme name="Custom 4">
      <a:dk1>
        <a:srgbClr val="000000"/>
      </a:dk1>
      <a:lt1>
        <a:sysClr val="window" lastClr="FFFFFF"/>
      </a:lt1>
      <a:dk2>
        <a:srgbClr val="0A468C"/>
      </a:dk2>
      <a:lt2>
        <a:srgbClr val="0FA0E4"/>
      </a:lt2>
      <a:accent1>
        <a:srgbClr val="FBC01E"/>
      </a:accent1>
      <a:accent2>
        <a:srgbClr val="78B43C"/>
      </a:accent2>
      <a:accent3>
        <a:srgbClr val="FA8716"/>
      </a:accent3>
      <a:accent4>
        <a:srgbClr val="BE0204"/>
      </a:accent4>
      <a:accent5>
        <a:srgbClr val="800040"/>
      </a:accent5>
      <a:accent6>
        <a:srgbClr val="7E13E3"/>
      </a:accent6>
      <a:hlink>
        <a:srgbClr val="0FA0E4"/>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c8f9c7e0-6682-419d-a909-cda05b6ce1a7">UW7CRPDNKVWY-87-111</_dlc_DocId>
    <_dlc_DocIdUrl xmlns="c8f9c7e0-6682-419d-a909-cda05b6ce1a7">
      <Url>http://insideunos/resources/_layouts/15/DocIdRedir.aspx?ID=UW7CRPDNKVWY-87-111</Url>
      <Description>UW7CRPDNKVWY-87-111</Description>
    </_dlc_DocIdUrl>
    <TaxCatchAll xmlns="c8f9c7e0-6682-419d-a909-cda05b6ce1a7">
      <Value>6</Value>
    </TaxCatchAll>
    <c4269b1b5a244d6cade965ef625899db xmlns="c8f9c7e0-6682-419d-a909-cda05b6ce1a7">
      <Terms xmlns="http://schemas.microsoft.com/office/infopath/2007/PartnerControls">
        <TermInfo xmlns="http://schemas.microsoft.com/office/infopath/2007/PartnerControls">
          <TermName xmlns="http://schemas.microsoft.com/office/infopath/2007/PartnerControls">Liver and Intestinal Organ Transplantation</TermName>
          <TermId xmlns="http://schemas.microsoft.com/office/infopath/2007/PartnerControls">b0acb3d8-2643-46db-a757-b03d0e0e3c76</TermId>
        </TermInfo>
      </Terms>
    </c4269b1b5a244d6cade965ef625899db>
  </documentManagement>
</p:properties>
</file>

<file path=customXml/item2.xml><?xml version="1.0" encoding="utf-8"?>
<?mso-contentType ?>
<spe:Receivers xmlns:spe="http://schemas.microsoft.com/sharepoint/event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Board presentation" ma:contentTypeID="0x01010092AB39C5F999754D919FBCAC4DA9A393010300A57169F1BB668046B46A3A4E73770AD7" ma:contentTypeVersion="8" ma:contentTypeDescription="" ma:contentTypeScope="" ma:versionID="e00d1cf1a070ae6f64a7e944ffb1c610">
  <xsd:schema xmlns:xsd="http://www.w3.org/2001/XMLSchema" xmlns:xs="http://www.w3.org/2001/XMLSchema" xmlns:p="http://schemas.microsoft.com/office/2006/metadata/properties" xmlns:ns2="c8f9c7e0-6682-419d-a909-cda05b6ce1a7" targetNamespace="http://schemas.microsoft.com/office/2006/metadata/properties" ma:root="true" ma:fieldsID="eef2aaa19c3565f57c360693d6787a3f" ns2:_="">
    <xsd:import namespace="c8f9c7e0-6682-419d-a909-cda05b6ce1a7"/>
    <xsd:element name="properties">
      <xsd:complexType>
        <xsd:sequence>
          <xsd:element name="documentManagement">
            <xsd:complexType>
              <xsd:all>
                <xsd:element ref="ns2:c4269b1b5a244d6cade965ef625899db" minOccurs="0"/>
                <xsd:element ref="ns2:TaxCatchAll" minOccurs="0"/>
                <xsd:element ref="ns2:TaxCatchAllLabel"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f9c7e0-6682-419d-a909-cda05b6ce1a7" elementFormDefault="qualified">
    <xsd:import namespace="http://schemas.microsoft.com/office/2006/documentManagement/types"/>
    <xsd:import namespace="http://schemas.microsoft.com/office/infopath/2007/PartnerControls"/>
    <xsd:element name="c4269b1b5a244d6cade965ef625899db" ma:index="8" nillable="true" ma:taxonomy="true" ma:internalName="c4269b1b5a244d6cade965ef625899db" ma:taxonomyFieldName="Committee" ma:displayName="Committee" ma:default="" ma:fieldId="{c4269b1b-5a24-4d6c-ade9-65ef625899db}" ma:sspId="09d43ddc-1a97-435c-9af9-0bb7717532f3" ma:termSetId="daa0dd1a-8990-4ffa-bf6d-8a700896fba3"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c982f4c0-1e9c-4234-ab42-12852a6abd89}" ma:internalName="TaxCatchAll" ma:showField="CatchAllData" ma:web="c8f9c7e0-6682-419d-a909-cda05b6ce1a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982f4c0-1e9c-4234-ab42-12852a6abd89}" ma:internalName="TaxCatchAllLabel" ma:readOnly="true" ma:showField="CatchAllDataLabel" ma:web="c8f9c7e0-6682-419d-a909-cda05b6ce1a7">
      <xsd:complexType>
        <xsd:complexContent>
          <xsd:extension base="dms:MultiChoiceLookup">
            <xsd:sequence>
              <xsd:element name="Value" type="dms:Lookup" maxOccurs="unbounded" minOccurs="0" nillable="true"/>
            </xsd:sequence>
          </xsd:extension>
        </xsd:complexContent>
      </xsd:complexType>
    </xsd:element>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B4DD36-3E77-48C1-BD50-FF15F831F4D8}">
  <ds:schemaRefs>
    <ds:schemaRef ds:uri="http://schemas.microsoft.com/office/infopath/2007/PartnerControls"/>
    <ds:schemaRef ds:uri="http://schemas.microsoft.com/office/2006/metadata/properties"/>
    <ds:schemaRef ds:uri="http://purl.org/dc/terms/"/>
    <ds:schemaRef ds:uri="http://www.w3.org/XML/1998/namespace"/>
    <ds:schemaRef ds:uri="http://schemas.microsoft.com/office/2006/documentManagement/types"/>
    <ds:schemaRef ds:uri="c8f9c7e0-6682-419d-a909-cda05b6ce1a7"/>
    <ds:schemaRef ds:uri="http://schemas.openxmlformats.org/package/2006/metadata/core-properties"/>
    <ds:schemaRef ds:uri="http://purl.org/dc/dcmitype/"/>
    <ds:schemaRef ds:uri="http://purl.org/dc/elements/1.1/"/>
  </ds:schemaRefs>
</ds:datastoreItem>
</file>

<file path=customXml/itemProps2.xml><?xml version="1.0" encoding="utf-8"?>
<ds:datastoreItem xmlns:ds="http://schemas.openxmlformats.org/officeDocument/2006/customXml" ds:itemID="{B6AB9022-5AC8-490F-8F85-B1466BD05335}">
  <ds:schemaRefs>
    <ds:schemaRef ds:uri="http://schemas.microsoft.com/sharepoint/events"/>
  </ds:schemaRefs>
</ds:datastoreItem>
</file>

<file path=customXml/itemProps3.xml><?xml version="1.0" encoding="utf-8"?>
<ds:datastoreItem xmlns:ds="http://schemas.openxmlformats.org/officeDocument/2006/customXml" ds:itemID="{19AC5259-4682-454A-9542-9B6F82E2C399}">
  <ds:schemaRefs>
    <ds:schemaRef ds:uri="http://schemas.microsoft.com/sharepoint/v3/contenttype/forms"/>
  </ds:schemaRefs>
</ds:datastoreItem>
</file>

<file path=customXml/itemProps4.xml><?xml version="1.0" encoding="utf-8"?>
<ds:datastoreItem xmlns:ds="http://schemas.openxmlformats.org/officeDocument/2006/customXml" ds:itemID="{AA9522CA-4BC0-4CB4-A09A-FEA94E380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f9c7e0-6682-419d-a909-cda05b6ce1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8319</TotalTime>
  <Words>1320</Words>
  <Application>Microsoft Office PowerPoint</Application>
  <PresentationFormat>Custom</PresentationFormat>
  <Paragraphs>235</Paragraphs>
  <Slides>23</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Myriad Pro</vt:lpstr>
      <vt:lpstr>Times New Roman</vt:lpstr>
      <vt:lpstr>Wingdings</vt:lpstr>
      <vt:lpstr>Expo</vt:lpstr>
      <vt:lpstr>PowerPoint Presentation</vt:lpstr>
      <vt:lpstr>PowerPoint Presentation</vt:lpstr>
      <vt:lpstr>PowerPoint Presentation</vt:lpstr>
      <vt:lpstr>Geography</vt:lpstr>
      <vt:lpstr>Monitoring the Lung Geography Change</vt:lpstr>
      <vt:lpstr>Other lung metrics 9 months after</vt:lpstr>
      <vt:lpstr>Revisions to liver distribution</vt:lpstr>
      <vt:lpstr> Special Public Comment: Oct 8-Nov 1, 2018 </vt:lpstr>
      <vt:lpstr>Board Meeting Summary</vt:lpstr>
      <vt:lpstr>Next Steps for Implementing New Liver Policy</vt:lpstr>
      <vt:lpstr>Geography next steps</vt:lpstr>
      <vt:lpstr>OPTN/UNOS  Ad Hoc Committee on Systems Performance </vt:lpstr>
      <vt:lpstr>Membership</vt:lpstr>
      <vt:lpstr>March 11-12, 2019 Meeting Chicago, IL</vt:lpstr>
      <vt:lpstr>March 11-12 Systems meeting topics </vt:lpstr>
      <vt:lpstr>OPTN member support</vt:lpstr>
      <vt:lpstr>PowerPoint Presentation</vt:lpstr>
      <vt:lpstr>UNOS Data Services Portal</vt:lpstr>
      <vt:lpstr>PowerPoint Presentation</vt:lpstr>
      <vt:lpstr>PowerPoint Presentation</vt:lpstr>
      <vt:lpstr>Current UNOSLabs work</vt:lpstr>
      <vt:lpstr>OPTN contract </vt:lpstr>
      <vt:lpstr>PowerPoint Presentation</vt:lpstr>
    </vt:vector>
  </TitlesOfParts>
  <Company>UNOS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Smolen</dc:creator>
  <cp:lastModifiedBy>Ross Walton</cp:lastModifiedBy>
  <cp:revision>262</cp:revision>
  <cp:lastPrinted>2019-01-31T16:27:44Z</cp:lastPrinted>
  <dcterms:created xsi:type="dcterms:W3CDTF">2010-09-17T15:26:33Z</dcterms:created>
  <dcterms:modified xsi:type="dcterms:W3CDTF">2019-02-08T15:37:24Z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0x01010092AB39C5F999754D919FBCAC4DA9A393010300A57169F1BB668046B46A3A4E73770AD7</vt:lpwstr>
  </property>
  <property fmtid="{D5CDD505-2E9C-101B-9397-08002B2CF9AE}" pid="3" name="_dlc_DocIdItemGuid">
    <vt:lpwstr>f69956ed-6370-4285-b11a-9bf1be7d2c9a</vt:lpwstr>
  </property>
  <property fmtid="{D5CDD505-2E9C-101B-9397-08002B2CF9AE}" pid="4" name="Status - Policy">
    <vt:lpwstr>Review pending</vt:lpwstr>
  </property>
  <property fmtid="{D5CDD505-2E9C-101B-9397-08002B2CF9AE}" pid="5" name="Status - Research">
    <vt:lpwstr>Review pending</vt:lpwstr>
  </property>
  <property fmtid="{D5CDD505-2E9C-101B-9397-08002B2CF9AE}" pid="6" name="Committee">
    <vt:lpwstr>6;#Liver and Intestinal Organ Transplantation|b0acb3d8-2643-46db-a757-b03d0e0e3c76</vt:lpwstr>
  </property>
  <property fmtid="{D5CDD505-2E9C-101B-9397-08002B2CF9AE}" pid="7" name="Status - Counsel">
    <vt:lpwstr>Review pending</vt:lpwstr>
  </property>
</Properties>
</file>