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4102" r:id="rId4"/>
  </p:sldMasterIdLst>
  <p:notesMasterIdLst>
    <p:notesMasterId r:id="rId10"/>
  </p:notesMasterIdLst>
  <p:handoutMasterIdLst>
    <p:handoutMasterId r:id="rId11"/>
  </p:handoutMasterIdLst>
  <p:sldIdLst>
    <p:sldId id="288" r:id="rId5"/>
    <p:sldId id="289" r:id="rId6"/>
    <p:sldId id="290" r:id="rId7"/>
    <p:sldId id="291" r:id="rId8"/>
    <p:sldId id="292" r:id="rId9"/>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Michelle C. Wilson" initials="MCW" lastIdx="1" clrIdx="1">
    <p:extLst>
      <p:ext uri="{19B8F6BF-5375-455C-9EA6-DF929625EA0E}">
        <p15:presenceInfo xmlns:p15="http://schemas.microsoft.com/office/powerpoint/2012/main" userId="S-1-5-21-3838001524-2532167733-2738084025-154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3897" autoAdjust="0"/>
    <p:restoredTop sz="55735" autoAdjust="0"/>
  </p:normalViewPr>
  <p:slideViewPr>
    <p:cSldViewPr snapToGrid="0" snapToObjects="1">
      <p:cViewPr varScale="1">
        <p:scale>
          <a:sx n="50" d="100"/>
          <a:sy n="50" d="100"/>
        </p:scale>
        <p:origin x="1518" y="6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46" d="100"/>
          <a:sy n="46" d="100"/>
        </p:scale>
        <p:origin x="255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2/13/2018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a:t>
            </a:r>
            <a:r>
              <a:rPr lang="en-US" baseline="0" dirty="0" smtClean="0"/>
              <a:t> my name is _____________________________ and I’ll be providing you all with an update on where we are with implementing the changes to the adult heart allocation policy that were approved in December 2016. After that, I’ll talk about the proposal to modify how we distribute deceased donor lungs.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547405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UNOS</a:t>
            </a:r>
            <a:r>
              <a:rPr lang="en-US" baseline="0" dirty="0" smtClean="0"/>
              <a:t> has been working hard on programming the new adult heart allocation system. It is currently scheduled to go live some time in the third quarter of 2018. We will do a 2-phased roll out. During the first phase, which will be a 30 day period, you will update all the information you have for all your heart candidates in new status justification forms that align with the 6 new statuses. Those forms also contain a risk stratification data section, where you’ll submit data on each candidate that will ultimately help us build a heart allocation score in the future. </a:t>
            </a:r>
          </a:p>
          <a:p>
            <a:endParaRPr lang="en-US" baseline="0" dirty="0" smtClean="0"/>
          </a:p>
          <a:p>
            <a:r>
              <a:rPr lang="en-US" baseline="0" dirty="0" smtClean="0"/>
              <a:t>Phase 2 is the day the system will go live and use the new status justifications to allocate hearts. </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533874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there is so much to learn about</a:t>
            </a:r>
            <a:r>
              <a:rPr lang="en-US" baseline="0" dirty="0" smtClean="0"/>
              <a:t> the new allocation system, we have </a:t>
            </a:r>
            <a:r>
              <a:rPr lang="en-US" dirty="0" smtClean="0"/>
              <a:t>been working with UNOS Instructional</a:t>
            </a:r>
            <a:r>
              <a:rPr lang="en-US" baseline="0" dirty="0" smtClean="0"/>
              <a:t> Innovations to develop several instructional offerings for this policy to assist members with the upcoming changes . All instructional offerings are available in UNOS Connect. </a:t>
            </a:r>
          </a:p>
          <a:p>
            <a:endParaRPr lang="en-US" baseline="0" dirty="0" smtClean="0"/>
          </a:p>
          <a:p>
            <a:r>
              <a:rPr lang="en-US" baseline="0" dirty="0" smtClean="0"/>
              <a:t>The Adult Heart Allocation Policy Revisions webinar recording was made available in November 2017. This webinar </a:t>
            </a:r>
            <a:r>
              <a:rPr lang="en-US" dirty="0" smtClean="0">
                <a:effectLst/>
              </a:rPr>
              <a:t>explains what to expect with expanded medical urgency statuses for adult heart allocation</a:t>
            </a:r>
            <a:r>
              <a:rPr lang="en-US" baseline="0" dirty="0" smtClean="0">
                <a:effectLst/>
              </a:rPr>
              <a:t> a</a:t>
            </a:r>
            <a:r>
              <a:rPr lang="en-US" dirty="0" smtClean="0">
                <a:effectLst/>
              </a:rPr>
              <a:t>nd reviews policy changes and the rationale behind them.</a:t>
            </a:r>
          </a:p>
          <a:p>
            <a:endParaRPr lang="en-US" dirty="0" smtClean="0">
              <a:effectLst/>
            </a:endParaRPr>
          </a:p>
          <a:p>
            <a:r>
              <a:rPr lang="en-US" dirty="0" smtClean="0">
                <a:effectLst/>
              </a:rPr>
              <a:t>We have also</a:t>
            </a:r>
            <a:r>
              <a:rPr lang="en-US" baseline="0" dirty="0" smtClean="0">
                <a:effectLst/>
              </a:rPr>
              <a:t> posted a heart allocation toolkit on </a:t>
            </a:r>
            <a:r>
              <a:rPr lang="en-US" baseline="0" dirty="0" err="1" smtClean="0">
                <a:effectLst/>
              </a:rPr>
              <a:t>TransplantPro</a:t>
            </a:r>
            <a:r>
              <a:rPr lang="en-US" baseline="0" dirty="0" smtClean="0">
                <a:effectLst/>
              </a:rPr>
              <a:t> that contains additional resources for understanding the new policy changes. </a:t>
            </a:r>
          </a:p>
          <a:p>
            <a:pPr marL="171450" indent="-171450">
              <a:buFont typeface="Arial" panose="020B0604020202020204" pitchFamily="34" charset="0"/>
              <a:buChar char="•"/>
            </a:pPr>
            <a:endParaRPr lang="en-US" baseline="0" dirty="0" smtClean="0">
              <a:effectLst/>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Questions and Answers for Transplant Candidates about Adult Heart Allocation Policy </a:t>
            </a:r>
            <a:r>
              <a:rPr lang="en-US" baseline="0" dirty="0" smtClean="0">
                <a:effectLst/>
              </a:rPr>
              <a:t>Patient Brochure will be available in March in the UNOS online store. The brochure </a:t>
            </a:r>
            <a:r>
              <a:rPr lang="en-US" sz="1200" kern="1200" dirty="0" smtClean="0">
                <a:solidFill>
                  <a:schemeClr val="tx1"/>
                </a:solidFill>
                <a:effectLst/>
                <a:latin typeface="+mn-lt"/>
                <a:ea typeface="+mn-ea"/>
                <a:cs typeface="+mn-cs"/>
              </a:rPr>
              <a:t>will provide an overview of the new allocation system and address common questions for transplant candidates or family members.  We will also provide a Spanish-language version of the brochure.</a:t>
            </a:r>
          </a:p>
          <a:p>
            <a:pPr marL="0" indent="0">
              <a:buFont typeface="Arial" panose="020B0604020202020204" pitchFamily="34" charset="0"/>
              <a:buNone/>
            </a:pPr>
            <a:endParaRPr lang="en-US" baseline="0" dirty="0" smtClean="0">
              <a:effectLst/>
            </a:endParaRPr>
          </a:p>
          <a:p>
            <a:pPr marL="0" indent="0">
              <a:buFont typeface="Arial" panose="020B0604020202020204" pitchFamily="34" charset="0"/>
              <a:buNone/>
            </a:pPr>
            <a:r>
              <a:rPr lang="en-US" baseline="0" dirty="0" smtClean="0">
                <a:effectLst/>
              </a:rPr>
              <a:t>Transition training will be available in April and will provide tips for approach to transition to adult heart allocation system. </a:t>
            </a:r>
          </a:p>
          <a:p>
            <a:pPr marL="0" indent="0">
              <a:buFont typeface="Arial" panose="020B0604020202020204" pitchFamily="34" charset="0"/>
              <a:buNone/>
            </a:pPr>
            <a:endParaRPr lang="en-US" baseline="0" dirty="0" smtClean="0">
              <a:effectLst/>
            </a:endParaRPr>
          </a:p>
          <a:p>
            <a:pPr marL="0" indent="0">
              <a:buFont typeface="Arial" panose="020B0604020202020204" pitchFamily="34" charset="0"/>
              <a:buNone/>
            </a:pPr>
            <a:r>
              <a:rPr lang="en-US" baseline="0" dirty="0" smtClean="0">
                <a:effectLst/>
              </a:rPr>
              <a:t>How to talk to patients and System Training will be available in May and will provide information on how transplant professionals can explain the heart allocation system changes to their patients as well as an explanation of the </a:t>
            </a:r>
            <a:r>
              <a:rPr lang="en-US" baseline="0" dirty="0" err="1" smtClean="0">
                <a:effectLst/>
              </a:rPr>
              <a:t>Unet</a:t>
            </a:r>
            <a:r>
              <a:rPr lang="en-US" baseline="0" dirty="0" smtClean="0">
                <a:effectLst/>
              </a:rPr>
              <a:t> system changes. </a:t>
            </a:r>
          </a:p>
          <a:p>
            <a:pPr marL="0" indent="0">
              <a:buFont typeface="Arial" panose="020B0604020202020204" pitchFamily="34" charset="0"/>
              <a:buNone/>
            </a:pPr>
            <a:endParaRPr lang="en-US" baseline="0" dirty="0" smtClean="0">
              <a:effectLst/>
            </a:endParaRPr>
          </a:p>
          <a:p>
            <a:pPr marL="0" indent="0">
              <a:buFont typeface="Arial" panose="020B0604020202020204" pitchFamily="34" charset="0"/>
              <a:buNone/>
            </a:pPr>
            <a:r>
              <a:rPr lang="en-US" baseline="0" dirty="0" smtClean="0">
                <a:effectLst/>
              </a:rPr>
              <a:t>The Regional Review Board training will be available in June and will explain what the regional review board members can expect as a result of the policy changes. </a:t>
            </a:r>
            <a:r>
              <a:rPr lang="en-US" sz="1200" kern="1200" dirty="0" smtClean="0">
                <a:solidFill>
                  <a:schemeClr val="tx1"/>
                </a:solidFill>
                <a:effectLst/>
                <a:latin typeface="+mn-lt"/>
                <a:ea typeface="+mn-ea"/>
                <a:cs typeface="+mn-cs"/>
              </a:rPr>
              <a:t>It will serve as ongoing onboarding for new members.</a:t>
            </a:r>
            <a:endParaRPr lang="en-US" baseline="0" dirty="0" smtClean="0">
              <a:effectLst/>
            </a:endParaRPr>
          </a:p>
          <a:p>
            <a:pPr marL="0" indent="0">
              <a:buFont typeface="Arial" panose="020B0604020202020204" pitchFamily="34" charset="0"/>
              <a:buNone/>
            </a:pPr>
            <a:endParaRPr lang="en-US" baseline="0" dirty="0" smtClean="0">
              <a:effectLst/>
            </a:endParaRPr>
          </a:p>
          <a:p>
            <a:pPr marL="0" indent="0">
              <a:buFont typeface="Arial" panose="020B0604020202020204" pitchFamily="34" charset="0"/>
              <a:buNone/>
            </a:pPr>
            <a:r>
              <a:rPr lang="en-US" baseline="0" dirty="0" smtClean="0">
                <a:effectLst/>
              </a:rPr>
              <a:t>And an OPO training will review how match runs may appear differently and will be available in July 2018.</a:t>
            </a:r>
          </a:p>
          <a:p>
            <a:pPr marL="0" indent="0">
              <a:buFont typeface="Arial" panose="020B0604020202020204" pitchFamily="34" charset="0"/>
              <a:buNone/>
            </a:pPr>
            <a:endParaRPr lang="en-US" baseline="0" dirty="0" smtClean="0">
              <a:effectLst/>
            </a:endParaRPr>
          </a:p>
          <a:p>
            <a:pPr marL="171450" indent="-171450">
              <a:buFont typeface="Arial" panose="020B0604020202020204" pitchFamily="34" charset="0"/>
              <a:buChar cha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1437887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All Adult</a:t>
            </a:r>
            <a:r>
              <a:rPr lang="en-US" baseline="0" smtClean="0"/>
              <a:t> </a:t>
            </a:r>
            <a:r>
              <a:rPr lang="en-US" baseline="0" dirty="0" smtClean="0"/>
              <a:t>Heart Allocation </a:t>
            </a:r>
            <a:r>
              <a:rPr lang="en-US" dirty="0" smtClean="0"/>
              <a:t>offerings are available on UNOS Connect, UNOS’ learning management system (LMS). You can access UNOS Connect by going to UNOSConnect.unos.org as shown on this slide. </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82752E8-136F-4AC8-BE62-F4D7899B344D}" type="slidenum">
              <a:rPr lang="en-US" smtClean="0"/>
              <a:pPr fontAlgn="base">
                <a:spcBef>
                  <a:spcPct val="0"/>
                </a:spcBef>
                <a:spcAft>
                  <a:spcPct val="0"/>
                </a:spcAft>
              </a:pPr>
              <a:t>4</a:t>
            </a:fld>
            <a:endParaRPr lang="en-US" smtClean="0"/>
          </a:p>
        </p:txBody>
      </p:sp>
    </p:spTree>
    <p:extLst>
      <p:ext uri="{BB962C8B-B14F-4D97-AF65-F5344CB8AC3E}">
        <p14:creationId xmlns:p14="http://schemas.microsoft.com/office/powerpoint/2010/main" val="1883425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198541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mailto:kevichan@med.umich.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Liz.robbins@uno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Updates on the New Adult Heart Allocation System</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Subtitle 2"/>
          <p:cNvSpPr>
            <a:spLocks noGrp="1"/>
          </p:cNvSpPr>
          <p:nvPr>
            <p:ph type="subTitle" idx="1"/>
          </p:nvPr>
        </p:nvSpPr>
        <p:spPr>
          <a:xfrm>
            <a:off x="556540" y="3643492"/>
            <a:ext cx="11073631" cy="753036"/>
          </a:xfrm>
        </p:spPr>
        <p:txBody>
          <a:bodyPr>
            <a:normAutofit/>
          </a:bodyPr>
          <a:lstStyle/>
          <a:p>
            <a:r>
              <a:rPr lang="en-US" sz="3600" dirty="0" smtClean="0"/>
              <a:t>Thoracic Organ Transplantation Committee</a:t>
            </a:r>
          </a:p>
        </p:txBody>
      </p:sp>
    </p:spTree>
    <p:extLst>
      <p:ext uri="{BB962C8B-B14F-4D97-AF65-F5344CB8AC3E}">
        <p14:creationId xmlns:p14="http://schemas.microsoft.com/office/powerpoint/2010/main" val="91796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Programming anticipate to be complete Q3 2018</a:t>
            </a:r>
          </a:p>
          <a:p>
            <a:r>
              <a:rPr lang="en-US" sz="3600" dirty="0" smtClean="0"/>
              <a:t>2-phase roll-out</a:t>
            </a:r>
          </a:p>
          <a:p>
            <a:pPr lvl="1"/>
            <a:r>
              <a:rPr lang="en-US" sz="2800" dirty="0" smtClean="0"/>
              <a:t>Phase 1 (30 days): complete new status justification forms and enter risk stratification data for all active heart candidates</a:t>
            </a:r>
          </a:p>
          <a:p>
            <a:pPr lvl="1"/>
            <a:r>
              <a:rPr lang="en-US" sz="2800" dirty="0" smtClean="0"/>
              <a:t>Phase 2: </a:t>
            </a:r>
            <a:r>
              <a:rPr lang="en-US" sz="2800" dirty="0" err="1" smtClean="0"/>
              <a:t>UNet</a:t>
            </a:r>
            <a:r>
              <a:rPr lang="en-US" sz="2800" dirty="0" smtClean="0"/>
              <a:t> will allocate hearts using new statuses</a:t>
            </a:r>
            <a:endParaRPr lang="en-US" sz="2800" dirty="0"/>
          </a:p>
        </p:txBody>
      </p:sp>
      <p:sp>
        <p:nvSpPr>
          <p:cNvPr id="3" name="Title 2"/>
          <p:cNvSpPr>
            <a:spLocks noGrp="1"/>
          </p:cNvSpPr>
          <p:nvPr>
            <p:ph type="title"/>
          </p:nvPr>
        </p:nvSpPr>
        <p:spPr/>
        <p:txBody>
          <a:bodyPr/>
          <a:lstStyle/>
          <a:p>
            <a:r>
              <a:rPr lang="en-US" dirty="0" smtClean="0"/>
              <a:t>Timeline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3497723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b="1" dirty="0" smtClean="0"/>
              <a:t>Available Now:</a:t>
            </a:r>
          </a:p>
          <a:p>
            <a:r>
              <a:rPr lang="en-US" dirty="0" smtClean="0"/>
              <a:t>HRT102 - Adult Heart Allocation Policy Revisions </a:t>
            </a:r>
          </a:p>
          <a:p>
            <a:pPr marL="0" indent="0">
              <a:buNone/>
            </a:pPr>
            <a:r>
              <a:rPr lang="en-US" b="1" dirty="0" smtClean="0"/>
              <a:t>Coming in 2018:</a:t>
            </a:r>
          </a:p>
          <a:p>
            <a:r>
              <a:rPr lang="en-US" dirty="0"/>
              <a:t>Toolkit </a:t>
            </a:r>
            <a:r>
              <a:rPr lang="en-US" dirty="0" smtClean="0"/>
              <a:t>– February (Available on Transplant Pro)</a:t>
            </a:r>
          </a:p>
          <a:p>
            <a:r>
              <a:rPr lang="en-US" dirty="0" smtClean="0"/>
              <a:t>Patient brochure- March (Available on Transplant Pro only)</a:t>
            </a:r>
            <a:endParaRPr lang="en-US" dirty="0"/>
          </a:p>
          <a:p>
            <a:r>
              <a:rPr lang="en-US" dirty="0" smtClean="0"/>
              <a:t>Transition training – April </a:t>
            </a:r>
          </a:p>
          <a:p>
            <a:r>
              <a:rPr lang="en-US" dirty="0" smtClean="0"/>
              <a:t>How to talk to patients </a:t>
            </a:r>
            <a:r>
              <a:rPr lang="en-US" i="1" dirty="0" smtClean="0"/>
              <a:t>and </a:t>
            </a:r>
            <a:r>
              <a:rPr lang="en-US" dirty="0" smtClean="0"/>
              <a:t>System training – May</a:t>
            </a:r>
          </a:p>
          <a:p>
            <a:r>
              <a:rPr lang="en-US" dirty="0" smtClean="0"/>
              <a:t>Regional Review Board training – June</a:t>
            </a:r>
          </a:p>
          <a:p>
            <a:r>
              <a:rPr lang="en-US" dirty="0" smtClean="0"/>
              <a:t>OPO training – July</a:t>
            </a:r>
            <a:endParaRPr lang="en-US" dirty="0"/>
          </a:p>
        </p:txBody>
      </p:sp>
      <p:sp>
        <p:nvSpPr>
          <p:cNvPr id="3" name="Title 2"/>
          <p:cNvSpPr>
            <a:spLocks noGrp="1"/>
          </p:cNvSpPr>
          <p:nvPr>
            <p:ph type="title"/>
          </p:nvPr>
        </p:nvSpPr>
        <p:spPr/>
        <p:txBody>
          <a:bodyPr/>
          <a:lstStyle/>
          <a:p>
            <a:r>
              <a:rPr lang="en-US" dirty="0" smtClean="0"/>
              <a:t>Adult Heart Allocation</a:t>
            </a:r>
            <a:endParaRPr lang="en-US" dirty="0"/>
          </a:p>
        </p:txBody>
      </p:sp>
      <p:grpSp>
        <p:nvGrpSpPr>
          <p:cNvPr id="4" name="Group 3"/>
          <p:cNvGrpSpPr/>
          <p:nvPr/>
        </p:nvGrpSpPr>
        <p:grpSpPr>
          <a:xfrm>
            <a:off x="7445825" y="5415145"/>
            <a:ext cx="4591223" cy="1273516"/>
            <a:chOff x="7445825" y="5415145"/>
            <a:chExt cx="4591223" cy="1273516"/>
          </a:xfrm>
        </p:grpSpPr>
        <p:pic>
          <p:nvPicPr>
            <p:cNvPr id="5" name="Picture 4"/>
            <p:cNvPicPr>
              <a:picLocks noChangeAspect="1"/>
            </p:cNvPicPr>
            <p:nvPr/>
          </p:nvPicPr>
          <p:blipFill>
            <a:blip r:embed="rId4"/>
            <a:stretch>
              <a:fillRect/>
            </a:stretch>
          </p:blipFill>
          <p:spPr>
            <a:xfrm>
              <a:off x="7484667" y="5821994"/>
              <a:ext cx="4552381" cy="866667"/>
            </a:xfrm>
            <a:prstGeom prst="rect">
              <a:avLst/>
            </a:prstGeom>
          </p:spPr>
        </p:pic>
        <p:sp>
          <p:nvSpPr>
            <p:cNvPr id="6" name="TextBox 5"/>
            <p:cNvSpPr txBox="1"/>
            <p:nvPr/>
          </p:nvSpPr>
          <p:spPr>
            <a:xfrm>
              <a:off x="7445825" y="5415145"/>
              <a:ext cx="4441372"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All instructional offerings are available in:</a:t>
              </a:r>
              <a:endParaRPr lang="en-US" dirty="0">
                <a:latin typeface="Arial" panose="020B0604020202020204" pitchFamily="34" charset="0"/>
                <a:cs typeface="Arial" panose="020B0604020202020204" pitchFamily="34" charset="0"/>
              </a:endParaRPr>
            </a:p>
          </p:txBody>
        </p:sp>
      </p:grpSp>
    </p:spTree>
    <p:custDataLst>
      <p:tags r:id="rId1"/>
    </p:custDataLst>
    <p:extLst>
      <p:ext uri="{BB962C8B-B14F-4D97-AF65-F5344CB8AC3E}">
        <p14:creationId xmlns:p14="http://schemas.microsoft.com/office/powerpoint/2010/main" val="65918020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385763" y="155575"/>
            <a:ext cx="11650662" cy="850900"/>
          </a:xfrm>
        </p:spPr>
        <p:txBody>
          <a:bodyPr/>
          <a:lstStyle/>
          <a:p>
            <a:pPr eaLnBrk="1" hangingPunct="1"/>
            <a:r>
              <a:rPr lang="en-US" smtClean="0">
                <a:latin typeface="Arial" panose="020B0604020202020204" pitchFamily="34" charset="0"/>
              </a:rPr>
              <a:t>UNOS Connect</a:t>
            </a:r>
          </a:p>
        </p:txBody>
      </p:sp>
      <p:grpSp>
        <p:nvGrpSpPr>
          <p:cNvPr id="11267" name="Group 11"/>
          <p:cNvGrpSpPr>
            <a:grpSpLocks/>
          </p:cNvGrpSpPr>
          <p:nvPr/>
        </p:nvGrpSpPr>
        <p:grpSpPr bwMode="auto">
          <a:xfrm>
            <a:off x="385763" y="1282700"/>
            <a:ext cx="6977062" cy="4089400"/>
            <a:chOff x="385279" y="1282967"/>
            <a:chExt cx="6977892" cy="4089134"/>
          </a:xfrm>
        </p:grpSpPr>
        <p:pic>
          <p:nvPicPr>
            <p:cNvPr id="1127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279" y="1282967"/>
              <a:ext cx="6977892" cy="408913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1782445" y="2652891"/>
              <a:ext cx="4183560" cy="1349287"/>
            </a:xfrm>
            <a:prstGeom prst="rect">
              <a:avLst/>
            </a:prstGeom>
            <a:solidFill>
              <a:srgbClr val="0F99D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2400" dirty="0">
                  <a:solidFill>
                    <a:schemeClr val="tx1"/>
                  </a:solidFill>
                </a:rPr>
                <a:t>Visit UNOS Connect:</a:t>
              </a:r>
            </a:p>
            <a:p>
              <a:pPr algn="ctr" eaLnBrk="1" fontAlgn="auto" hangingPunct="1">
                <a:spcBef>
                  <a:spcPts val="0"/>
                </a:spcBef>
                <a:spcAft>
                  <a:spcPts val="0"/>
                </a:spcAft>
                <a:defRPr/>
              </a:pPr>
              <a:r>
                <a:rPr lang="en-US" sz="2400" u="sng" dirty="0">
                  <a:solidFill>
                    <a:schemeClr val="tx1"/>
                  </a:solidFill>
                </a:rPr>
                <a:t>https://unosconnect.unos.org</a:t>
              </a:r>
              <a:endParaRPr lang="en-US" sz="2400" dirty="0">
                <a:solidFill>
                  <a:schemeClr val="tx1"/>
                </a:solidFill>
              </a:endParaRPr>
            </a:p>
          </p:txBody>
        </p:sp>
      </p:grpSp>
      <p:grpSp>
        <p:nvGrpSpPr>
          <p:cNvPr id="11268" name="Group 10"/>
          <p:cNvGrpSpPr>
            <a:grpSpLocks/>
          </p:cNvGrpSpPr>
          <p:nvPr/>
        </p:nvGrpSpPr>
        <p:grpSpPr bwMode="auto">
          <a:xfrm>
            <a:off x="8186738" y="1501775"/>
            <a:ext cx="3725862" cy="4522788"/>
            <a:chOff x="8186493" y="1501539"/>
            <a:chExt cx="3725397" cy="4522835"/>
          </a:xfrm>
        </p:grpSpPr>
        <p:grpSp>
          <p:nvGrpSpPr>
            <p:cNvPr id="11269" name="Group 7"/>
            <p:cNvGrpSpPr>
              <a:grpSpLocks/>
            </p:cNvGrpSpPr>
            <p:nvPr/>
          </p:nvGrpSpPr>
          <p:grpSpPr bwMode="auto">
            <a:xfrm>
              <a:off x="8911097" y="3005326"/>
              <a:ext cx="2276190" cy="3019048"/>
              <a:chOff x="8911097" y="3005326"/>
              <a:chExt cx="2276190" cy="3019048"/>
            </a:xfrm>
          </p:grpSpPr>
          <p:pic>
            <p:nvPicPr>
              <p:cNvPr id="11271"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11097" y="3005326"/>
                <a:ext cx="2276190" cy="3019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8946811" y="5144890"/>
                <a:ext cx="1139683" cy="444505"/>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0" name="Rectangle 9"/>
            <p:cNvSpPr/>
            <p:nvPr/>
          </p:nvSpPr>
          <p:spPr>
            <a:xfrm>
              <a:off x="8186493" y="1501539"/>
              <a:ext cx="3725397" cy="1349389"/>
            </a:xfrm>
            <a:prstGeom prst="rect">
              <a:avLst/>
            </a:prstGeom>
            <a:solidFill>
              <a:srgbClr val="0F99D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For assistance in locating, registering and starting courses, please review help documentation.</a:t>
              </a:r>
            </a:p>
          </p:txBody>
        </p:sp>
      </p:grpSp>
    </p:spTree>
    <p:extLst>
      <p:ext uri="{BB962C8B-B14F-4D97-AF65-F5344CB8AC3E}">
        <p14:creationId xmlns:p14="http://schemas.microsoft.com/office/powerpoint/2010/main" val="391905478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Kevin Chan, MD</a:t>
            </a:r>
          </a:p>
          <a:p>
            <a:pPr marL="0" indent="0">
              <a:spcBef>
                <a:spcPts val="0"/>
              </a:spcBef>
              <a:buNone/>
              <a:defRPr/>
            </a:pPr>
            <a:r>
              <a:rPr lang="en-US" dirty="0" smtClean="0">
                <a:latin typeface="Arial" panose="020B0604020202020204" pitchFamily="34" charset="0"/>
                <a:cs typeface="Arial" panose="020B0604020202020204" pitchFamily="34" charset="0"/>
              </a:rPr>
              <a:t>Committee </a:t>
            </a:r>
            <a:r>
              <a:rPr lang="en-US" dirty="0">
                <a:latin typeface="Arial" panose="020B0604020202020204" pitchFamily="34" charset="0"/>
                <a:cs typeface="Arial" panose="020B0604020202020204" pitchFamily="34" charset="0"/>
              </a:rPr>
              <a:t>Chair                                              </a:t>
            </a: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hlinkClick r:id="rId3"/>
              </a:rPr>
              <a:t>kevichan@med.umich.edu</a:t>
            </a:r>
            <a:endParaRPr lang="en-US" dirty="0" smtClean="0">
              <a:latin typeface="Arial" panose="020B0604020202020204" pitchFamily="34" charset="0"/>
              <a:cs typeface="Arial" panose="020B0604020202020204" pitchFamily="34" charset="0"/>
            </a:endParaRPr>
          </a:p>
          <a:p>
            <a:pPr marL="0" indent="0">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Liz Robbins Callahan, Esq.</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Policy Manager</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hlinkClick r:id="rId4"/>
              </a:rPr>
              <a:t>Liz.robbins@unos.org</a:t>
            </a:r>
            <a:endParaRPr lang="en-US" dirty="0" smtClean="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31720927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1B993B-CA92-40E3-98E6-7A585E67ED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4DD36-3E77-48C1-BD50-FF15F831F4D8}">
  <ds:schemaRefs>
    <ds:schemaRef ds:uri="http://schemas.microsoft.com/office/2006/documentManagement/types"/>
    <ds:schemaRef ds:uri="eb91da90-ef78-48fa-8294-c2e3b9c4157a"/>
    <ds:schemaRef ds:uri="http://www.w3.org/XML/1998/namespace"/>
    <ds:schemaRef ds:uri="http://schemas.microsoft.com/office/infopath/2007/PartnerControls"/>
    <ds:schemaRef ds:uri="http://purl.org/dc/dcmitype/"/>
    <ds:schemaRef ds:uri="http://schemas.microsoft.com/office/2006/metadata/properties"/>
    <ds:schemaRef ds:uri="http://purl.org/dc/term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1899</TotalTime>
  <Words>538</Words>
  <Application>Microsoft Office PowerPoint</Application>
  <PresentationFormat>Custom</PresentationFormat>
  <Paragraphs>59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Myriad Pro</vt:lpstr>
      <vt:lpstr>Wingdings</vt:lpstr>
      <vt:lpstr>Expo</vt:lpstr>
      <vt:lpstr>Updates on the New Adult Heart Allocation System</vt:lpstr>
      <vt:lpstr>Timeline</vt:lpstr>
      <vt:lpstr>Adult Heart Allocation</vt:lpstr>
      <vt:lpstr>UNOS Connect</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Jill L. Finnie</cp:lastModifiedBy>
  <cp:revision>102</cp:revision>
  <dcterms:created xsi:type="dcterms:W3CDTF">2010-09-17T15:26:33Z</dcterms:created>
  <dcterms:modified xsi:type="dcterms:W3CDTF">2018-02-13T15:07:09Z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
  </property>
</Properties>
</file>