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8"/>
  </p:notesMasterIdLst>
  <p:handoutMasterIdLst>
    <p:handoutMasterId r:id="rId9"/>
  </p:handoutMasterIdLst>
  <p:sldIdLst>
    <p:sldId id="305" r:id="rId5"/>
    <p:sldId id="303" r:id="rId6"/>
    <p:sldId id="306"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Betsy Gans" initials="BG" lastIdx="5" clrIdx="1">
    <p:extLst>
      <p:ext uri="{19B8F6BF-5375-455C-9EA6-DF929625EA0E}">
        <p15:presenceInfo xmlns:p15="http://schemas.microsoft.com/office/powerpoint/2012/main" userId="S-1-5-21-3838001524-2532167733-2738084025-1539" providerId="AD"/>
      </p:ext>
    </p:extLst>
  </p:cmAuthor>
  <p:cmAuthor id="3" name="Karen Sokohl" initials="KS" lastIdx="2" clrIdx="2">
    <p:extLst>
      <p:ext uri="{19B8F6BF-5375-455C-9EA6-DF929625EA0E}">
        <p15:presenceInfo xmlns:p15="http://schemas.microsoft.com/office/powerpoint/2012/main" userId="S-1-5-21-3838001524-2532167733-2738084025-1811" providerId="AD"/>
      </p:ext>
    </p:extLst>
  </p:cmAuthor>
  <p:cmAuthor id="4" name="Michelle C. Wilson" initials="MCW" lastIdx="10" clrIdx="3">
    <p:extLst>
      <p:ext uri="{19B8F6BF-5375-455C-9EA6-DF929625EA0E}">
        <p15:presenceInfo xmlns:p15="http://schemas.microsoft.com/office/powerpoint/2012/main" userId="S-1-5-21-3838001524-2532167733-2738084025-15481" providerId="AD"/>
      </p:ext>
    </p:extLst>
  </p:cmAuthor>
  <p:cmAuthor id="5" name="Liz Robbins Callahan" initials="LRC" lastIdx="2" clrIdx="4">
    <p:extLst>
      <p:ext uri="{19B8F6BF-5375-455C-9EA6-DF929625EA0E}">
        <p15:presenceInfo xmlns:p15="http://schemas.microsoft.com/office/powerpoint/2012/main" userId="Liz Robbins Callahan" providerId="None"/>
      </p:ext>
    </p:extLst>
  </p:cmAuthor>
  <p:cmAuthor id="6" name="Susan M. Tlusty" initials="SMT" lastIdx="10" clrIdx="5">
    <p:extLst>
      <p:ext uri="{19B8F6BF-5375-455C-9EA6-DF929625EA0E}">
        <p15:presenceInfo xmlns:p15="http://schemas.microsoft.com/office/powerpoint/2012/main" userId="S-1-5-21-3838001524-2532167733-2738084025-10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001B37"/>
    <a:srgbClr val="D76600"/>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0683" autoAdjust="0"/>
    <p:restoredTop sz="68940" autoAdjust="0"/>
  </p:normalViewPr>
  <p:slideViewPr>
    <p:cSldViewPr snapToGrid="0" snapToObjects="1">
      <p:cViewPr varScale="1">
        <p:scale>
          <a:sx n="63" d="100"/>
          <a:sy n="63" d="100"/>
        </p:scale>
        <p:origin x="1344"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46" d="100"/>
          <a:sy n="46" d="100"/>
        </p:scale>
        <p:origin x="255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2/12/2018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 my name is ____________ from [name of organization]. I am a member of the Ad Hoc Disease Transmission Advisory Committee or DTAC. First I am going to give you a quick reporting update. Then I will the “Clarify Informed Consent of Transmittable Conditions” public comment proposal.</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11851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Questions have come up about reporting potential HCV donor derived transmission.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want to clarify what should be reported to the OPTN through the Improving Patient Safety portal.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Before we had the ability to record nucleic acid (NAT) results in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DonorNet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did not ask for reports when the donor was HCV positive prior to transplant and the recipient then converted to HCV positive post-transplant because those were viewed as “expected” transmissions.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However, now that we can distinguish between NAT and antibody in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DonorNet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we request reporting when the following occurs: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81240" marR="0" lvl="0" indent="-18124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Donor is HCV antibody positive, NAT negative and recipient converts post-transplant to either HCV antibody or NAT positive </a:t>
            </a:r>
          </a:p>
          <a:p>
            <a:pPr marL="181240" marR="0" lvl="0" indent="-18124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Donor is either HCV antibody or NAT positive and recipient converts post-transplant to HCV antibody positive but is NAT negative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These are unexpected occurrences that we are now hearing about more recently. In order to better understand these occurrences, DTAC and CDC are currently collaborating on reviewing these cases and we plan to provide an update to the transplant community regarding these situations which at this point we are considering “unexpected” transmissions.</a:t>
            </a:r>
          </a:p>
          <a:p>
            <a:pPr marL="181240" marR="0" lvl="0" indent="-18124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Members do not need to report when the donor is HCV NAT positive and the recipient converts to HCV NAT positive after transplant. This is an expected transmission.</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585375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 Hoc Disease Transmission Advisory Committee (DTAC) Update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Subtitle 2"/>
          <p:cNvSpPr>
            <a:spLocks noGrp="1"/>
          </p:cNvSpPr>
          <p:nvPr>
            <p:ph type="subTitle" idx="1"/>
          </p:nvPr>
        </p:nvSpPr>
        <p:spPr>
          <a:xfrm>
            <a:off x="556540" y="4482229"/>
            <a:ext cx="11073631" cy="753036"/>
          </a:xfrm>
        </p:spPr>
        <p:txBody>
          <a:bodyPr>
            <a:normAutofit/>
          </a:bodyPr>
          <a:lstStyle/>
          <a:p>
            <a:r>
              <a:rPr lang="en-US" sz="3600" dirty="0" smtClean="0"/>
              <a:t>Spring 2018</a:t>
            </a:r>
          </a:p>
        </p:txBody>
      </p:sp>
    </p:spTree>
    <p:extLst>
      <p:ext uri="{BB962C8B-B14F-4D97-AF65-F5344CB8AC3E}">
        <p14:creationId xmlns:p14="http://schemas.microsoft.com/office/powerpoint/2010/main" val="357277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300822"/>
            <a:ext cx="11651769" cy="850932"/>
          </a:xfrm>
        </p:spPr>
        <p:txBody>
          <a:bodyPr/>
          <a:lstStyle/>
          <a:p>
            <a:r>
              <a:rPr lang="en-US" sz="4400" dirty="0" smtClean="0"/>
              <a:t>Questions about reporting potential HCV donor-derived transmissions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Content Placeholder 4"/>
          <p:cNvSpPr>
            <a:spLocks noGrp="1"/>
          </p:cNvSpPr>
          <p:nvPr>
            <p:ph idx="1"/>
          </p:nvPr>
        </p:nvSpPr>
        <p:spPr>
          <a:xfrm>
            <a:off x="642131" y="1604103"/>
            <a:ext cx="11394917" cy="4405247"/>
          </a:xfrm>
        </p:spPr>
        <p:txBody>
          <a:bodyPr/>
          <a:lstStyle/>
          <a:p>
            <a:pPr lvl="0">
              <a:buClr>
                <a:srgbClr val="0FA0E4"/>
              </a:buClr>
            </a:pPr>
            <a:r>
              <a:rPr lang="en-US" dirty="0"/>
              <a:t>Report to the Improving Patient Safety Portal:</a:t>
            </a:r>
          </a:p>
          <a:p>
            <a:pPr lvl="1">
              <a:buClr>
                <a:srgbClr val="0FA0E4"/>
              </a:buClr>
            </a:pPr>
            <a:r>
              <a:rPr lang="en-US" sz="2400" dirty="0">
                <a:solidFill>
                  <a:srgbClr val="000000"/>
                </a:solidFill>
              </a:rPr>
              <a:t>Donor is HCV antibody positive, NAT negative and </a:t>
            </a:r>
          </a:p>
          <a:p>
            <a:pPr lvl="1" indent="0">
              <a:buClr>
                <a:srgbClr val="0FA0E4"/>
              </a:buClr>
              <a:buNone/>
            </a:pPr>
            <a:r>
              <a:rPr lang="en-US" sz="2400" dirty="0">
                <a:solidFill>
                  <a:srgbClr val="000000"/>
                </a:solidFill>
              </a:rPr>
              <a:t>recipient converts post-transplant to either HCV antibody or NAT positive </a:t>
            </a:r>
          </a:p>
          <a:p>
            <a:pPr lvl="1">
              <a:buClr>
                <a:srgbClr val="0FA0E4"/>
              </a:buClr>
              <a:buFont typeface="Wingdings" panose="05000000000000000000" pitchFamily="2" charset="2"/>
              <a:buChar char="§"/>
            </a:pPr>
            <a:r>
              <a:rPr lang="en-US" sz="2400" dirty="0">
                <a:solidFill>
                  <a:srgbClr val="000000"/>
                </a:solidFill>
              </a:rPr>
              <a:t>Donor is either HCV antibody or NAT positive and </a:t>
            </a:r>
          </a:p>
          <a:p>
            <a:pPr lvl="1" indent="0">
              <a:buClr>
                <a:srgbClr val="0FA0E4"/>
              </a:buClr>
              <a:buNone/>
            </a:pPr>
            <a:r>
              <a:rPr lang="en-US" sz="2400" dirty="0">
                <a:solidFill>
                  <a:srgbClr val="000000"/>
                </a:solidFill>
              </a:rPr>
              <a:t>recipient converts post-transplant to HCV antibody positive but is NAT negative</a:t>
            </a:r>
          </a:p>
          <a:p>
            <a:pPr lvl="0">
              <a:buClr>
                <a:srgbClr val="0FA0E4"/>
              </a:buClr>
            </a:pPr>
            <a:r>
              <a:rPr lang="en-US" dirty="0"/>
              <a:t>Do not report when donor is HCV NAT positive and recipient converts to HCV NAT positive</a:t>
            </a:r>
          </a:p>
          <a:p>
            <a:endParaRPr lang="en-US" dirty="0"/>
          </a:p>
        </p:txBody>
      </p:sp>
    </p:spTree>
    <p:extLst>
      <p:ext uri="{BB962C8B-B14F-4D97-AF65-F5344CB8AC3E}">
        <p14:creationId xmlns:p14="http://schemas.microsoft.com/office/powerpoint/2010/main" val="1150572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Cameron </a:t>
            </a:r>
            <a:r>
              <a:rPr lang="en-US" dirty="0">
                <a:latin typeface="Arial" panose="020B0604020202020204" pitchFamily="34" charset="0"/>
                <a:cs typeface="Arial" panose="020B0604020202020204" pitchFamily="34" charset="0"/>
              </a:rPr>
              <a:t>Wolfe, MBBS(Hons), MPH, FIDSA</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a:latin typeface="Arial" panose="020B0604020202020204" pitchFamily="34" charset="0"/>
                <a:cs typeface="Arial" panose="020B0604020202020204" pitchFamily="34" charset="0"/>
              </a:rPr>
              <a:t>Ad Hoc Disease Transmission Advisory Committee </a:t>
            </a:r>
            <a:r>
              <a:rPr lang="en-US" dirty="0" smtClean="0">
                <a:latin typeface="Arial" panose="020B0604020202020204" pitchFamily="34" charset="0"/>
                <a:cs typeface="Arial" panose="020B0604020202020204" pitchFamily="34" charset="0"/>
              </a:rPr>
              <a:t>Chair                                              </a:t>
            </a:r>
          </a:p>
          <a:p>
            <a:pPr marL="0" indent="0">
              <a:spcBef>
                <a:spcPts val="0"/>
              </a:spcBef>
              <a:buNone/>
              <a:defRPr/>
            </a:pPr>
            <a:r>
              <a:rPr lang="en-US" dirty="0" smtClean="0">
                <a:latin typeface="Arial" panose="020B0604020202020204" pitchFamily="34" charset="0"/>
                <a:cs typeface="Arial" panose="020B0604020202020204" pitchFamily="34" charset="0"/>
              </a:rPr>
              <a:t>cameron.wolfe@duke.edu</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Susan Tlusty</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Ad Hoc Disease Transmission Advisory Committee </a:t>
            </a:r>
            <a:r>
              <a:rPr lang="en-US" dirty="0">
                <a:latin typeface="Arial" panose="020B0604020202020204" pitchFamily="34" charset="0"/>
                <a:cs typeface="Arial" panose="020B0604020202020204" pitchFamily="34" charset="0"/>
              </a:rPr>
              <a:t>Liaison                                               </a:t>
            </a:r>
          </a:p>
          <a:p>
            <a:pPr marL="0" indent="0">
              <a:spcBef>
                <a:spcPts val="0"/>
              </a:spcBef>
              <a:buNone/>
              <a:defRPr/>
            </a:pPr>
            <a:r>
              <a:rPr lang="en-US" dirty="0" smtClean="0">
                <a:latin typeface="Arial" panose="020B0604020202020204" pitchFamily="34" charset="0"/>
                <a:cs typeface="Arial" panose="020B0604020202020204" pitchFamily="34" charset="0"/>
              </a:rPr>
              <a:t>Susan.tlusty@unos.org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135224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FFCECE53-EF9C-42AC-B232-06DDDFF45D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B4DD36-3E77-48C1-BD50-FF15F831F4D8}">
  <ds:schemaRefs>
    <ds:schemaRef ds:uri="http://purl.org/dc/terms/"/>
    <ds:schemaRef ds:uri="http://schemas.openxmlformats.org/package/2006/metadata/core-properties"/>
    <ds:schemaRef ds:uri="http://purl.org/dc/elements/1.1/"/>
    <ds:schemaRef ds:uri="http://schemas.microsoft.com/office/infopath/2007/PartnerControls"/>
    <ds:schemaRef ds:uri="http://purl.org/dc/dcmitype/"/>
    <ds:schemaRef ds:uri="http://schemas.microsoft.com/office/2006/documentManagement/types"/>
    <ds:schemaRef ds:uri="eb91da90-ef78-48fa-8294-c2e3b9c4157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2590</TotalTime>
  <Words>400</Words>
  <Application>Microsoft Office PowerPoint</Application>
  <PresentationFormat>Custom</PresentationFormat>
  <Paragraphs>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Myriad Pro</vt:lpstr>
      <vt:lpstr>Wingdings</vt:lpstr>
      <vt:lpstr>Expo</vt:lpstr>
      <vt:lpstr>Ad Hoc Disease Transmission Advisory Committee (DTAC) Update</vt:lpstr>
      <vt:lpstr>Questions about reporting potential HCV donor-derived transmissions</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Jill L. Finnie</cp:lastModifiedBy>
  <cp:revision>167</cp:revision>
  <dcterms:created xsi:type="dcterms:W3CDTF">2010-09-17T15:26:33Z</dcterms:created>
  <dcterms:modified xsi:type="dcterms:W3CDTF">2018-02-12T18:42:31Z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7;#Ad Hoc Disease Transmission Advisory|3cb809d3-77be-40b7-be27-8ea034d86d31</vt:lpwstr>
  </property>
</Properties>
</file>