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1"/>
  </p:notesMasterIdLst>
  <p:handoutMasterIdLst>
    <p:handoutMasterId r:id="rId12"/>
  </p:handoutMasterIdLst>
  <p:sldIdLst>
    <p:sldId id="261" r:id="rId5"/>
    <p:sldId id="271" r:id="rId6"/>
    <p:sldId id="272" r:id="rId7"/>
    <p:sldId id="273" r:id="rId8"/>
    <p:sldId id="270" r:id="rId9"/>
    <p:sldId id="269" r:id="rId1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66867" autoAdjust="0"/>
  </p:normalViewPr>
  <p:slideViewPr>
    <p:cSldViewPr snapToGrid="0" snapToObjects="1">
      <p:cViewPr varScale="1">
        <p:scale>
          <a:sx n="77" d="100"/>
          <a:sy n="77" d="100"/>
        </p:scale>
        <p:origin x="1878" y="84"/>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8/22/2018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8/22/2018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project was started to address a problem in the policy development process. It’s often late in that process when impact</a:t>
            </a:r>
            <a:r>
              <a:rPr lang="en-US" baseline="0" dirty="0" smtClean="0"/>
              <a:t> on minority and vulnerable populations is examined. This checklist is designed to ensure that committees assess impact on vulnerable populations earlier in the process and more consistently.  The checklist standardizes how committees assess the impact on different populations. </a:t>
            </a:r>
          </a:p>
          <a:p>
            <a:endParaRPr lang="en-US" baseline="0" dirty="0" smtClean="0"/>
          </a:p>
          <a:p>
            <a:r>
              <a:rPr lang="en-US" baseline="0" dirty="0" smtClean="0"/>
              <a:t>This is a tool for Committees to use shortly after a project is approved by the POC, and during public comment, when the committee presents to the MAC.</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11070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next two slides identify populations included on the checklist. The checklist includes example questions to get committees to think about the potential impact of their particular proposal on each vulnerable population. </a:t>
            </a:r>
            <a:endParaRPr lang="en-US" i="1" baseline="0" dirty="0" smtClean="0"/>
          </a:p>
          <a:p>
            <a:endParaRPr lang="en-US" baseline="0" dirty="0" smtClean="0"/>
          </a:p>
          <a:p>
            <a:r>
              <a:rPr lang="en-US" baseline="0" dirty="0" smtClean="0"/>
              <a:t>The checklist groups populations by whether the OPTN gathers data related to that particular population, since data collection impacts how committees assess the effect of a proposal. The populations currently included in OPTN data are:</a:t>
            </a:r>
          </a:p>
          <a:p>
            <a:endParaRPr lang="en-US" baseline="0" dirty="0" smtClean="0"/>
          </a:p>
          <a:p>
            <a:pPr marL="174982" indent="-174982">
              <a:buFontTx/>
              <a:buChar char="-"/>
            </a:pPr>
            <a:r>
              <a:rPr lang="en-US" baseline="0" dirty="0" smtClean="0"/>
              <a:t>Race and ethnic minority groups</a:t>
            </a:r>
          </a:p>
          <a:p>
            <a:pPr marL="174982" indent="-174982">
              <a:buFontTx/>
              <a:buChar char="-"/>
            </a:pPr>
            <a:r>
              <a:rPr lang="en-US" baseline="0" dirty="0" smtClean="0"/>
              <a:t>Age</a:t>
            </a:r>
          </a:p>
          <a:p>
            <a:pPr marL="174982" indent="-174982">
              <a:buFontTx/>
              <a:buChar char="-"/>
            </a:pPr>
            <a:r>
              <a:rPr lang="en-US" baseline="0" dirty="0" smtClean="0"/>
              <a:t>Populations with physical/mental disabilities or impairment</a:t>
            </a:r>
          </a:p>
          <a:p>
            <a:pPr marL="174982" indent="-174982">
              <a:buFontTx/>
              <a:buChar char="-"/>
            </a:pPr>
            <a:r>
              <a:rPr lang="en-US" baseline="0" dirty="0" smtClean="0"/>
              <a:t>women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3930686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vulnerable populations that may be affected</a:t>
            </a:r>
            <a:r>
              <a:rPr lang="en-US" baseline="0" dirty="0" smtClean="0"/>
              <a:t> by policies but </a:t>
            </a:r>
            <a:r>
              <a:rPr lang="en-US" b="1" u="sng" baseline="0" dirty="0" smtClean="0"/>
              <a:t>not included in OPTN data</a:t>
            </a:r>
            <a:r>
              <a:rPr lang="en-US" baseline="0" dirty="0" smtClean="0"/>
              <a:t> are:</a:t>
            </a:r>
          </a:p>
          <a:p>
            <a:pPr marL="174982" indent="-174982">
              <a:buFontTx/>
              <a:buChar char="-"/>
            </a:pPr>
            <a:r>
              <a:rPr lang="en-US" baseline="0" dirty="0" smtClean="0"/>
              <a:t>LGBT groups</a:t>
            </a:r>
          </a:p>
          <a:p>
            <a:pPr marL="174982" indent="-174982">
              <a:buFontTx/>
              <a:buChar char="-"/>
            </a:pPr>
            <a:r>
              <a:rPr lang="en-US" baseline="0" dirty="0" smtClean="0"/>
              <a:t>Veterans</a:t>
            </a:r>
          </a:p>
          <a:p>
            <a:pPr marL="174982" indent="-174982">
              <a:buFontTx/>
              <a:buChar char="-"/>
            </a:pPr>
            <a:r>
              <a:rPr lang="en-US" dirty="0" smtClean="0"/>
              <a:t>Incarcerated or paroled populations</a:t>
            </a:r>
          </a:p>
          <a:p>
            <a:pPr marL="174982" indent="-174982">
              <a:buFontTx/>
              <a:buChar char="-"/>
            </a:pPr>
            <a:r>
              <a:rPr lang="en-US" dirty="0" smtClean="0"/>
              <a:t>Public insurance and uninsured groups</a:t>
            </a:r>
          </a:p>
          <a:p>
            <a:pPr marL="174982" indent="-174982">
              <a:buFontTx/>
              <a:buChar char="-"/>
            </a:pPr>
            <a:r>
              <a:rPr lang="en-US" dirty="0" smtClean="0"/>
              <a:t>Adults with high school education or less</a:t>
            </a:r>
          </a:p>
          <a:p>
            <a:pPr marL="174982" indent="-174982">
              <a:buFontTx/>
              <a:buChar char="-"/>
            </a:pPr>
            <a:r>
              <a:rPr lang="en-US" dirty="0" smtClean="0"/>
              <a:t>Citizenship status</a:t>
            </a:r>
          </a:p>
          <a:p>
            <a:pPr marL="174982" indent="-174982">
              <a:buFontTx/>
              <a:buChar char="-"/>
            </a:pPr>
            <a:endParaRPr lang="en-US" dirty="0" smtClean="0"/>
          </a:p>
          <a:p>
            <a:r>
              <a:rPr lang="en-US" dirty="0" smtClean="0"/>
              <a:t>Committees should consider these populations</a:t>
            </a:r>
            <a:r>
              <a:rPr lang="en-US" baseline="0" dirty="0" smtClean="0"/>
              <a:t> and identify if a proposed policy change may impact them by using committee discussions, literature reviews and other resources, since OPTN data is not available.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18698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MAC has also started</a:t>
            </a:r>
            <a:r>
              <a:rPr lang="en-US" baseline="0" dirty="0" smtClean="0"/>
              <a:t> two new projects: one on socio-economic status and access to transplant, and another on disparity in non-contiguous states or territories. </a:t>
            </a:r>
          </a:p>
          <a:p>
            <a:endParaRPr lang="en-US" baseline="0" dirty="0" smtClean="0"/>
          </a:p>
          <a:p>
            <a:r>
              <a:rPr lang="en-US" baseline="0" dirty="0" smtClean="0"/>
              <a:t>SES and Access to transplant: The MAC has a Subcommittee looking at the possible impact of SES on access to transplant. This Subcommittee is currently looking at the literature to see whether this problem has been documented. </a:t>
            </a:r>
          </a:p>
          <a:p>
            <a:endParaRPr lang="en-US" baseline="0" dirty="0" smtClean="0"/>
          </a:p>
          <a:p>
            <a:r>
              <a:rPr lang="en-US" baseline="0" dirty="0" smtClean="0"/>
              <a:t>Disparity in non-contiguous states/territories: This project stems from a concern that there may be a disparity in allocation to non-contiguous states/territories. The Committee requested a data analysis to identify whether this concern is justified, and will review results of the analysis at its September </a:t>
            </a:r>
            <a:r>
              <a:rPr lang="en-US" baseline="0" smtClean="0"/>
              <a:t>in-person meeting.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177203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Minority Affairs Committee</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Fall 2018</a:t>
            </a:r>
            <a:endParaRPr lang="en-US" sz="3600" dirty="0"/>
          </a:p>
        </p:txBody>
      </p:sp>
    </p:spTree>
    <p:extLst>
      <p:ext uri="{BB962C8B-B14F-4D97-AF65-F5344CB8AC3E}">
        <p14:creationId xmlns:p14="http://schemas.microsoft.com/office/powerpoint/2010/main" val="34708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Problem: </a:t>
            </a:r>
            <a:r>
              <a:rPr lang="en-US" dirty="0" smtClean="0"/>
              <a:t>It is often late in committee project work when impact to minority and vulnerable populations is examined. The MAC would like to ensure that impact on these populations is assessed consistently and early in project work.</a:t>
            </a:r>
            <a:endParaRPr lang="en-US" dirty="0"/>
          </a:p>
          <a:p>
            <a:r>
              <a:rPr lang="en-US" b="1" dirty="0" smtClean="0"/>
              <a:t>Solution: </a:t>
            </a:r>
            <a:r>
              <a:rPr lang="en-US" dirty="0" smtClean="0"/>
              <a:t>The MAC developed a “project checklist” for Committees to use as part of POC approved project work. The checklist will standardize assessment of how the project impacts selected populations. </a:t>
            </a:r>
          </a:p>
          <a:p>
            <a:r>
              <a:rPr lang="en-US" sz="3400" dirty="0" smtClean="0"/>
              <a:t>Tool for committees to use</a:t>
            </a:r>
          </a:p>
          <a:p>
            <a:pPr lvl="2"/>
            <a:r>
              <a:rPr lang="en-US" sz="2600" dirty="0" smtClean="0"/>
              <a:t>After POC approval</a:t>
            </a:r>
          </a:p>
          <a:p>
            <a:pPr lvl="2"/>
            <a:r>
              <a:rPr lang="en-US" sz="2600" dirty="0" smtClean="0"/>
              <a:t>During public comment</a:t>
            </a:r>
            <a:endParaRPr lang="en-US" sz="2600" dirty="0"/>
          </a:p>
        </p:txBody>
      </p:sp>
      <p:sp>
        <p:nvSpPr>
          <p:cNvPr id="3" name="Title 2"/>
          <p:cNvSpPr>
            <a:spLocks noGrp="1"/>
          </p:cNvSpPr>
          <p:nvPr>
            <p:ph type="title"/>
          </p:nvPr>
        </p:nvSpPr>
        <p:spPr/>
        <p:txBody>
          <a:bodyPr/>
          <a:lstStyle/>
          <a:p>
            <a:r>
              <a:rPr lang="en-US" dirty="0" smtClean="0"/>
              <a:t>MAC Vulnerable Populations Checklist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custDataLst>
      <p:tags r:id="rId1"/>
    </p:custDataLst>
    <p:extLst>
      <p:ext uri="{BB962C8B-B14F-4D97-AF65-F5344CB8AC3E}">
        <p14:creationId xmlns:p14="http://schemas.microsoft.com/office/powerpoint/2010/main" val="1481573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Populations considered by OPTN:</a:t>
            </a:r>
          </a:p>
          <a:p>
            <a:pPr lvl="1"/>
            <a:r>
              <a:rPr lang="en-US" sz="2800" dirty="0" smtClean="0"/>
              <a:t>Race and ethnic minority groups</a:t>
            </a:r>
          </a:p>
          <a:p>
            <a:pPr lvl="1"/>
            <a:r>
              <a:rPr lang="en-US" sz="2800" dirty="0" smtClean="0"/>
              <a:t>Age</a:t>
            </a:r>
          </a:p>
          <a:p>
            <a:pPr lvl="1"/>
            <a:r>
              <a:rPr lang="en-US" sz="2800" dirty="0" smtClean="0"/>
              <a:t>Populations with physical/mental disabilities or impairment</a:t>
            </a:r>
          </a:p>
          <a:p>
            <a:pPr lvl="1"/>
            <a:r>
              <a:rPr lang="en-US" sz="2800" dirty="0" smtClean="0"/>
              <a:t>Women</a:t>
            </a:r>
          </a:p>
        </p:txBody>
      </p:sp>
      <p:sp>
        <p:nvSpPr>
          <p:cNvPr id="3" name="Title 2"/>
          <p:cNvSpPr>
            <a:spLocks noGrp="1"/>
          </p:cNvSpPr>
          <p:nvPr>
            <p:ph type="title"/>
          </p:nvPr>
        </p:nvSpPr>
        <p:spPr/>
        <p:txBody>
          <a:bodyPr/>
          <a:lstStyle/>
          <a:p>
            <a:r>
              <a:rPr lang="en-US" dirty="0" smtClean="0"/>
              <a:t>Checklist Components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custDataLst>
      <p:tags r:id="rId1"/>
    </p:custDataLst>
    <p:extLst>
      <p:ext uri="{BB962C8B-B14F-4D97-AF65-F5344CB8AC3E}">
        <p14:creationId xmlns:p14="http://schemas.microsoft.com/office/powerpoint/2010/main" val="1223209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43171"/>
            <a:ext cx="11394917" cy="5208089"/>
          </a:xfrm>
        </p:spPr>
        <p:txBody>
          <a:bodyPr>
            <a:normAutofit fontScale="92500" lnSpcReduction="10000"/>
          </a:bodyPr>
          <a:lstStyle/>
          <a:p>
            <a:r>
              <a:rPr lang="en-US" sz="3600" dirty="0"/>
              <a:t>Other vulnerable populations that may be affected:</a:t>
            </a:r>
          </a:p>
          <a:p>
            <a:pPr lvl="1"/>
            <a:r>
              <a:rPr lang="en-US" sz="2800" dirty="0" smtClean="0"/>
              <a:t>LGBT </a:t>
            </a:r>
            <a:r>
              <a:rPr lang="en-US" sz="2800" dirty="0"/>
              <a:t>Groups</a:t>
            </a:r>
          </a:p>
          <a:p>
            <a:pPr lvl="1"/>
            <a:r>
              <a:rPr lang="en-US" sz="2800" dirty="0"/>
              <a:t>Veterans</a:t>
            </a:r>
          </a:p>
          <a:p>
            <a:pPr lvl="1"/>
            <a:r>
              <a:rPr lang="en-US" sz="2800" dirty="0"/>
              <a:t>Incarcerated or Paroled Populations</a:t>
            </a:r>
          </a:p>
          <a:p>
            <a:pPr lvl="1"/>
            <a:r>
              <a:rPr lang="en-US" sz="2800" dirty="0"/>
              <a:t>Public Insurance and uninsured groups</a:t>
            </a:r>
          </a:p>
          <a:p>
            <a:pPr lvl="1"/>
            <a:r>
              <a:rPr lang="en-US" sz="2800" dirty="0"/>
              <a:t>Adults with high school education or less</a:t>
            </a:r>
          </a:p>
          <a:p>
            <a:pPr lvl="1"/>
            <a:r>
              <a:rPr lang="en-US" sz="2800" dirty="0"/>
              <a:t>Citizenship </a:t>
            </a:r>
            <a:r>
              <a:rPr lang="en-US" sz="2800" dirty="0" smtClean="0"/>
              <a:t>status</a:t>
            </a:r>
          </a:p>
          <a:p>
            <a:r>
              <a:rPr lang="en-US" sz="3600" dirty="0"/>
              <a:t>Geographic Disparity:</a:t>
            </a:r>
          </a:p>
          <a:p>
            <a:pPr lvl="1"/>
            <a:r>
              <a:rPr lang="en-US" sz="2800" dirty="0"/>
              <a:t>Rural, urban or urbanized cluster</a:t>
            </a:r>
          </a:p>
          <a:p>
            <a:pPr lvl="1"/>
            <a:r>
              <a:rPr lang="en-US" sz="2800" dirty="0"/>
              <a:t>Non-contiguous (Hawaii, Alaska, U.S. territories)</a:t>
            </a:r>
          </a:p>
          <a:p>
            <a:pPr lvl="1"/>
            <a:r>
              <a:rPr lang="en-US" sz="2800" dirty="0"/>
              <a:t>Economically deprived areas</a:t>
            </a:r>
          </a:p>
          <a:p>
            <a:endParaRPr lang="en-US" sz="3600" dirty="0"/>
          </a:p>
        </p:txBody>
      </p:sp>
      <p:sp>
        <p:nvSpPr>
          <p:cNvPr id="3" name="Title 2"/>
          <p:cNvSpPr>
            <a:spLocks noGrp="1"/>
          </p:cNvSpPr>
          <p:nvPr>
            <p:ph type="title"/>
          </p:nvPr>
        </p:nvSpPr>
        <p:spPr/>
        <p:txBody>
          <a:bodyPr/>
          <a:lstStyle/>
          <a:p>
            <a:r>
              <a:rPr lang="en-US" dirty="0" smtClean="0"/>
              <a:t>Checklist Components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custDataLst>
      <p:tags r:id="rId1"/>
    </p:custDataLst>
    <p:extLst>
      <p:ext uri="{BB962C8B-B14F-4D97-AF65-F5344CB8AC3E}">
        <p14:creationId xmlns:p14="http://schemas.microsoft.com/office/powerpoint/2010/main" val="2037058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smtClean="0"/>
              <a:t>Socio-Economic Status (SES) &amp; Access to Transplant</a:t>
            </a:r>
          </a:p>
          <a:p>
            <a:pPr lvl="1"/>
            <a:r>
              <a:rPr lang="en-US" sz="2400" dirty="0" smtClean="0"/>
              <a:t>New MAC project on addressing the concern that SES impacts access to transplant</a:t>
            </a:r>
          </a:p>
          <a:p>
            <a:pPr lvl="1"/>
            <a:r>
              <a:rPr lang="en-US" sz="2400" dirty="0" smtClean="0"/>
              <a:t>Subcommittee working on literature review related to the problem</a:t>
            </a:r>
          </a:p>
          <a:p>
            <a:r>
              <a:rPr lang="en-US" sz="3600" dirty="0" smtClean="0"/>
              <a:t>Disparity in Non-contiguous states/territories</a:t>
            </a:r>
          </a:p>
          <a:p>
            <a:pPr lvl="1"/>
            <a:r>
              <a:rPr lang="en-US" sz="2400" dirty="0" smtClean="0"/>
              <a:t>New MAC project on concern that there may be a disparity in allocation to non-contiguous states &amp; territories</a:t>
            </a:r>
          </a:p>
          <a:p>
            <a:pPr lvl="1"/>
            <a:r>
              <a:rPr lang="en-US" sz="2400" dirty="0" smtClean="0"/>
              <a:t>Research performing data analysis to identify whether concern relates to actual problem</a:t>
            </a:r>
          </a:p>
          <a:p>
            <a:pPr lvl="1"/>
            <a:r>
              <a:rPr lang="en-US" sz="2400" dirty="0" smtClean="0"/>
              <a:t>Will be presenting to MAC at in-person meeting in September</a:t>
            </a:r>
            <a:endParaRPr lang="en-US" sz="2400" dirty="0"/>
          </a:p>
        </p:txBody>
      </p:sp>
      <p:sp>
        <p:nvSpPr>
          <p:cNvPr id="3" name="Title 2"/>
          <p:cNvSpPr>
            <a:spLocks noGrp="1"/>
          </p:cNvSpPr>
          <p:nvPr>
            <p:ph type="title"/>
          </p:nvPr>
        </p:nvSpPr>
        <p:spPr/>
        <p:txBody>
          <a:bodyPr/>
          <a:lstStyle/>
          <a:p>
            <a:r>
              <a:rPr lang="en-US" dirty="0" smtClean="0"/>
              <a:t>New MAC Projects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custDataLst>
      <p:tags r:id="rId1"/>
    </p:custDataLst>
    <p:extLst>
      <p:ext uri="{BB962C8B-B14F-4D97-AF65-F5344CB8AC3E}">
        <p14:creationId xmlns:p14="http://schemas.microsoft.com/office/powerpoint/2010/main" val="538563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5007630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D26ED3-FCD3-4010-AD8D-F7965D199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purl.org/dc/terms/"/>
    <ds:schemaRef ds:uri="http://schemas.openxmlformats.org/package/2006/metadata/core-properties"/>
    <ds:schemaRef ds:uri="http://schemas.microsoft.com/office/2006/metadata/propertie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eb91da90-ef78-48fa-8294-c2e3b9c4157a"/>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775</TotalTime>
  <Words>626</Words>
  <Application>Microsoft Office PowerPoint</Application>
  <PresentationFormat>Custom</PresentationFormat>
  <Paragraphs>70</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Myriad Pro</vt:lpstr>
      <vt:lpstr>Wingdings</vt:lpstr>
      <vt:lpstr>Expo</vt:lpstr>
      <vt:lpstr>Minority Affairs Committee</vt:lpstr>
      <vt:lpstr>MAC Vulnerable Populations Checklist </vt:lpstr>
      <vt:lpstr>Checklist Components</vt:lpstr>
      <vt:lpstr>Checklist Components</vt:lpstr>
      <vt:lpstr>New MAC Projects</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44</cp:revision>
  <dcterms:created xsi:type="dcterms:W3CDTF">2010-09-17T15:26:33Z</dcterms:created>
  <dcterms:modified xsi:type="dcterms:W3CDTF">2018-08-22T19:34:05Z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77589e5d-3c9a-4ae7-8e91-b377234c341b</vt:lpwstr>
  </property>
  <property fmtid="{D5CDD505-2E9C-101B-9397-08002B2CF9AE}" pid="4" name="Committee">
    <vt:lpwstr/>
  </property>
</Properties>
</file>