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2"/>
  </p:notesMasterIdLst>
  <p:handoutMasterIdLst>
    <p:handoutMasterId r:id="rId13"/>
  </p:handoutMasterIdLst>
  <p:sldIdLst>
    <p:sldId id="261" r:id="rId5"/>
    <p:sldId id="262" r:id="rId6"/>
    <p:sldId id="267" r:id="rId7"/>
    <p:sldId id="269" r:id="rId8"/>
    <p:sldId id="272" r:id="rId9"/>
    <p:sldId id="273" r:id="rId10"/>
    <p:sldId id="270" r:id="rId11"/>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4" clrIdx="0">
    <p:extLst>
      <p:ext uri="{19B8F6BF-5375-455C-9EA6-DF929625EA0E}">
        <p15:presenceInfo xmlns:p15="http://schemas.microsoft.com/office/powerpoint/2012/main" userId="S-1-5-21-3838001524-2532167733-2738084025-1549" providerId="AD"/>
      </p:ext>
    </p:extLst>
  </p:cmAuthor>
  <p:cmAuthor id="2" name="Melinda C. Woodbury" initials="MCW" lastIdx="8" clrIdx="1"/>
  <p:cmAuthor id="3" name="Liz Robbins Callahan" initials="LRC" lastIdx="5" clrIdx="2">
    <p:extLst>
      <p:ext uri="{19B8F6BF-5375-455C-9EA6-DF929625EA0E}">
        <p15:presenceInfo xmlns:p15="http://schemas.microsoft.com/office/powerpoint/2012/main" userId="Liz Robbins Callahan" providerId="None"/>
      </p:ext>
    </p:extLst>
  </p:cmAuthor>
  <p:cmAuthor id="4" name="Karen Sokohl" initials="KS" lastIdx="3" clrIdx="3">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97" autoAdjust="0"/>
    <p:restoredTop sz="72279" autoAdjust="0"/>
  </p:normalViewPr>
  <p:slideViewPr>
    <p:cSldViewPr snapToGrid="0" snapToObjects="1">
      <p:cViewPr varScale="1">
        <p:scale>
          <a:sx n="43" d="100"/>
          <a:sy n="43" d="100"/>
        </p:scale>
        <p:origin x="1326" y="54"/>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45" d="100"/>
          <a:sy n="45" d="100"/>
        </p:scale>
        <p:origin x="25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2/12/2018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2/12/2018</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2731562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defRPr/>
            </a:pPr>
            <a:r>
              <a:rPr lang="en-US" dirty="0" smtClean="0"/>
              <a:t>In 2015, the Board of Directors</a:t>
            </a:r>
            <a:r>
              <a:rPr lang="en-US" baseline="0" dirty="0" smtClean="0"/>
              <a:t> approved </a:t>
            </a:r>
            <a:r>
              <a:rPr lang="en-US" dirty="0"/>
              <a:t>amendments to the Bylaws to remove the option for solid organ transplant program key personnel to qualify based on foreign board certification. </a:t>
            </a:r>
            <a:r>
              <a:rPr lang="en-US" dirty="0" smtClean="0">
                <a:effectLst/>
              </a:rPr>
              <a:t>In lieu of accepting</a:t>
            </a:r>
            <a:r>
              <a:rPr lang="en-US" baseline="0" dirty="0" smtClean="0">
                <a:effectLst/>
              </a:rPr>
              <a:t> foreign board certification, a pathway was added for individuals who are not board certified in the U.S. or Canada to qualify for key personnel positions at solid organ transplant programs. This same pathway is </a:t>
            </a:r>
            <a:r>
              <a:rPr lang="en-US" u="sng" baseline="0" dirty="0" smtClean="0">
                <a:effectLst/>
              </a:rPr>
              <a:t>not</a:t>
            </a:r>
            <a:r>
              <a:rPr lang="en-US" baseline="0" dirty="0" smtClean="0">
                <a:effectLst/>
              </a:rPr>
              <a:t> available for key personnel at VCA transplant programs. After September 1, 2018, only board certified individuals may qualify for key personnel positions at VCA transplant programs. </a:t>
            </a:r>
          </a:p>
          <a:p>
            <a:pPr defTabSz="466618">
              <a:defRPr/>
            </a:pPr>
            <a:endParaRPr lang="en-US" baseline="0" dirty="0" smtClean="0">
              <a:effectLst/>
            </a:endParaRPr>
          </a:p>
          <a:p>
            <a:pPr defTabSz="466618">
              <a:defRPr/>
            </a:pPr>
            <a:r>
              <a:rPr lang="en-US" u="none" baseline="0" dirty="0" smtClean="0">
                <a:effectLst/>
              </a:rPr>
              <a:t>This absence of a mechanism for individuals who are not board certified in the U.S. or Canada creates </a:t>
            </a:r>
            <a:r>
              <a:rPr lang="en-US" u="none" strike="noStrike" baseline="0" dirty="0" smtClean="0">
                <a:effectLst/>
              </a:rPr>
              <a:t>different </a:t>
            </a:r>
            <a:r>
              <a:rPr lang="en-US" u="none" baseline="0" dirty="0" smtClean="0">
                <a:effectLst/>
              </a:rPr>
              <a:t>standards for key personnel at VCA transplant programs compared to solid organ transplant programs. While many leaders of VCA programs are board certified, some domestic and international VCA transplant programs are led by well-qualified and experienced individuals without board certification. The Committee feels these non-board certified individuals should be allowed to continue leading VCA pr</a:t>
            </a:r>
            <a:r>
              <a:rPr lang="en-US" baseline="0" dirty="0" smtClean="0">
                <a:effectLst/>
              </a:rPr>
              <a:t>ograms, and have the opportunity to lead VCA programs in the future.</a:t>
            </a:r>
          </a:p>
          <a:p>
            <a:pPr defTabSz="466618">
              <a:defRPr/>
            </a:pPr>
            <a:endParaRPr lang="en-US"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99107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proposal intends to apply </a:t>
            </a:r>
            <a:r>
              <a:rPr lang="en-US" baseline="0" dirty="0" smtClean="0"/>
              <a:t>the changes made to the solid organ transplant programs requirements to the requirements to VCA transplant programs. This includes:</a:t>
            </a:r>
          </a:p>
          <a:p>
            <a:pPr marL="174982" indent="-174982">
              <a:buFont typeface="Arial" panose="020B0604020202020204" pitchFamily="34" charset="0"/>
              <a:buChar char="•"/>
            </a:pPr>
            <a:r>
              <a:rPr lang="en-US" dirty="0" smtClean="0"/>
              <a:t>Remove the reference to foreign</a:t>
            </a:r>
            <a:r>
              <a:rPr lang="en-US" baseline="0" dirty="0" smtClean="0"/>
              <a:t> board certification</a:t>
            </a:r>
          </a:p>
          <a:p>
            <a:pPr marL="174982" indent="-174982">
              <a:buFont typeface="Arial" panose="020B0604020202020204" pitchFamily="34" charset="0"/>
              <a:buChar char="•"/>
            </a:pPr>
            <a:r>
              <a:rPr lang="en-US" dirty="0" smtClean="0"/>
              <a:t>Add CME pathway for non-board certified individuals to qualify</a:t>
            </a:r>
            <a:r>
              <a:rPr lang="en-US" baseline="0" dirty="0" smtClean="0"/>
              <a:t> for key personnel at VCA transplant programs</a:t>
            </a:r>
            <a:endParaRPr lang="en-US" dirty="0" smtClean="0"/>
          </a:p>
          <a:p>
            <a:endParaRPr lang="en-US" dirty="0" smtClean="0"/>
          </a:p>
          <a:p>
            <a:pPr defTabSz="466618">
              <a:defRPr/>
            </a:pPr>
            <a:r>
              <a:rPr lang="en-US" b="0" dirty="0" smtClean="0"/>
              <a:t>I should</a:t>
            </a:r>
            <a:r>
              <a:rPr lang="en-US" b="0" baseline="0" dirty="0" smtClean="0"/>
              <a:t> emphasize, t</a:t>
            </a:r>
            <a:r>
              <a:rPr lang="en-US" b="0" dirty="0" smtClean="0"/>
              <a:t>his proposal is intended</a:t>
            </a:r>
            <a:r>
              <a:rPr lang="en-US" b="0" baseline="0" dirty="0" smtClean="0"/>
              <a:t> to </a:t>
            </a:r>
            <a:r>
              <a:rPr lang="en-US" b="0" u="sng" dirty="0" smtClean="0"/>
              <a:t>add a pathway</a:t>
            </a:r>
            <a:r>
              <a:rPr lang="en-US" b="0" u="sng" baseline="0" dirty="0" smtClean="0"/>
              <a:t> </a:t>
            </a:r>
            <a:r>
              <a:rPr lang="en-US" b="0" dirty="0" smtClean="0"/>
              <a:t>for non-board certified individuals to qualify for key personnel positions at VCA transplant programs. </a:t>
            </a:r>
            <a:r>
              <a:rPr lang="en-US" dirty="0"/>
              <a:t>This pathway includes requirements for continuing medical education (CME) and letters of reference from VCA program directors. These two requirements would be </a:t>
            </a:r>
            <a:r>
              <a:rPr lang="en-US" b="1" i="1" u="sng" dirty="0"/>
              <a:t>in addition</a:t>
            </a:r>
            <a:r>
              <a:rPr lang="en-US" b="1" u="sng" dirty="0"/>
              <a:t> </a:t>
            </a:r>
            <a:r>
              <a:rPr lang="en-US" dirty="0"/>
              <a:t>to existing requirement for actual VCA case experience. </a:t>
            </a:r>
            <a:r>
              <a:rPr lang="en-US" b="0" dirty="0" smtClean="0"/>
              <a:t>This proposal is not intended to reduce in any way the rigor of the training and experience requirements for key personal at VCA transplant programs. The end-goal</a:t>
            </a:r>
            <a:r>
              <a:rPr lang="en-US" b="0" baseline="0" dirty="0" smtClean="0"/>
              <a:t> is that VCA programs are held to the same standard as their solid organ counterparts.</a:t>
            </a:r>
            <a:endParaRPr lang="en-US" b="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45548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approved by the Board, transplant hospitals with approved VCA transplant programs must propose individuals who qualify for key personnel positions. There will be a small increase in the information submitted to the OPTN. Additional information will be required when a physician or surgeon completes a membership application. This will include submitting two letters of recommendation from VCA program directors not employed by the applying transplant hospital, and the applicants plan for continuing education. If individuals applying are non-board certified, they will be responsible for adhering to the requirements of the CME pathway identified in their application. The MPSC will review the VCA transplant program applications to determine compliance with these proposed amendments.</a:t>
            </a:r>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4258069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targeted date for Board consideration is the June 2018 meeting.</a:t>
            </a:r>
          </a:p>
          <a:p>
            <a:endParaRPr lang="en-US" baseline="0" dirty="0" smtClean="0"/>
          </a:p>
          <a:p>
            <a:pPr defTabSz="466618">
              <a:defRPr/>
            </a:pPr>
            <a:r>
              <a:rPr lang="en-US" baseline="0" dirty="0" smtClean="0"/>
              <a:t>This proposal will not result in any programming change to Waitlist, </a:t>
            </a:r>
            <a:r>
              <a:rPr lang="en-US" baseline="0" dirty="0" err="1" smtClean="0"/>
              <a:t>DonorNet</a:t>
            </a:r>
            <a:r>
              <a:rPr lang="en-US" baseline="0" dirty="0" smtClean="0"/>
              <a:t>, or </a:t>
            </a:r>
            <a:r>
              <a:rPr lang="en-US" baseline="0" dirty="0" err="1" smtClean="0"/>
              <a:t>Tiedi</a:t>
            </a:r>
            <a:r>
              <a:rPr lang="en-US" baseline="0" dirty="0" smtClean="0"/>
              <a:t>. However, UNOS will need to program its </a:t>
            </a:r>
            <a:r>
              <a:rPr lang="en-US" u="none" strike="noStrike" baseline="0" dirty="0" smtClean="0"/>
              <a:t>internal membership </a:t>
            </a:r>
            <a:r>
              <a:rPr lang="en-US" baseline="0" dirty="0" smtClean="0"/>
              <a:t>databases to capture and manage the information entered on membership applications.</a:t>
            </a:r>
            <a:r>
              <a:rPr lang="en-US" dirty="0" smtClean="0"/>
              <a:t> </a:t>
            </a:r>
          </a:p>
          <a:p>
            <a:pPr defTabSz="466618">
              <a:defRPr/>
            </a:pPr>
            <a:endParaRPr lang="en-US" dirty="0" smtClean="0"/>
          </a:p>
          <a:p>
            <a:pPr defTabSz="466618">
              <a:defRPr/>
            </a:pPr>
            <a:r>
              <a:rPr lang="en-US" i="0" strike="noStrike" baseline="0" dirty="0" smtClean="0"/>
              <a:t>The B</a:t>
            </a:r>
            <a:r>
              <a:rPr lang="en-US" i="0" dirty="0" smtClean="0"/>
              <a:t>ylaw language changes in the proposal will require two phases. The first phase includes striking the sunset provision from the requirements for the primary VCA transplant surgeon for head and neck, and upper limb transplant programs. </a:t>
            </a:r>
            <a:r>
              <a:rPr lang="en-US" i="0" strike="noStrike" baseline="0" dirty="0" smtClean="0"/>
              <a:t>We need this t</a:t>
            </a:r>
            <a:r>
              <a:rPr lang="en-US" i="0" dirty="0" smtClean="0"/>
              <a:t>o continue</a:t>
            </a:r>
            <a:r>
              <a:rPr lang="en-US" i="0" baseline="0" dirty="0" smtClean="0"/>
              <a:t> to </a:t>
            </a:r>
            <a:r>
              <a:rPr lang="en-US" i="0" dirty="0" smtClean="0"/>
              <a:t>allow these non-board certified individuals to qualify for key personnel positions at VCA transplant programs. This phase will be effective on September 1, 2018. The second phase includes elements of the CME pathway, and amendments to Appendices D and J for clarity. This second phase is targeted to be implemented no sooner than the second quarter of 2019.</a:t>
            </a:r>
          </a:p>
          <a:p>
            <a:endParaRPr lang="en-US" dirty="0" smtClean="0"/>
          </a:p>
          <a:p>
            <a:pPr defTabSz="466618">
              <a:defRPr/>
            </a:pPr>
            <a:r>
              <a:rPr lang="en-US" dirty="0" smtClean="0"/>
              <a:t>The</a:t>
            </a:r>
            <a:r>
              <a:rPr lang="en-US" baseline="0" dirty="0" smtClean="0"/>
              <a:t> detailed training and experience requirements for key personnel at VCA transplant programs are substantively different from the 2014 requirements. As a result of these differences, all VCA transplant programs must re-apply. This application period no sooner than the forth quarter 2018. The OPTN will notify all VCA programs about the application period. Those currently approved VCA transplant programs who do not wish to reapply can submit an opt-out notice to the OPTN.</a:t>
            </a:r>
          </a:p>
          <a:p>
            <a:pPr defTabSz="466618">
              <a:defRPr/>
            </a:pPr>
            <a:endParaRPr lang="en-US" dirty="0" smtClean="0"/>
          </a:p>
          <a:p>
            <a:r>
              <a:rPr lang="en-US" dirty="0" smtClean="0"/>
              <a:t>The VCA Committee will monitor aggregate data on approved personnel changes in the following situations:</a:t>
            </a:r>
          </a:p>
          <a:p>
            <a:endParaRPr lang="en-US" dirty="0" smtClean="0"/>
          </a:p>
          <a:p>
            <a:pPr marL="174982" indent="-174982">
              <a:buFont typeface="Arial" panose="020B0604020202020204" pitchFamily="34" charset="0"/>
              <a:buChar char="•"/>
            </a:pPr>
            <a:r>
              <a:rPr lang="en-US" dirty="0" smtClean="0"/>
              <a:t>Non-board</a:t>
            </a:r>
            <a:r>
              <a:rPr lang="en-US" baseline="0" dirty="0" smtClean="0"/>
              <a:t> certified </a:t>
            </a:r>
            <a:r>
              <a:rPr lang="en-US" dirty="0" smtClean="0"/>
              <a:t>individuals applying for key personnel positions at a VCA transplant program, </a:t>
            </a:r>
          </a:p>
          <a:p>
            <a:pPr marL="174982" indent="-174982">
              <a:buFont typeface="Arial" panose="020B0604020202020204" pitchFamily="34" charset="0"/>
              <a:buChar char="•"/>
            </a:pPr>
            <a:r>
              <a:rPr lang="en-US" dirty="0" smtClean="0"/>
              <a:t>instances when a U.S. board ineligible individual applies and is declined for a key personnel position at a VCA transplant program, </a:t>
            </a:r>
          </a:p>
          <a:p>
            <a:pPr marL="174982" indent="-174982">
              <a:buFont typeface="Arial" panose="020B0604020202020204" pitchFamily="34" charset="0"/>
              <a:buChar char="•"/>
            </a:pPr>
            <a:r>
              <a:rPr lang="en-US" dirty="0" smtClean="0"/>
              <a:t>and new VCA transplant programs applying with non-board certified individual applying for a key personnel positions at a VCA transplant program.</a:t>
            </a:r>
          </a:p>
          <a:p>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171115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encourages all interested individuals to comment on the proposal in its entirety. The Committee is requesting feedback on the following three items:</a:t>
            </a:r>
          </a:p>
          <a:p>
            <a:endParaRPr lang="en-US" dirty="0" smtClean="0"/>
          </a:p>
          <a:p>
            <a:pPr marL="228600" indent="-228600">
              <a:buAutoNum type="arabicPeriod"/>
            </a:pPr>
            <a:r>
              <a:rPr lang="en-US" dirty="0" smtClean="0"/>
              <a:t>When considering the addition of a the CME pathway, the some Committee members felt select elements of the pathways were broad and this may lead to lack of clarity for OPTN members. Should “</a:t>
            </a:r>
            <a:r>
              <a:rPr lang="en-US" u="sng" dirty="0" smtClean="0"/>
              <a:t>category-one</a:t>
            </a:r>
            <a:r>
              <a:rPr lang="en-US" dirty="0" smtClean="0"/>
              <a:t>” CME and “</a:t>
            </a:r>
            <a:r>
              <a:rPr lang="en-US" u="sng" dirty="0" smtClean="0"/>
              <a:t>self-assessments</a:t>
            </a:r>
            <a:r>
              <a:rPr lang="en-US" dirty="0" smtClean="0"/>
              <a:t>” be more specifically defined?</a:t>
            </a:r>
          </a:p>
          <a:p>
            <a:pPr marL="228600" indent="-228600">
              <a:buAutoNum type="arabicPeriod"/>
            </a:pPr>
            <a:endParaRPr lang="en-US" dirty="0" smtClean="0"/>
          </a:p>
          <a:p>
            <a:pPr marL="228600" indent="-228600">
              <a:buAutoNum type="arabicPeriod" startAt="2"/>
            </a:pPr>
            <a:r>
              <a:rPr lang="en-US" dirty="0" smtClean="0"/>
              <a:t>The Committee discussed whether “foreign board certification” should be required in the membership</a:t>
            </a:r>
            <a:r>
              <a:rPr lang="en-US" baseline="0" dirty="0" smtClean="0"/>
              <a:t> requirements for VCA transplant programs in addition to the CME pathway established for all other organs. One argument was </a:t>
            </a:r>
            <a:r>
              <a:rPr lang="en-US" dirty="0" smtClean="0"/>
              <a:t>to ensure some </a:t>
            </a:r>
            <a:r>
              <a:rPr lang="en-US" b="1" u="sng" dirty="0" smtClean="0"/>
              <a:t>additional </a:t>
            </a:r>
            <a:r>
              <a:rPr lang="en-US" dirty="0" smtClean="0"/>
              <a:t>level of advanced certification if a surgeon not be board certified in the U.S. or Canada. Other arguments</a:t>
            </a:r>
            <a:r>
              <a:rPr lang="en-US" baseline="0" dirty="0" smtClean="0"/>
              <a:t> were to continue to adhere to the precedent and </a:t>
            </a:r>
            <a:r>
              <a:rPr lang="en-US" baseline="0" smtClean="0"/>
              <a:t>experience for other transplant programs and to achieve alignment. </a:t>
            </a:r>
            <a:r>
              <a:rPr lang="en-US" dirty="0" smtClean="0"/>
              <a:t>Do you feel this is an appropriate approach, or would this inclusion have unintended impact (e.g.: potentially exclude well qualified surgeons from being considered)?</a:t>
            </a:r>
          </a:p>
          <a:p>
            <a:pPr marL="228600" indent="-228600">
              <a:buAutoNum type="arabicPeriod" startAt="2"/>
            </a:pPr>
            <a:endParaRPr lang="en-US" dirty="0" smtClean="0"/>
          </a:p>
          <a:p>
            <a:pPr marL="228600" indent="-228600">
              <a:buAutoNum type="arabicPeriod" startAt="3"/>
            </a:pPr>
            <a:r>
              <a:rPr lang="en-US" dirty="0" smtClean="0"/>
              <a:t>The membership requirements</a:t>
            </a:r>
            <a:r>
              <a:rPr lang="en-US" baseline="0" dirty="0" smtClean="0"/>
              <a:t> for the primary VCA transplant physician allow a solid organ primary transplant surgeon or physician to qualify. The rationale for this is that this solid organ transplant surgeon or physician may have the expertise to oversee the medical management of VCA candidates and recipients. Do you feel </a:t>
            </a:r>
            <a:r>
              <a:rPr lang="en-US" dirty="0" smtClean="0"/>
              <a:t>the language for </a:t>
            </a:r>
            <a:r>
              <a:rPr lang="en-US" b="1" dirty="0" smtClean="0"/>
              <a:t>the primary VCA transplant surgeon </a:t>
            </a:r>
            <a:r>
              <a:rPr lang="en-US" b="0" dirty="0" smtClean="0"/>
              <a:t>should</a:t>
            </a:r>
            <a:r>
              <a:rPr lang="en-US" b="1" dirty="0" smtClean="0"/>
              <a:t> </a:t>
            </a:r>
            <a:r>
              <a:rPr lang="en-US" dirty="0" smtClean="0"/>
              <a:t>include a similar allowance? Would such an allowance diminish the rigor of the training and experience requirements for the primary transplant surgeon of head and neck, or upper limb transplant program?</a:t>
            </a:r>
          </a:p>
          <a:p>
            <a:pPr marL="228600" indent="-228600">
              <a:buAutoNum type="arabicPeriod" startAt="3"/>
            </a:pP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2255825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801031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39" y="1195281"/>
            <a:ext cx="11073631" cy="1619250"/>
          </a:xfrm>
        </p:spPr>
        <p:txBody>
          <a:bodyPr/>
          <a:lstStyle/>
          <a:p>
            <a:r>
              <a:rPr lang="en-US" dirty="0"/>
              <a:t>Align VCA Transplant Program Membership Requirements with Requirements of Other Solid Organ Transplant Programs</a:t>
            </a:r>
          </a:p>
        </p:txBody>
      </p:sp>
      <p:sp>
        <p:nvSpPr>
          <p:cNvPr id="6" name="Subtitle 2"/>
          <p:cNvSpPr>
            <a:spLocks noGrp="1"/>
          </p:cNvSpPr>
          <p:nvPr>
            <p:ph type="subTitle" idx="1"/>
          </p:nvPr>
        </p:nvSpPr>
        <p:spPr>
          <a:xfrm>
            <a:off x="556540" y="4160892"/>
            <a:ext cx="11073631" cy="753036"/>
          </a:xfrm>
        </p:spPr>
        <p:txBody>
          <a:bodyPr>
            <a:normAutofit fontScale="70000" lnSpcReduction="20000"/>
          </a:bodyPr>
          <a:lstStyle/>
          <a:p>
            <a:r>
              <a:rPr lang="en-US" sz="3600" dirty="0" smtClean="0"/>
              <a:t>Vascularized Composite Allograft (VCA) </a:t>
            </a:r>
          </a:p>
          <a:p>
            <a:r>
              <a:rPr lang="en-US" sz="3600" dirty="0" smtClean="0"/>
              <a:t>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467005" y="1053386"/>
            <a:ext cx="11394917" cy="3826891"/>
          </a:xfrm>
        </p:spPr>
        <p:txBody>
          <a:bodyPr>
            <a:normAutofit/>
          </a:bodyPr>
          <a:lstStyle/>
          <a:p>
            <a:r>
              <a:rPr lang="en-US" altLang="en-US" sz="3200" dirty="0" smtClean="0">
                <a:latin typeface="Arial" panose="020B0604020202020204" pitchFamily="34" charset="0"/>
                <a:cs typeface="Arial" panose="020B0604020202020204" pitchFamily="34" charset="0"/>
              </a:rPr>
              <a:t>VCA membership requirements will only allow board certified individuals to qualify for key personnel</a:t>
            </a:r>
            <a:endParaRPr lang="en-US" altLang="en-US" sz="3200" dirty="0">
              <a:latin typeface="Arial" panose="020B0604020202020204" pitchFamily="34" charset="0"/>
              <a:cs typeface="Arial" panose="020B0604020202020204" pitchFamily="34" charset="0"/>
            </a:endParaRPr>
          </a:p>
          <a:p>
            <a:r>
              <a:rPr lang="en-US" altLang="en-US" sz="3200" dirty="0" smtClean="0">
                <a:latin typeface="Arial" panose="020B0604020202020204" pitchFamily="34" charset="0"/>
                <a:cs typeface="Arial" panose="020B0604020202020204" pitchFamily="34" charset="0"/>
              </a:rPr>
              <a:t>Different standard for key personnel compared to solid organ transplant programs</a:t>
            </a: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3704" y="1105216"/>
            <a:ext cx="11394917" cy="4405247"/>
          </a:xfrm>
        </p:spPr>
        <p:txBody>
          <a:bodyPr>
            <a:normAutofit/>
          </a:bodyPr>
          <a:lstStyle/>
          <a:p>
            <a:pPr>
              <a:defRPr/>
            </a:pPr>
            <a:r>
              <a:rPr lang="en-US" sz="3200" dirty="0" smtClean="0"/>
              <a:t>Similar to all solid organ programs, to remove reference to foreign board certification </a:t>
            </a:r>
          </a:p>
          <a:p>
            <a:pPr>
              <a:defRPr/>
            </a:pPr>
            <a:r>
              <a:rPr lang="en-US" sz="3200" dirty="0"/>
              <a:t>Similar to all solid organ programs, </a:t>
            </a:r>
            <a:r>
              <a:rPr lang="en-US" sz="3200" dirty="0" smtClean="0"/>
              <a:t>to add CME pathway for non-board certified individuals</a:t>
            </a: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72558"/>
            <a:ext cx="11394917" cy="4405247"/>
          </a:xfrm>
        </p:spPr>
        <p:txBody>
          <a:bodyPr>
            <a:normAutofit/>
          </a:bodyPr>
          <a:lstStyle/>
          <a:p>
            <a:r>
              <a:rPr lang="en-US" dirty="0" smtClean="0"/>
              <a:t>Affected VCA </a:t>
            </a:r>
            <a:r>
              <a:rPr lang="en-US" dirty="0"/>
              <a:t>transplant programs will be responsible for proposing individuals who </a:t>
            </a:r>
            <a:r>
              <a:rPr lang="en-US" dirty="0" smtClean="0"/>
              <a:t>qualify </a:t>
            </a:r>
            <a:r>
              <a:rPr lang="en-US" dirty="0"/>
              <a:t>for key personnel positions </a:t>
            </a:r>
            <a:endParaRPr lang="en-US" dirty="0" smtClean="0"/>
          </a:p>
          <a:p>
            <a:r>
              <a:rPr lang="en-US" altLang="en-US" dirty="0">
                <a:latin typeface="Arial" panose="020B0604020202020204" pitchFamily="34" charset="0"/>
                <a:cs typeface="Arial" panose="020B0604020202020204" pitchFamily="34" charset="0"/>
              </a:rPr>
              <a:t>Small increase in data submitted on membership applications</a:t>
            </a:r>
          </a:p>
          <a:p>
            <a:r>
              <a:rPr lang="en-US" dirty="0" smtClean="0"/>
              <a:t>Non-board certified individuals must adhere to CME pathway requirements identified </a:t>
            </a:r>
            <a:r>
              <a:rPr lang="en-US" dirty="0"/>
              <a:t>in their application </a:t>
            </a:r>
            <a:endParaRPr lang="en-US" dirty="0" smtClean="0"/>
          </a:p>
          <a:p>
            <a:r>
              <a:rPr lang="en-US" dirty="0" smtClean="0"/>
              <a:t>MPSC </a:t>
            </a:r>
            <a:r>
              <a:rPr lang="en-US" dirty="0"/>
              <a:t>will review </a:t>
            </a:r>
            <a:r>
              <a:rPr lang="en-US" dirty="0" smtClean="0"/>
              <a:t>VCA applications </a:t>
            </a:r>
            <a:r>
              <a:rPr lang="en-US" dirty="0"/>
              <a:t>to determine </a:t>
            </a:r>
            <a:r>
              <a:rPr lang="en-US" dirty="0" smtClean="0"/>
              <a:t>compliance</a:t>
            </a:r>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1"/>
            <a:ext cx="11394917" cy="5369373"/>
          </a:xfrm>
        </p:spPr>
        <p:txBody>
          <a:bodyPr>
            <a:normAutofit fontScale="92500" lnSpcReduction="10000"/>
          </a:bodyPr>
          <a:lstStyle/>
          <a:p>
            <a:r>
              <a:rPr lang="en-US" dirty="0" smtClean="0"/>
              <a:t>Board consideration – June 2018</a:t>
            </a:r>
          </a:p>
          <a:p>
            <a:r>
              <a:rPr lang="en-US" dirty="0" smtClean="0"/>
              <a:t>No programming </a:t>
            </a:r>
            <a:r>
              <a:rPr lang="en-US" dirty="0"/>
              <a:t>in </a:t>
            </a:r>
            <a:r>
              <a:rPr lang="en-US" dirty="0" err="1" smtClean="0"/>
              <a:t>UNet</a:t>
            </a:r>
            <a:r>
              <a:rPr lang="en-US" baseline="30000" dirty="0" err="1" smtClean="0"/>
              <a:t>SM</a:t>
            </a:r>
            <a:r>
              <a:rPr lang="en-US" dirty="0" smtClean="0"/>
              <a:t> </a:t>
            </a:r>
          </a:p>
          <a:p>
            <a:r>
              <a:rPr lang="en-US" dirty="0" smtClean="0"/>
              <a:t>Programming required UNOS membership databases </a:t>
            </a:r>
          </a:p>
          <a:p>
            <a:r>
              <a:rPr lang="en-US" dirty="0" smtClean="0"/>
              <a:t>Two </a:t>
            </a:r>
            <a:r>
              <a:rPr lang="en-US" dirty="0"/>
              <a:t>phases of </a:t>
            </a:r>
            <a:r>
              <a:rPr lang="en-US" dirty="0" smtClean="0"/>
              <a:t>language changes</a:t>
            </a:r>
            <a:endParaRPr lang="en-US" dirty="0"/>
          </a:p>
          <a:p>
            <a:endParaRPr lang="en-US" dirty="0" smtClean="0"/>
          </a:p>
          <a:p>
            <a:endParaRPr lang="en-US" dirty="0" smtClean="0"/>
          </a:p>
          <a:p>
            <a:endParaRPr lang="en-US" dirty="0" smtClean="0"/>
          </a:p>
          <a:p>
            <a:r>
              <a:rPr lang="en-US" dirty="0" smtClean="0"/>
              <a:t>All </a:t>
            </a:r>
            <a:r>
              <a:rPr lang="en-US" dirty="0"/>
              <a:t>VCA transplant programs </a:t>
            </a:r>
            <a:r>
              <a:rPr lang="en-US" dirty="0" smtClean="0"/>
              <a:t>required </a:t>
            </a:r>
            <a:r>
              <a:rPr lang="en-US" dirty="0"/>
              <a:t>to </a:t>
            </a:r>
            <a:r>
              <a:rPr lang="en-US" dirty="0" smtClean="0"/>
              <a:t>re-apply upon notification by the OPTN </a:t>
            </a:r>
            <a:endParaRPr lang="en-US"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79353024"/>
              </p:ext>
            </p:extLst>
          </p:nvPr>
        </p:nvGraphicFramePr>
        <p:xfrm>
          <a:off x="1304996" y="3429701"/>
          <a:ext cx="9555479" cy="1645920"/>
        </p:xfrm>
        <a:graphic>
          <a:graphicData uri="http://schemas.openxmlformats.org/drawingml/2006/table">
            <a:tbl>
              <a:tblPr firstRow="1" bandRow="1">
                <a:tableStyleId>{21E4AEA4-8DFA-4A89-87EB-49C32662AFE0}</a:tableStyleId>
              </a:tblPr>
              <a:tblGrid>
                <a:gridCol w="1393262">
                  <a:extLst>
                    <a:ext uri="{9D8B030D-6E8A-4147-A177-3AD203B41FA5}">
                      <a16:colId xmlns:a16="http://schemas.microsoft.com/office/drawing/2014/main" xmlns="" val="20000"/>
                    </a:ext>
                  </a:extLst>
                </a:gridCol>
                <a:gridCol w="5964840">
                  <a:extLst>
                    <a:ext uri="{9D8B030D-6E8A-4147-A177-3AD203B41FA5}">
                      <a16:colId xmlns:a16="http://schemas.microsoft.com/office/drawing/2014/main" xmlns="" val="20001"/>
                    </a:ext>
                  </a:extLst>
                </a:gridCol>
                <a:gridCol w="2197377">
                  <a:extLst>
                    <a:ext uri="{9D8B030D-6E8A-4147-A177-3AD203B41FA5}">
                      <a16:colId xmlns:a16="http://schemas.microsoft.com/office/drawing/2014/main" xmlns="" val="20002"/>
                    </a:ext>
                  </a:extLst>
                </a:gridCol>
              </a:tblGrid>
              <a:tr h="0">
                <a:tc>
                  <a:txBody>
                    <a:bodyPr/>
                    <a:lstStyle/>
                    <a:p>
                      <a:pPr algn="ctr"/>
                      <a:r>
                        <a:rPr lang="en-US" dirty="0" smtClean="0">
                          <a:latin typeface="Arial" panose="020B0604020202020204" pitchFamily="34" charset="0"/>
                          <a:cs typeface="Arial" panose="020B0604020202020204" pitchFamily="34" charset="0"/>
                        </a:rPr>
                        <a:t>Phase</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Bylaw Language Change</a:t>
                      </a:r>
                      <a:endParaRPr lang="en-US" dirty="0">
                        <a:latin typeface="Arial" panose="020B0604020202020204" pitchFamily="34" charset="0"/>
                        <a:cs typeface="Arial" panose="020B0604020202020204" pitchFamily="34" charset="0"/>
                      </a:endParaRPr>
                    </a:p>
                  </a:txBody>
                  <a:tcPr/>
                </a:tc>
                <a:tc>
                  <a:txBody>
                    <a:bodyPr/>
                    <a:lstStyle/>
                    <a:p>
                      <a:pPr algn="ctr"/>
                      <a:r>
                        <a:rPr lang="en-US" dirty="0" smtClean="0">
                          <a:latin typeface="Arial" panose="020B0604020202020204" pitchFamily="34" charset="0"/>
                          <a:cs typeface="Arial" panose="020B0604020202020204" pitchFamily="34" charset="0"/>
                        </a:rPr>
                        <a:t>Date</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370840">
                <a:tc>
                  <a:txBody>
                    <a:bodyPr/>
                    <a:lstStyle/>
                    <a:p>
                      <a:pPr algn="ctr"/>
                      <a:r>
                        <a:rPr lang="en-US" dirty="0" smtClean="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txBody>
                  <a:tcPr anchor="ctr"/>
                </a:tc>
                <a:tc>
                  <a:txBody>
                    <a:bodyPr/>
                    <a:lstStyle/>
                    <a:p>
                      <a:r>
                        <a:rPr lang="en-US" dirty="0" smtClean="0">
                          <a:latin typeface="Arial" panose="020B0604020202020204" pitchFamily="34" charset="0"/>
                          <a:cs typeface="Arial" panose="020B0604020202020204" pitchFamily="34" charset="0"/>
                        </a:rPr>
                        <a:t>Strike sunset</a:t>
                      </a:r>
                      <a:r>
                        <a:rPr lang="en-US" baseline="0" dirty="0" smtClean="0">
                          <a:latin typeface="Arial" panose="020B0604020202020204" pitchFamily="34" charset="0"/>
                          <a:cs typeface="Arial" panose="020B0604020202020204" pitchFamily="34" charset="0"/>
                        </a:rPr>
                        <a:t> provision for primary transplant surgeon of head and neck, and upper limb programs</a:t>
                      </a:r>
                      <a:endParaRPr lang="en-US" dirty="0">
                        <a:latin typeface="Arial" panose="020B0604020202020204" pitchFamily="34" charset="0"/>
                        <a:cs typeface="Arial" panose="020B0604020202020204" pitchFamily="34" charset="0"/>
                      </a:endParaRPr>
                    </a:p>
                  </a:txBody>
                  <a:tcPr anchor="ctr"/>
                </a:tc>
                <a:tc>
                  <a:txBody>
                    <a:bodyPr/>
                    <a:lstStyle/>
                    <a:p>
                      <a:pPr algn="ctr"/>
                      <a:r>
                        <a:rPr lang="en-US" dirty="0" smtClean="0">
                          <a:latin typeface="Arial" panose="020B0604020202020204" pitchFamily="34" charset="0"/>
                          <a:cs typeface="Arial" panose="020B0604020202020204" pitchFamily="34" charset="0"/>
                        </a:rPr>
                        <a:t>September 1, 2018</a:t>
                      </a:r>
                      <a:endParaRPr lang="en-US"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370840">
                <a:tc>
                  <a:txBody>
                    <a:bodyPr/>
                    <a:lstStyle/>
                    <a:p>
                      <a:pPr algn="ctr"/>
                      <a:r>
                        <a:rPr lang="en-US"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nchor="ctr"/>
                </a:tc>
                <a:tc>
                  <a:txBody>
                    <a:bodyPr/>
                    <a:lstStyle/>
                    <a:p>
                      <a:r>
                        <a:rPr lang="en-US" dirty="0" smtClean="0">
                          <a:latin typeface="Arial" panose="020B0604020202020204" pitchFamily="34" charset="0"/>
                          <a:cs typeface="Arial" panose="020B0604020202020204" pitchFamily="34" charset="0"/>
                        </a:rPr>
                        <a:t>Elements</a:t>
                      </a:r>
                      <a:r>
                        <a:rPr lang="en-US" baseline="0" dirty="0" smtClean="0">
                          <a:latin typeface="Arial" panose="020B0604020202020204" pitchFamily="34" charset="0"/>
                          <a:cs typeface="Arial" panose="020B0604020202020204" pitchFamily="34" charset="0"/>
                        </a:rPr>
                        <a:t> of CME pathway, amendments to Appendices D &amp; J</a:t>
                      </a:r>
                      <a:endParaRPr lang="en-US" dirty="0">
                        <a:latin typeface="Arial" panose="020B0604020202020204" pitchFamily="34" charset="0"/>
                        <a:cs typeface="Arial" panose="020B0604020202020204" pitchFamily="34" charset="0"/>
                      </a:endParaRPr>
                    </a:p>
                  </a:txBody>
                  <a:tcPr anchor="ctr"/>
                </a:tc>
                <a:tc>
                  <a:txBody>
                    <a:bodyPr/>
                    <a:lstStyle/>
                    <a:p>
                      <a:pPr algn="ctr"/>
                      <a:r>
                        <a:rPr lang="en-US" dirty="0" smtClean="0">
                          <a:latin typeface="Arial" panose="020B0604020202020204" pitchFamily="34" charset="0"/>
                          <a:cs typeface="Arial" panose="020B0604020202020204" pitchFamily="34" charset="0"/>
                        </a:rPr>
                        <a:t>No sooner</a:t>
                      </a:r>
                      <a:r>
                        <a:rPr lang="en-US" baseline="0" dirty="0" smtClean="0">
                          <a:latin typeface="Arial" panose="020B0604020202020204" pitchFamily="34" charset="0"/>
                          <a:cs typeface="Arial" panose="020B0604020202020204" pitchFamily="34" charset="0"/>
                        </a:rPr>
                        <a:t> than </a:t>
                      </a:r>
                      <a:r>
                        <a:rPr lang="en-US" dirty="0" smtClean="0">
                          <a:latin typeface="Arial" panose="020B0604020202020204" pitchFamily="34" charset="0"/>
                          <a:cs typeface="Arial" panose="020B0604020202020204" pitchFamily="34" charset="0"/>
                        </a:rPr>
                        <a:t>Q2 2019</a:t>
                      </a:r>
                      <a:endParaRPr lang="en-US"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807657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30190"/>
            <a:ext cx="11394917" cy="4405247"/>
          </a:xfrm>
        </p:spPr>
        <p:txBody>
          <a:bodyPr>
            <a:normAutofit/>
          </a:bodyPr>
          <a:lstStyle/>
          <a:p>
            <a:r>
              <a:rPr lang="en-US" dirty="0"/>
              <a:t>Should “category-one” CME and “self-assessments” </a:t>
            </a:r>
            <a:r>
              <a:rPr lang="en-US" dirty="0" smtClean="0"/>
              <a:t>for VCA personnel be </a:t>
            </a:r>
            <a:r>
              <a:rPr lang="en-US" dirty="0"/>
              <a:t>more specifically </a:t>
            </a:r>
            <a:r>
              <a:rPr lang="en-US" dirty="0" smtClean="0"/>
              <a:t>defined than all other transplant key personnel?</a:t>
            </a:r>
          </a:p>
          <a:p>
            <a:r>
              <a:rPr lang="en-US" dirty="0" smtClean="0"/>
              <a:t>Should VCA key personnel using this pathway be required to have additional board certification compared to key personnel of other solid organ programs?</a:t>
            </a:r>
          </a:p>
          <a:p>
            <a:r>
              <a:rPr lang="en-US" dirty="0" smtClean="0"/>
              <a:t>Should the primary transplant surgeon of a solid organ program be allowed to qualify as the </a:t>
            </a:r>
            <a:r>
              <a:rPr lang="en-US" smtClean="0"/>
              <a:t>primary VCA transplant surgeon?</a:t>
            </a:r>
            <a:endParaRPr lang="en-US" dirty="0"/>
          </a:p>
        </p:txBody>
      </p:sp>
      <p:sp>
        <p:nvSpPr>
          <p:cNvPr id="3" name="Title 2"/>
          <p:cNvSpPr>
            <a:spLocks noGrp="1"/>
          </p:cNvSpPr>
          <p:nvPr>
            <p:ph type="title"/>
          </p:nvPr>
        </p:nvSpPr>
        <p:spPr/>
        <p:txBody>
          <a:bodyPr/>
          <a:lstStyle/>
          <a:p>
            <a:r>
              <a:rPr lang="en-US" dirty="0" smtClean="0"/>
              <a:t>Requested feedback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2622075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46559"/>
            <a:ext cx="11394917" cy="4405247"/>
          </a:xfrm>
        </p:spPr>
        <p:txBody>
          <a:bodyPr>
            <a:normAutofit fontScale="92500" lnSpcReduction="10000"/>
          </a:bodyPr>
          <a:lstStyle/>
          <a:p>
            <a:pPr marL="0" indent="0">
              <a:spcBef>
                <a:spcPts val="0"/>
              </a:spcBef>
              <a:buNone/>
              <a:defRPr/>
            </a:pPr>
            <a:r>
              <a:rPr lang="en-US" dirty="0" smtClean="0">
                <a:latin typeface="Arial" panose="020B0604020202020204" pitchFamily="34" charset="0"/>
                <a:cs typeface="Arial" panose="020B0604020202020204" pitchFamily="34" charset="0"/>
              </a:rPr>
              <a:t>L. Scott Levin, M.D., FACS</a:t>
            </a:r>
          </a:p>
          <a:p>
            <a:pPr marL="0" indent="0">
              <a:spcBef>
                <a:spcPts val="0"/>
              </a:spcBef>
              <a:buNone/>
              <a:defRPr/>
            </a:pPr>
            <a:r>
              <a:rPr lang="en-US" dirty="0" smtClean="0">
                <a:latin typeface="Arial" panose="020B0604020202020204" pitchFamily="34" charset="0"/>
                <a:cs typeface="Arial" panose="020B0604020202020204" pitchFamily="34" charset="0"/>
              </a:rPr>
              <a:t>Committee </a:t>
            </a:r>
            <a:r>
              <a:rPr lang="en-US" dirty="0">
                <a:latin typeface="Arial" panose="020B0604020202020204" pitchFamily="34" charset="0"/>
                <a:cs typeface="Arial" panose="020B0604020202020204" pitchFamily="34" charset="0"/>
              </a:rPr>
              <a:t>Chair                                              </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scott.levin@uphs.upenn.edu</a:t>
            </a: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Linda C. </a:t>
            </a:r>
            <a:r>
              <a:rPr lang="en-US" dirty="0" err="1" smtClean="0">
                <a:latin typeface="Arial" panose="020B0604020202020204" pitchFamily="34" charset="0"/>
                <a:cs typeface="Arial" panose="020B0604020202020204" pitchFamily="34" charset="0"/>
              </a:rPr>
              <a:t>Cendales</a:t>
            </a:r>
            <a:r>
              <a:rPr lang="en-US" dirty="0" smtClean="0">
                <a:latin typeface="Arial" panose="020B0604020202020204" pitchFamily="34" charset="0"/>
                <a:cs typeface="Arial" panose="020B0604020202020204" pitchFamily="34" charset="0"/>
              </a:rPr>
              <a:t>, M.D.</a:t>
            </a:r>
          </a:p>
          <a:p>
            <a:pPr marL="0" indent="0">
              <a:spcBef>
                <a:spcPts val="0"/>
              </a:spcBef>
              <a:buNone/>
              <a:defRPr/>
            </a:pPr>
            <a:r>
              <a:rPr lang="en-US" dirty="0" smtClean="0">
                <a:latin typeface="Arial" panose="020B0604020202020204" pitchFamily="34" charset="0"/>
                <a:cs typeface="Arial" panose="020B0604020202020204" pitchFamily="34" charset="0"/>
              </a:rPr>
              <a:t>Committee Vice Chair</a:t>
            </a:r>
          </a:p>
          <a:p>
            <a:pPr marL="0" indent="0">
              <a:spcBef>
                <a:spcPts val="0"/>
              </a:spcBef>
              <a:buNone/>
              <a:defRPr/>
            </a:pPr>
            <a:r>
              <a:rPr lang="en-US" dirty="0" smtClean="0">
                <a:latin typeface="Arial" panose="020B0604020202020204" pitchFamily="34" charset="0"/>
                <a:cs typeface="Arial" panose="020B0604020202020204" pitchFamily="34" charset="0"/>
              </a:rPr>
              <a:t>linda.cendales@duke.edu</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Christopher L. Wholley, M.S.A.</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hristopher.wholley@unos.org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8B7DFE-D753-4390-8071-495D072A4E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purl.org/dc/dcmitype/"/>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eb91da90-ef78-48fa-8294-c2e3b9c4157a"/>
    <ds:schemaRef ds:uri="http://schemas.microsoft.com/office/2006/metadata/properties"/>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2428</TotalTime>
  <Words>1403</Words>
  <Application>Microsoft Office PowerPoint</Application>
  <PresentationFormat>Custom</PresentationFormat>
  <Paragraphs>91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Myriad Pro</vt:lpstr>
      <vt:lpstr>Wingdings</vt:lpstr>
      <vt:lpstr>Expo</vt:lpstr>
      <vt:lpstr>Align VCA Transplant Program Membership Requirements with Requirements of Other Solid Organ Transplant Programs</vt:lpstr>
      <vt:lpstr>What problem will the proposal solve? </vt:lpstr>
      <vt:lpstr>What are the proposed solutions?</vt:lpstr>
      <vt:lpstr>How will members implement this proposal?</vt:lpstr>
      <vt:lpstr>How will the OPTN implement this proposal?</vt:lpstr>
      <vt:lpstr>Requested feedback</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Jill L. Finnie</cp:lastModifiedBy>
  <cp:revision>100</cp:revision>
  <cp:lastPrinted>2018-01-11T17:36:09Z</cp:lastPrinted>
  <dcterms:created xsi:type="dcterms:W3CDTF">2010-09-17T15:26:33Z</dcterms:created>
  <dcterms:modified xsi:type="dcterms:W3CDTF">2018-02-12T18:46:03Z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