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6"/>
  </p:notesMasterIdLst>
  <p:handoutMasterIdLst>
    <p:handoutMasterId r:id="rId37"/>
  </p:handoutMasterIdLst>
  <p:sldIdLst>
    <p:sldId id="257" r:id="rId6"/>
    <p:sldId id="258" r:id="rId7"/>
    <p:sldId id="259" r:id="rId8"/>
    <p:sldId id="311" r:id="rId9"/>
    <p:sldId id="300" r:id="rId10"/>
    <p:sldId id="310" r:id="rId11"/>
    <p:sldId id="304" r:id="rId12"/>
    <p:sldId id="305" r:id="rId13"/>
    <p:sldId id="306" r:id="rId14"/>
    <p:sldId id="307" r:id="rId15"/>
    <p:sldId id="308" r:id="rId16"/>
    <p:sldId id="301" r:id="rId17"/>
    <p:sldId id="298" r:id="rId18"/>
    <p:sldId id="275" r:id="rId19"/>
    <p:sldId id="297" r:id="rId20"/>
    <p:sldId id="261" r:id="rId21"/>
    <p:sldId id="276" r:id="rId22"/>
    <p:sldId id="291" r:id="rId23"/>
    <p:sldId id="292" r:id="rId24"/>
    <p:sldId id="293" r:id="rId25"/>
    <p:sldId id="267" r:id="rId26"/>
    <p:sldId id="277" r:id="rId27"/>
    <p:sldId id="294" r:id="rId28"/>
    <p:sldId id="295" r:id="rId29"/>
    <p:sldId id="268" r:id="rId30"/>
    <p:sldId id="278" r:id="rId31"/>
    <p:sldId id="271" r:id="rId32"/>
    <p:sldId id="280" r:id="rId33"/>
    <p:sldId id="274" r:id="rId34"/>
    <p:sldId id="296" r:id="rId3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72527" autoAdjust="0"/>
  </p:normalViewPr>
  <p:slideViewPr>
    <p:cSldViewPr snapToGrid="0">
      <p:cViewPr varScale="1">
        <p:scale>
          <a:sx n="64" d="100"/>
          <a:sy n="64" d="100"/>
        </p:scale>
        <p:origin x="198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cornjb\Desktop\Book12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Count of Projects by Strategic Goal</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Lbls>
            <c:dLbl>
              <c:idx val="0"/>
              <c:layout>
                <c:manualLayout>
                  <c:x val="0.16532400177618425"/>
                  <c:y val="1.903652333126417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1"/>
              <c:layout>
                <c:manualLayout>
                  <c:x val="3.0615555884477464E-3"/>
                  <c:y val="5.235043916097647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dLbl>
            <c:dLbl>
              <c:idx val="3"/>
              <c:layout>
                <c:manualLayout>
                  <c:x val="-6.8885000740076821E-2"/>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Improve survival for patients post-transplant</c:v>
                </c:pt>
                <c:pt idx="1">
                  <c:v>Increase access to transplants</c:v>
                </c:pt>
                <c:pt idx="2">
                  <c:v>Increase the number of transplants</c:v>
                </c:pt>
                <c:pt idx="3">
                  <c:v>Promote living donor safety</c:v>
                </c:pt>
                <c:pt idx="4">
                  <c:v>Promote the efficient management of the OPTN</c:v>
                </c:pt>
                <c:pt idx="5">
                  <c:v>Promote transplant patient safety</c:v>
                </c:pt>
              </c:strCache>
            </c:strRef>
          </c:cat>
          <c:val>
            <c:numRef>
              <c:f>Sheet1!$B$2:$B$7</c:f>
              <c:numCache>
                <c:formatCode>General</c:formatCode>
                <c:ptCount val="6"/>
                <c:pt idx="0">
                  <c:v>8</c:v>
                </c:pt>
                <c:pt idx="1">
                  <c:v>25</c:v>
                </c:pt>
                <c:pt idx="2">
                  <c:v>12</c:v>
                </c:pt>
                <c:pt idx="3">
                  <c:v>9</c:v>
                </c:pt>
                <c:pt idx="4">
                  <c:v>19</c:v>
                </c:pt>
                <c:pt idx="5">
                  <c:v>33</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POC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Increase the number of transplants</c:v>
                </c:pt>
                <c:pt idx="1">
                  <c:v>Increase access to transplants</c:v>
                </c:pt>
                <c:pt idx="2">
                  <c:v>Improve survival for patients with end stage organ failure</c:v>
                </c:pt>
                <c:pt idx="3">
                  <c:v>Promote transplant patient safety</c:v>
                </c:pt>
                <c:pt idx="4">
                  <c:v>Promote living donor safety</c:v>
                </c:pt>
                <c:pt idx="5">
                  <c:v>Promote the efficient management of the OPTN</c:v>
                </c:pt>
              </c:strCache>
            </c:strRef>
          </c:cat>
          <c:val>
            <c:numRef>
              <c:f>Sheet1!$B$2:$B$7</c:f>
              <c:numCache>
                <c:formatCode>General</c:formatCode>
                <c:ptCount val="6"/>
                <c:pt idx="0">
                  <c:v>39</c:v>
                </c:pt>
                <c:pt idx="1">
                  <c:v>32</c:v>
                </c:pt>
                <c:pt idx="2">
                  <c:v>27</c:v>
                </c:pt>
                <c:pt idx="3">
                  <c:v>34</c:v>
                </c:pt>
                <c:pt idx="4">
                  <c:v>29</c:v>
                </c:pt>
                <c:pt idx="5">
                  <c:v>26</c:v>
                </c:pt>
              </c:numCache>
            </c:numRef>
          </c:val>
        </c:ser>
        <c:dLbls>
          <c:showLegendKey val="0"/>
          <c:showVal val="0"/>
          <c:showCatName val="0"/>
          <c:showSerName val="0"/>
          <c:showPercent val="0"/>
          <c:showBubbleSize val="0"/>
        </c:dLbls>
        <c:gapWidth val="219"/>
        <c:axId val="115681808"/>
        <c:axId val="115686904"/>
      </c:barChart>
      <c:catAx>
        <c:axId val="11568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686904"/>
        <c:crosses val="autoZero"/>
        <c:auto val="1"/>
        <c:lblAlgn val="ctr"/>
        <c:lblOffset val="100"/>
        <c:noMultiLvlLbl val="0"/>
      </c:catAx>
      <c:valAx>
        <c:axId val="11568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5681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3600" dirty="0">
                <a:solidFill>
                  <a:schemeClr val="tx1"/>
                </a:solidFill>
                <a:latin typeface="Arial" panose="020B0604020202020204" pitchFamily="34" charset="0"/>
                <a:cs typeface="Arial" panose="020B0604020202020204" pitchFamily="34" charset="0"/>
              </a:rPr>
              <a:t>Distribution of </a:t>
            </a:r>
            <a:r>
              <a:rPr lang="en-US" sz="3600" dirty="0" smtClean="0">
                <a:solidFill>
                  <a:schemeClr val="tx1"/>
                </a:solidFill>
                <a:latin typeface="Arial" panose="020B0604020202020204" pitchFamily="34" charset="0"/>
                <a:cs typeface="Arial" panose="020B0604020202020204" pitchFamily="34" charset="0"/>
              </a:rPr>
              <a:t>Resources</a:t>
            </a:r>
            <a:endParaRPr lang="en-US" sz="3600" dirty="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Chart!$B$1</c:f>
              <c:strCache>
                <c:ptCount val="1"/>
                <c:pt idx="0">
                  <c:v>Project Hours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Chart!$A$2:$A$7</c:f>
              <c:strCache>
                <c:ptCount val="6"/>
                <c:pt idx="0">
                  <c:v>Increase the number of transplants</c:v>
                </c:pt>
                <c:pt idx="1">
                  <c:v>Increase access to transplants</c:v>
                </c:pt>
                <c:pt idx="2">
                  <c:v>Improve survival for patients post transplant</c:v>
                </c:pt>
                <c:pt idx="3">
                  <c:v>Promote transplant patient safety</c:v>
                </c:pt>
                <c:pt idx="4">
                  <c:v>Promote living donor safety</c:v>
                </c:pt>
                <c:pt idx="5">
                  <c:v>Promote the efficient management of the OPTN</c:v>
                </c:pt>
              </c:strCache>
            </c:strRef>
          </c:cat>
          <c:val>
            <c:numRef>
              <c:f>Chart!$B$2:$B$7</c:f>
              <c:numCache>
                <c:formatCode>0.0</c:formatCode>
                <c:ptCount val="6"/>
                <c:pt idx="0">
                  <c:v>7.52</c:v>
                </c:pt>
                <c:pt idx="1">
                  <c:v>33.24</c:v>
                </c:pt>
                <c:pt idx="2">
                  <c:v>16</c:v>
                </c:pt>
                <c:pt idx="3">
                  <c:v>16.45</c:v>
                </c:pt>
                <c:pt idx="4">
                  <c:v>7.41</c:v>
                </c:pt>
                <c:pt idx="5">
                  <c:v>19.37</c:v>
                </c:pt>
              </c:numCache>
            </c:numRef>
          </c:val>
        </c:ser>
        <c:ser>
          <c:idx val="1"/>
          <c:order val="1"/>
          <c:tx>
            <c:strRef>
              <c:f>Chart!$C$1</c:f>
              <c:strCache>
                <c:ptCount val="1"/>
                <c:pt idx="0">
                  <c:v>Project Counts</c:v>
                </c:pt>
              </c:strCache>
            </c:strRef>
          </c:tx>
          <c:spPr>
            <a:solidFill>
              <a:schemeClr val="accent5"/>
            </a:solidFill>
            <a:ln>
              <a:noFill/>
            </a:ln>
            <a:effectLst/>
          </c:spPr>
          <c:invertIfNegative val="0"/>
          <c:dLbls>
            <c:dLbl>
              <c:idx val="5"/>
              <c:layout>
                <c:manualLayout>
                  <c:x val="0"/>
                  <c:y val="-2.877698566236419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Chart!$A$2:$A$7</c:f>
              <c:strCache>
                <c:ptCount val="6"/>
                <c:pt idx="0">
                  <c:v>Increase the number of transplants</c:v>
                </c:pt>
                <c:pt idx="1">
                  <c:v>Increase access to transplants</c:v>
                </c:pt>
                <c:pt idx="2">
                  <c:v>Improve survival for patients post transplant</c:v>
                </c:pt>
                <c:pt idx="3">
                  <c:v>Promote transplant patient safety</c:v>
                </c:pt>
                <c:pt idx="4">
                  <c:v>Promote living donor safety</c:v>
                </c:pt>
                <c:pt idx="5">
                  <c:v>Promote the efficient management of the OPTN</c:v>
                </c:pt>
              </c:strCache>
            </c:strRef>
          </c:cat>
          <c:val>
            <c:numRef>
              <c:f>Chart!$C$2:$C$7</c:f>
              <c:numCache>
                <c:formatCode>0.0</c:formatCode>
                <c:ptCount val="6"/>
                <c:pt idx="0">
                  <c:v>11</c:v>
                </c:pt>
                <c:pt idx="1">
                  <c:v>21</c:v>
                </c:pt>
                <c:pt idx="2">
                  <c:v>7</c:v>
                </c:pt>
                <c:pt idx="3">
                  <c:v>34</c:v>
                </c:pt>
                <c:pt idx="4">
                  <c:v>9</c:v>
                </c:pt>
                <c:pt idx="5">
                  <c:v>20</c:v>
                </c:pt>
              </c:numCache>
            </c:numRef>
          </c:val>
        </c:ser>
        <c:ser>
          <c:idx val="2"/>
          <c:order val="2"/>
          <c:tx>
            <c:strRef>
              <c:f>Chart!$F$1</c:f>
              <c:strCache>
                <c:ptCount val="1"/>
                <c:pt idx="0">
                  <c:v>POC Feedback</c:v>
                </c:pt>
              </c:strCache>
            </c:strRef>
          </c:tx>
          <c:spPr>
            <a:solidFill>
              <a:schemeClr val="accent4"/>
            </a:solidFill>
            <a:ln>
              <a:noFill/>
            </a:ln>
            <a:effectLst/>
          </c:spPr>
          <c:invertIfNegative val="0"/>
          <c:dLbls>
            <c:dLbl>
              <c:idx val="2"/>
              <c:layout>
                <c:manualLayout>
                  <c:x val="0"/>
                  <c:y val="-3.19744285137379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Chart!$A$2:$A$7</c:f>
              <c:strCache>
                <c:ptCount val="6"/>
                <c:pt idx="0">
                  <c:v>Increase the number of transplants</c:v>
                </c:pt>
                <c:pt idx="1">
                  <c:v>Increase access to transplants</c:v>
                </c:pt>
                <c:pt idx="2">
                  <c:v>Improve survival for patients post transplant</c:v>
                </c:pt>
                <c:pt idx="3">
                  <c:v>Promote transplant patient safety</c:v>
                </c:pt>
                <c:pt idx="4">
                  <c:v>Promote living donor safety</c:v>
                </c:pt>
                <c:pt idx="5">
                  <c:v>Promote the efficient management of the OPTN</c:v>
                </c:pt>
              </c:strCache>
            </c:strRef>
          </c:cat>
          <c:val>
            <c:numRef>
              <c:f>Chart!$F$2:$F$7</c:f>
              <c:numCache>
                <c:formatCode>_(* #,##0.00_);_(* \(#,##0.00\);_(* "-"??_);_(@_)</c:formatCode>
                <c:ptCount val="6"/>
                <c:pt idx="0">
                  <c:v>20.855614973262032</c:v>
                </c:pt>
                <c:pt idx="1">
                  <c:v>17.112299465240643</c:v>
                </c:pt>
                <c:pt idx="2">
                  <c:v>14.438502673796792</c:v>
                </c:pt>
                <c:pt idx="3">
                  <c:v>18.181818181818183</c:v>
                </c:pt>
                <c:pt idx="4">
                  <c:v>15.508021390374331</c:v>
                </c:pt>
                <c:pt idx="5">
                  <c:v>13.903743315508022</c:v>
                </c:pt>
              </c:numCache>
            </c:numRef>
          </c:val>
        </c:ser>
        <c:ser>
          <c:idx val="4"/>
          <c:order val="4"/>
          <c:tx>
            <c:strRef>
              <c:f>Chart!$E$1</c:f>
              <c:strCache>
                <c:ptCount val="1"/>
                <c:pt idx="0">
                  <c:v>Regional Feedback</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Chart!$E$2:$E$7</c:f>
              <c:numCache>
                <c:formatCode>0.0</c:formatCode>
                <c:ptCount val="6"/>
                <c:pt idx="0">
                  <c:v>32</c:v>
                </c:pt>
                <c:pt idx="1">
                  <c:v>14</c:v>
                </c:pt>
                <c:pt idx="2">
                  <c:v>13</c:v>
                </c:pt>
                <c:pt idx="3">
                  <c:v>13</c:v>
                </c:pt>
                <c:pt idx="4">
                  <c:v>10</c:v>
                </c:pt>
                <c:pt idx="5">
                  <c:v>19</c:v>
                </c:pt>
              </c:numCache>
            </c:numRef>
          </c:val>
        </c:ser>
        <c:dLbls>
          <c:showLegendKey val="0"/>
          <c:showVal val="0"/>
          <c:showCatName val="0"/>
          <c:showSerName val="0"/>
          <c:showPercent val="0"/>
          <c:showBubbleSize val="0"/>
        </c:dLbls>
        <c:gapWidth val="150"/>
        <c:axId val="176842320"/>
        <c:axId val="176842712"/>
      </c:barChart>
      <c:lineChart>
        <c:grouping val="standard"/>
        <c:varyColors val="0"/>
        <c:ser>
          <c:idx val="3"/>
          <c:order val="3"/>
          <c:tx>
            <c:strRef>
              <c:f>Chart!$D$1</c:f>
              <c:strCache>
                <c:ptCount val="1"/>
                <c:pt idx="0">
                  <c:v>Equal</c:v>
                </c:pt>
              </c:strCache>
            </c:strRef>
          </c:tx>
          <c:spPr>
            <a:ln w="28575" cap="rnd">
              <a:solidFill>
                <a:schemeClr val="accent2"/>
              </a:solidFill>
              <a:round/>
            </a:ln>
            <a:effectLst/>
          </c:spPr>
          <c:marker>
            <c:symbol val="none"/>
          </c:marker>
          <c:dLbls>
            <c:delete val="1"/>
          </c:dLbls>
          <c:cat>
            <c:strRef>
              <c:f>Chart!$A$2:$A$7</c:f>
              <c:strCache>
                <c:ptCount val="6"/>
                <c:pt idx="0">
                  <c:v>Increase the number of transplants</c:v>
                </c:pt>
                <c:pt idx="1">
                  <c:v>Increase access to transplants</c:v>
                </c:pt>
                <c:pt idx="2">
                  <c:v>Improve survival for patients post transplant</c:v>
                </c:pt>
                <c:pt idx="3">
                  <c:v>Promote transplant patient safety</c:v>
                </c:pt>
                <c:pt idx="4">
                  <c:v>Promote living donor safety</c:v>
                </c:pt>
                <c:pt idx="5">
                  <c:v>Promote the efficient management of the OPTN</c:v>
                </c:pt>
              </c:strCache>
            </c:strRef>
          </c:cat>
          <c:val>
            <c:numRef>
              <c:f>Chart!$D$2:$D$7</c:f>
              <c:numCache>
                <c:formatCode>0.0</c:formatCode>
                <c:ptCount val="6"/>
                <c:pt idx="0">
                  <c:v>16.666666666666668</c:v>
                </c:pt>
                <c:pt idx="1">
                  <c:v>16.666666666666668</c:v>
                </c:pt>
                <c:pt idx="2">
                  <c:v>16.666666666666668</c:v>
                </c:pt>
                <c:pt idx="3">
                  <c:v>16.666666666666668</c:v>
                </c:pt>
                <c:pt idx="4">
                  <c:v>16.666666666666668</c:v>
                </c:pt>
                <c:pt idx="5">
                  <c:v>16.666666666666668</c:v>
                </c:pt>
              </c:numCache>
            </c:numRef>
          </c:val>
          <c:smooth val="0"/>
        </c:ser>
        <c:dLbls>
          <c:showLegendKey val="0"/>
          <c:showVal val="1"/>
          <c:showCatName val="0"/>
          <c:showSerName val="0"/>
          <c:showPercent val="0"/>
          <c:showBubbleSize val="0"/>
        </c:dLbls>
        <c:marker val="1"/>
        <c:smooth val="0"/>
        <c:axId val="176842320"/>
        <c:axId val="176842712"/>
      </c:lineChart>
      <c:catAx>
        <c:axId val="17684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6842712"/>
        <c:crosses val="autoZero"/>
        <c:auto val="1"/>
        <c:lblAlgn val="ctr"/>
        <c:lblOffset val="100"/>
        <c:noMultiLvlLbl val="0"/>
      </c:catAx>
      <c:valAx>
        <c:axId val="176842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 of Projects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6842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3FD86D-FD90-4DF2-9989-BB4573EAAFD8}" type="doc">
      <dgm:prSet loTypeId="urn:microsoft.com/office/officeart/2005/8/layout/hProcess9" loCatId="process" qsTypeId="urn:microsoft.com/office/officeart/2005/8/quickstyle/simple1" qsCatId="simple" csTypeId="urn:microsoft.com/office/officeart/2005/8/colors/accent0_3" csCatId="mainScheme" phldr="1"/>
      <dgm:spPr/>
    </dgm:pt>
    <dgm:pt modelId="{0D23463E-7FDD-4F84-BD48-4CDB9A06B9A6}">
      <dgm:prSet phldrT="[Text]" custT="1"/>
      <dgm:spPr/>
      <dgm:t>
        <a:bodyPr/>
        <a:lstStyle/>
        <a:p>
          <a:r>
            <a:rPr lang="en-US" sz="1800" dirty="0" smtClean="0"/>
            <a:t>Regions</a:t>
          </a:r>
          <a:endParaRPr lang="en-US" sz="1800" dirty="0"/>
        </a:p>
      </dgm:t>
    </dgm:pt>
    <dgm:pt modelId="{EF310FF4-779E-401A-A392-D66D91054259}" type="parTrans" cxnId="{905F6A80-343A-4E53-B920-D79AA12A56C6}">
      <dgm:prSet/>
      <dgm:spPr/>
      <dgm:t>
        <a:bodyPr/>
        <a:lstStyle/>
        <a:p>
          <a:endParaRPr lang="en-US"/>
        </a:p>
      </dgm:t>
    </dgm:pt>
    <dgm:pt modelId="{963DF107-01B8-47A8-A311-8632D5874C87}" type="sibTrans" cxnId="{905F6A80-343A-4E53-B920-D79AA12A56C6}">
      <dgm:prSet/>
      <dgm:spPr/>
      <dgm:t>
        <a:bodyPr/>
        <a:lstStyle/>
        <a:p>
          <a:endParaRPr lang="en-US"/>
        </a:p>
      </dgm:t>
    </dgm:pt>
    <dgm:pt modelId="{4CE79830-70CB-49C7-B57D-C9E503E24832}">
      <dgm:prSet phldrT="[Text]" custT="1"/>
      <dgm:spPr/>
      <dgm:t>
        <a:bodyPr/>
        <a:lstStyle/>
        <a:p>
          <a:r>
            <a:rPr lang="en-US" sz="1800" dirty="0" smtClean="0"/>
            <a:t>Board</a:t>
          </a:r>
          <a:endParaRPr lang="en-US" sz="1800" dirty="0"/>
        </a:p>
      </dgm:t>
    </dgm:pt>
    <dgm:pt modelId="{D8F2AA5A-9898-4071-9408-763AF08B63D6}" type="parTrans" cxnId="{07EE7A00-51C6-4EF5-A094-CEBB7DCF7944}">
      <dgm:prSet/>
      <dgm:spPr/>
      <dgm:t>
        <a:bodyPr/>
        <a:lstStyle/>
        <a:p>
          <a:endParaRPr lang="en-US"/>
        </a:p>
      </dgm:t>
    </dgm:pt>
    <dgm:pt modelId="{0000AC2B-53A0-4FA6-AB13-6B004E10CFDD}" type="sibTrans" cxnId="{07EE7A00-51C6-4EF5-A094-CEBB7DCF7944}">
      <dgm:prSet/>
      <dgm:spPr/>
      <dgm:t>
        <a:bodyPr/>
        <a:lstStyle/>
        <a:p>
          <a:endParaRPr lang="en-US"/>
        </a:p>
      </dgm:t>
    </dgm:pt>
    <dgm:pt modelId="{D56D3932-7588-4A3B-A683-7127D56C42FA}">
      <dgm:prSet phldrT="[Text]" custT="1"/>
      <dgm:spPr/>
      <dgm:t>
        <a:bodyPr/>
        <a:lstStyle/>
        <a:p>
          <a:r>
            <a:rPr lang="en-US" sz="1700" dirty="0" smtClean="0"/>
            <a:t>Executive Committee/CAC</a:t>
          </a:r>
          <a:endParaRPr lang="en-US" sz="1700" dirty="0"/>
        </a:p>
      </dgm:t>
    </dgm:pt>
    <dgm:pt modelId="{79EE423A-8464-4F51-B281-954DD81C78AA}" type="parTrans" cxnId="{80B11B4B-27F4-4E03-8B79-72EC4D2449CA}">
      <dgm:prSet/>
      <dgm:spPr/>
      <dgm:t>
        <a:bodyPr/>
        <a:lstStyle/>
        <a:p>
          <a:endParaRPr lang="en-US"/>
        </a:p>
      </dgm:t>
    </dgm:pt>
    <dgm:pt modelId="{208428AA-B098-4664-8BC0-8FA5A81AC21D}" type="sibTrans" cxnId="{80B11B4B-27F4-4E03-8B79-72EC4D2449CA}">
      <dgm:prSet/>
      <dgm:spPr/>
      <dgm:t>
        <a:bodyPr/>
        <a:lstStyle/>
        <a:p>
          <a:endParaRPr lang="en-US"/>
        </a:p>
      </dgm:t>
    </dgm:pt>
    <dgm:pt modelId="{E2B1FBDA-CFBF-4843-9003-5E941E060D19}">
      <dgm:prSet phldrT="[Text]" custT="1"/>
      <dgm:spPr/>
      <dgm:t>
        <a:bodyPr/>
        <a:lstStyle/>
        <a:p>
          <a:r>
            <a:rPr lang="en-US" sz="1800" dirty="0" smtClean="0"/>
            <a:t>Regions</a:t>
          </a:r>
          <a:endParaRPr lang="en-US" sz="1800" dirty="0"/>
        </a:p>
      </dgm:t>
    </dgm:pt>
    <dgm:pt modelId="{27BBA8DE-665A-4CBC-BEA7-821DDE8A067F}" type="parTrans" cxnId="{4E868370-D207-4D9F-B55B-8D792FDDA8DE}">
      <dgm:prSet/>
      <dgm:spPr/>
      <dgm:t>
        <a:bodyPr/>
        <a:lstStyle/>
        <a:p>
          <a:endParaRPr lang="en-US"/>
        </a:p>
      </dgm:t>
    </dgm:pt>
    <dgm:pt modelId="{9447F7F1-2C6F-4574-8F55-73F1E21316C0}" type="sibTrans" cxnId="{4E868370-D207-4D9F-B55B-8D792FDDA8DE}">
      <dgm:prSet/>
      <dgm:spPr/>
      <dgm:t>
        <a:bodyPr/>
        <a:lstStyle/>
        <a:p>
          <a:endParaRPr lang="en-US"/>
        </a:p>
      </dgm:t>
    </dgm:pt>
    <dgm:pt modelId="{460115A8-8BA8-4927-93E1-F46D2E87F012}">
      <dgm:prSet phldrT="[Text]" custT="1"/>
      <dgm:spPr/>
      <dgm:t>
        <a:bodyPr/>
        <a:lstStyle/>
        <a:p>
          <a:r>
            <a:rPr lang="en-US" sz="1800" dirty="0" smtClean="0"/>
            <a:t>Board</a:t>
          </a:r>
          <a:endParaRPr lang="en-US" sz="1800" dirty="0"/>
        </a:p>
      </dgm:t>
    </dgm:pt>
    <dgm:pt modelId="{C7F99524-0427-467F-8B07-8E914E6267B2}" type="parTrans" cxnId="{298F9BCC-8CA5-42B7-9301-A8F0F74C7918}">
      <dgm:prSet/>
      <dgm:spPr/>
      <dgm:t>
        <a:bodyPr/>
        <a:lstStyle/>
        <a:p>
          <a:endParaRPr lang="en-US"/>
        </a:p>
      </dgm:t>
    </dgm:pt>
    <dgm:pt modelId="{7471966E-6097-496E-AC02-916AFB1CBE6A}" type="sibTrans" cxnId="{298F9BCC-8CA5-42B7-9301-A8F0F74C7918}">
      <dgm:prSet/>
      <dgm:spPr/>
      <dgm:t>
        <a:bodyPr/>
        <a:lstStyle/>
        <a:p>
          <a:endParaRPr lang="en-US"/>
        </a:p>
      </dgm:t>
    </dgm:pt>
    <dgm:pt modelId="{37DE7A48-BAA6-4315-98B2-8012678440D6}" type="pres">
      <dgm:prSet presAssocID="{1A3FD86D-FD90-4DF2-9989-BB4573EAAFD8}" presName="CompostProcess" presStyleCnt="0">
        <dgm:presLayoutVars>
          <dgm:dir/>
          <dgm:resizeHandles val="exact"/>
        </dgm:presLayoutVars>
      </dgm:prSet>
      <dgm:spPr/>
    </dgm:pt>
    <dgm:pt modelId="{866A5D5B-469F-47B4-804D-6072C9ADFE16}" type="pres">
      <dgm:prSet presAssocID="{1A3FD86D-FD90-4DF2-9989-BB4573EAAFD8}" presName="arrow" presStyleLbl="bgShp" presStyleIdx="0" presStyleCnt="1"/>
      <dgm:spPr/>
    </dgm:pt>
    <dgm:pt modelId="{E51502D7-826E-4562-9E9C-82D20AD0220D}" type="pres">
      <dgm:prSet presAssocID="{1A3FD86D-FD90-4DF2-9989-BB4573EAAFD8}" presName="linearProcess" presStyleCnt="0"/>
      <dgm:spPr/>
    </dgm:pt>
    <dgm:pt modelId="{99AE2687-887B-4E8C-8E0E-4D139C8130EA}" type="pres">
      <dgm:prSet presAssocID="{0D23463E-7FDD-4F84-BD48-4CDB9A06B9A6}" presName="textNode" presStyleLbl="node1" presStyleIdx="0" presStyleCnt="5">
        <dgm:presLayoutVars>
          <dgm:bulletEnabled val="1"/>
        </dgm:presLayoutVars>
      </dgm:prSet>
      <dgm:spPr/>
      <dgm:t>
        <a:bodyPr/>
        <a:lstStyle/>
        <a:p>
          <a:endParaRPr lang="en-US"/>
        </a:p>
      </dgm:t>
    </dgm:pt>
    <dgm:pt modelId="{AA25088E-3ADE-4788-A9FD-F0F90C0F4733}" type="pres">
      <dgm:prSet presAssocID="{963DF107-01B8-47A8-A311-8632D5874C87}" presName="sibTrans" presStyleCnt="0"/>
      <dgm:spPr/>
    </dgm:pt>
    <dgm:pt modelId="{04FF6C38-6061-4C97-88BE-EC73C2A0C5D3}" type="pres">
      <dgm:prSet presAssocID="{4CE79830-70CB-49C7-B57D-C9E503E24832}" presName="textNode" presStyleLbl="node1" presStyleIdx="1" presStyleCnt="5">
        <dgm:presLayoutVars>
          <dgm:bulletEnabled val="1"/>
        </dgm:presLayoutVars>
      </dgm:prSet>
      <dgm:spPr/>
      <dgm:t>
        <a:bodyPr/>
        <a:lstStyle/>
        <a:p>
          <a:endParaRPr lang="en-US"/>
        </a:p>
      </dgm:t>
    </dgm:pt>
    <dgm:pt modelId="{BA7CB3C4-1757-4BE7-9DAD-5EFC9287F051}" type="pres">
      <dgm:prSet presAssocID="{0000AC2B-53A0-4FA6-AB13-6B004E10CFDD}" presName="sibTrans" presStyleCnt="0"/>
      <dgm:spPr/>
    </dgm:pt>
    <dgm:pt modelId="{A103C8C8-1BB1-4804-9DB7-4458DCC95069}" type="pres">
      <dgm:prSet presAssocID="{D56D3932-7588-4A3B-A683-7127D56C42FA}" presName="textNode" presStyleLbl="node1" presStyleIdx="2" presStyleCnt="5">
        <dgm:presLayoutVars>
          <dgm:bulletEnabled val="1"/>
        </dgm:presLayoutVars>
      </dgm:prSet>
      <dgm:spPr/>
      <dgm:t>
        <a:bodyPr/>
        <a:lstStyle/>
        <a:p>
          <a:endParaRPr lang="en-US"/>
        </a:p>
      </dgm:t>
    </dgm:pt>
    <dgm:pt modelId="{21F95440-7C38-4B17-999F-FF03038ADCC3}" type="pres">
      <dgm:prSet presAssocID="{208428AA-B098-4664-8BC0-8FA5A81AC21D}" presName="sibTrans" presStyleCnt="0"/>
      <dgm:spPr/>
    </dgm:pt>
    <dgm:pt modelId="{7C10A6AF-3A8E-4D01-B7B5-AFE9C7A3ADE3}" type="pres">
      <dgm:prSet presAssocID="{E2B1FBDA-CFBF-4843-9003-5E941E060D19}" presName="textNode" presStyleLbl="node1" presStyleIdx="3" presStyleCnt="5">
        <dgm:presLayoutVars>
          <dgm:bulletEnabled val="1"/>
        </dgm:presLayoutVars>
      </dgm:prSet>
      <dgm:spPr/>
      <dgm:t>
        <a:bodyPr/>
        <a:lstStyle/>
        <a:p>
          <a:endParaRPr lang="en-US"/>
        </a:p>
      </dgm:t>
    </dgm:pt>
    <dgm:pt modelId="{939E59E0-A6FD-49E9-8911-1B3EAADB0864}" type="pres">
      <dgm:prSet presAssocID="{9447F7F1-2C6F-4574-8F55-73F1E21316C0}" presName="sibTrans" presStyleCnt="0"/>
      <dgm:spPr/>
    </dgm:pt>
    <dgm:pt modelId="{2ED9CA0E-2B91-4211-9D3A-AE1C9C0CF360}" type="pres">
      <dgm:prSet presAssocID="{460115A8-8BA8-4927-93E1-F46D2E87F012}" presName="textNode" presStyleLbl="node1" presStyleIdx="4" presStyleCnt="5">
        <dgm:presLayoutVars>
          <dgm:bulletEnabled val="1"/>
        </dgm:presLayoutVars>
      </dgm:prSet>
      <dgm:spPr/>
      <dgm:t>
        <a:bodyPr/>
        <a:lstStyle/>
        <a:p>
          <a:endParaRPr lang="en-US"/>
        </a:p>
      </dgm:t>
    </dgm:pt>
  </dgm:ptLst>
  <dgm:cxnLst>
    <dgm:cxn modelId="{81C10FA4-CF77-4819-AAC9-22B9D620BDF4}" type="presOf" srcId="{D56D3932-7588-4A3B-A683-7127D56C42FA}" destId="{A103C8C8-1BB1-4804-9DB7-4458DCC95069}" srcOrd="0" destOrd="0" presId="urn:microsoft.com/office/officeart/2005/8/layout/hProcess9"/>
    <dgm:cxn modelId="{905F6A80-343A-4E53-B920-D79AA12A56C6}" srcId="{1A3FD86D-FD90-4DF2-9989-BB4573EAAFD8}" destId="{0D23463E-7FDD-4F84-BD48-4CDB9A06B9A6}" srcOrd="0" destOrd="0" parTransId="{EF310FF4-779E-401A-A392-D66D91054259}" sibTransId="{963DF107-01B8-47A8-A311-8632D5874C87}"/>
    <dgm:cxn modelId="{649A321F-8C2A-48FB-8776-29D6E24D1179}" type="presOf" srcId="{0D23463E-7FDD-4F84-BD48-4CDB9A06B9A6}" destId="{99AE2687-887B-4E8C-8E0E-4D139C8130EA}" srcOrd="0" destOrd="0" presId="urn:microsoft.com/office/officeart/2005/8/layout/hProcess9"/>
    <dgm:cxn modelId="{80B11B4B-27F4-4E03-8B79-72EC4D2449CA}" srcId="{1A3FD86D-FD90-4DF2-9989-BB4573EAAFD8}" destId="{D56D3932-7588-4A3B-A683-7127D56C42FA}" srcOrd="2" destOrd="0" parTransId="{79EE423A-8464-4F51-B281-954DD81C78AA}" sibTransId="{208428AA-B098-4664-8BC0-8FA5A81AC21D}"/>
    <dgm:cxn modelId="{DB3F11A5-CB50-499B-B030-2B1DB370D2F5}" type="presOf" srcId="{E2B1FBDA-CFBF-4843-9003-5E941E060D19}" destId="{7C10A6AF-3A8E-4D01-B7B5-AFE9C7A3ADE3}" srcOrd="0" destOrd="0" presId="urn:microsoft.com/office/officeart/2005/8/layout/hProcess9"/>
    <dgm:cxn modelId="{07EE7A00-51C6-4EF5-A094-CEBB7DCF7944}" srcId="{1A3FD86D-FD90-4DF2-9989-BB4573EAAFD8}" destId="{4CE79830-70CB-49C7-B57D-C9E503E24832}" srcOrd="1" destOrd="0" parTransId="{D8F2AA5A-9898-4071-9408-763AF08B63D6}" sibTransId="{0000AC2B-53A0-4FA6-AB13-6B004E10CFDD}"/>
    <dgm:cxn modelId="{298F9BCC-8CA5-42B7-9301-A8F0F74C7918}" srcId="{1A3FD86D-FD90-4DF2-9989-BB4573EAAFD8}" destId="{460115A8-8BA8-4927-93E1-F46D2E87F012}" srcOrd="4" destOrd="0" parTransId="{C7F99524-0427-467F-8B07-8E914E6267B2}" sibTransId="{7471966E-6097-496E-AC02-916AFB1CBE6A}"/>
    <dgm:cxn modelId="{7F122AB7-8ADB-4A59-823D-76BF67FA5B1E}" type="presOf" srcId="{1A3FD86D-FD90-4DF2-9989-BB4573EAAFD8}" destId="{37DE7A48-BAA6-4315-98B2-8012678440D6}" srcOrd="0" destOrd="0" presId="urn:microsoft.com/office/officeart/2005/8/layout/hProcess9"/>
    <dgm:cxn modelId="{4E868370-D207-4D9F-B55B-8D792FDDA8DE}" srcId="{1A3FD86D-FD90-4DF2-9989-BB4573EAAFD8}" destId="{E2B1FBDA-CFBF-4843-9003-5E941E060D19}" srcOrd="3" destOrd="0" parTransId="{27BBA8DE-665A-4CBC-BEA7-821DDE8A067F}" sibTransId="{9447F7F1-2C6F-4574-8F55-73F1E21316C0}"/>
    <dgm:cxn modelId="{98B1339E-18DE-4A0D-86A9-F7334E577FEE}" type="presOf" srcId="{460115A8-8BA8-4927-93E1-F46D2E87F012}" destId="{2ED9CA0E-2B91-4211-9D3A-AE1C9C0CF360}" srcOrd="0" destOrd="0" presId="urn:microsoft.com/office/officeart/2005/8/layout/hProcess9"/>
    <dgm:cxn modelId="{BB29FB43-08E8-41CE-BA49-A8A854BA2300}" type="presOf" srcId="{4CE79830-70CB-49C7-B57D-C9E503E24832}" destId="{04FF6C38-6061-4C97-88BE-EC73C2A0C5D3}" srcOrd="0" destOrd="0" presId="urn:microsoft.com/office/officeart/2005/8/layout/hProcess9"/>
    <dgm:cxn modelId="{1AADB7C1-0B57-4FB0-A9B0-D405D6C208F8}" type="presParOf" srcId="{37DE7A48-BAA6-4315-98B2-8012678440D6}" destId="{866A5D5B-469F-47B4-804D-6072C9ADFE16}" srcOrd="0" destOrd="0" presId="urn:microsoft.com/office/officeart/2005/8/layout/hProcess9"/>
    <dgm:cxn modelId="{D44FC1CD-7075-4A80-8C68-963A8CA878FE}" type="presParOf" srcId="{37DE7A48-BAA6-4315-98B2-8012678440D6}" destId="{E51502D7-826E-4562-9E9C-82D20AD0220D}" srcOrd="1" destOrd="0" presId="urn:microsoft.com/office/officeart/2005/8/layout/hProcess9"/>
    <dgm:cxn modelId="{12B3A42C-238C-4F70-8F07-E1368D30F3A4}" type="presParOf" srcId="{E51502D7-826E-4562-9E9C-82D20AD0220D}" destId="{99AE2687-887B-4E8C-8E0E-4D139C8130EA}" srcOrd="0" destOrd="0" presId="urn:microsoft.com/office/officeart/2005/8/layout/hProcess9"/>
    <dgm:cxn modelId="{698BC271-4FAA-4542-AE63-23A37120B879}" type="presParOf" srcId="{E51502D7-826E-4562-9E9C-82D20AD0220D}" destId="{AA25088E-3ADE-4788-A9FD-F0F90C0F4733}" srcOrd="1" destOrd="0" presId="urn:microsoft.com/office/officeart/2005/8/layout/hProcess9"/>
    <dgm:cxn modelId="{B6E867E6-859E-4E8C-AA18-A3BF39645856}" type="presParOf" srcId="{E51502D7-826E-4562-9E9C-82D20AD0220D}" destId="{04FF6C38-6061-4C97-88BE-EC73C2A0C5D3}" srcOrd="2" destOrd="0" presId="urn:microsoft.com/office/officeart/2005/8/layout/hProcess9"/>
    <dgm:cxn modelId="{E5B07F5A-99E6-42D6-8D57-F290F087B652}" type="presParOf" srcId="{E51502D7-826E-4562-9E9C-82D20AD0220D}" destId="{BA7CB3C4-1757-4BE7-9DAD-5EFC9287F051}" srcOrd="3" destOrd="0" presId="urn:microsoft.com/office/officeart/2005/8/layout/hProcess9"/>
    <dgm:cxn modelId="{BEC0D57A-7BCF-4DD7-90B7-2BB593A91D7A}" type="presParOf" srcId="{E51502D7-826E-4562-9E9C-82D20AD0220D}" destId="{A103C8C8-1BB1-4804-9DB7-4458DCC95069}" srcOrd="4" destOrd="0" presId="urn:microsoft.com/office/officeart/2005/8/layout/hProcess9"/>
    <dgm:cxn modelId="{BB296659-A5B4-41D8-B3AF-11FC6860E062}" type="presParOf" srcId="{E51502D7-826E-4562-9E9C-82D20AD0220D}" destId="{21F95440-7C38-4B17-999F-FF03038ADCC3}" srcOrd="5" destOrd="0" presId="urn:microsoft.com/office/officeart/2005/8/layout/hProcess9"/>
    <dgm:cxn modelId="{DF50F500-2337-4720-931B-1873DA5B43DD}" type="presParOf" srcId="{E51502D7-826E-4562-9E9C-82D20AD0220D}" destId="{7C10A6AF-3A8E-4D01-B7B5-AFE9C7A3ADE3}" srcOrd="6" destOrd="0" presId="urn:microsoft.com/office/officeart/2005/8/layout/hProcess9"/>
    <dgm:cxn modelId="{FB562960-3D9C-4C64-9DC7-044850F2A1FF}" type="presParOf" srcId="{E51502D7-826E-4562-9E9C-82D20AD0220D}" destId="{939E59E0-A6FD-49E9-8911-1B3EAADB0864}" srcOrd="7" destOrd="0" presId="urn:microsoft.com/office/officeart/2005/8/layout/hProcess9"/>
    <dgm:cxn modelId="{684ECB8E-3ABA-46C1-A7DA-FEF165B8C87B}" type="presParOf" srcId="{E51502D7-826E-4562-9E9C-82D20AD0220D}" destId="{2ED9CA0E-2B91-4211-9D3A-AE1C9C0CF360}"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5D5B-469F-47B4-804D-6072C9ADFE16}">
      <dsp:nvSpPr>
        <dsp:cNvPr id="0" name=""/>
        <dsp:cNvSpPr/>
      </dsp:nvSpPr>
      <dsp:spPr>
        <a:xfrm>
          <a:off x="424338" y="0"/>
          <a:ext cx="4809171" cy="2414433"/>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AE2687-887B-4E8C-8E0E-4D139C8130EA}">
      <dsp:nvSpPr>
        <dsp:cNvPr id="0" name=""/>
        <dsp:cNvSpPr/>
      </dsp:nvSpPr>
      <dsp:spPr>
        <a:xfrm>
          <a:off x="1657" y="724330"/>
          <a:ext cx="997858" cy="965773"/>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Regions</a:t>
          </a:r>
          <a:endParaRPr lang="en-US" sz="1800" kern="1200" dirty="0"/>
        </a:p>
      </dsp:txBody>
      <dsp:txXfrm>
        <a:off x="48802" y="771475"/>
        <a:ext cx="903568" cy="871483"/>
      </dsp:txXfrm>
    </dsp:sp>
    <dsp:sp modelId="{04FF6C38-6061-4C97-88BE-EC73C2A0C5D3}">
      <dsp:nvSpPr>
        <dsp:cNvPr id="0" name=""/>
        <dsp:cNvSpPr/>
      </dsp:nvSpPr>
      <dsp:spPr>
        <a:xfrm>
          <a:off x="1165826" y="724330"/>
          <a:ext cx="997858" cy="965773"/>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Board</a:t>
          </a:r>
          <a:endParaRPr lang="en-US" sz="1800" kern="1200" dirty="0"/>
        </a:p>
      </dsp:txBody>
      <dsp:txXfrm>
        <a:off x="1212971" y="771475"/>
        <a:ext cx="903568" cy="871483"/>
      </dsp:txXfrm>
    </dsp:sp>
    <dsp:sp modelId="{A103C8C8-1BB1-4804-9DB7-4458DCC95069}">
      <dsp:nvSpPr>
        <dsp:cNvPr id="0" name=""/>
        <dsp:cNvSpPr/>
      </dsp:nvSpPr>
      <dsp:spPr>
        <a:xfrm>
          <a:off x="2329995" y="724330"/>
          <a:ext cx="997858" cy="965773"/>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Executive Committee/CAC</a:t>
          </a:r>
          <a:endParaRPr lang="en-US" sz="1700" kern="1200" dirty="0"/>
        </a:p>
      </dsp:txBody>
      <dsp:txXfrm>
        <a:off x="2377140" y="771475"/>
        <a:ext cx="903568" cy="871483"/>
      </dsp:txXfrm>
    </dsp:sp>
    <dsp:sp modelId="{7C10A6AF-3A8E-4D01-B7B5-AFE9C7A3ADE3}">
      <dsp:nvSpPr>
        <dsp:cNvPr id="0" name=""/>
        <dsp:cNvSpPr/>
      </dsp:nvSpPr>
      <dsp:spPr>
        <a:xfrm>
          <a:off x="3494163" y="724330"/>
          <a:ext cx="997858" cy="965773"/>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Regions</a:t>
          </a:r>
          <a:endParaRPr lang="en-US" sz="1800" kern="1200" dirty="0"/>
        </a:p>
      </dsp:txBody>
      <dsp:txXfrm>
        <a:off x="3541308" y="771475"/>
        <a:ext cx="903568" cy="871483"/>
      </dsp:txXfrm>
    </dsp:sp>
    <dsp:sp modelId="{2ED9CA0E-2B91-4211-9D3A-AE1C9C0CF360}">
      <dsp:nvSpPr>
        <dsp:cNvPr id="0" name=""/>
        <dsp:cNvSpPr/>
      </dsp:nvSpPr>
      <dsp:spPr>
        <a:xfrm>
          <a:off x="4658332" y="724330"/>
          <a:ext cx="997858" cy="965773"/>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Board</a:t>
          </a:r>
          <a:endParaRPr lang="en-US" sz="1800" kern="1200" dirty="0"/>
        </a:p>
      </dsp:txBody>
      <dsp:txXfrm>
        <a:off x="4705477" y="771475"/>
        <a:ext cx="903568" cy="87148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884B425D-535F-4CBF-B46D-6C1858083459}" type="datetimeFigureOut">
              <a:rPr lang="en-US" smtClean="0"/>
              <a:t>11/12/2014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1AFC77F-CA29-4215-AF1B-0AF452E54DE5}" type="slidenum">
              <a:rPr lang="en-US" smtClean="0"/>
              <a:t>‹#›</a:t>
            </a:fld>
            <a:endParaRPr lang="en-US"/>
          </a:p>
        </p:txBody>
      </p:sp>
    </p:spTree>
    <p:extLst>
      <p:ext uri="{BB962C8B-B14F-4D97-AF65-F5344CB8AC3E}">
        <p14:creationId xmlns:p14="http://schemas.microsoft.com/office/powerpoint/2010/main" val="1809326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50AAE47-A6F3-4DCA-BA48-2108980F1F11}" type="datetimeFigureOut">
              <a:rPr lang="en-US" smtClean="0"/>
              <a:t>11/12/2014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6485A04-D013-42AC-B30C-B2F1C36459F2}" type="slidenum">
              <a:rPr lang="en-US" smtClean="0"/>
              <a:t>‹#›</a:t>
            </a:fld>
            <a:endParaRPr lang="en-US" dirty="0"/>
          </a:p>
        </p:txBody>
      </p:sp>
    </p:spTree>
    <p:extLst>
      <p:ext uri="{BB962C8B-B14F-4D97-AF65-F5344CB8AC3E}">
        <p14:creationId xmlns:p14="http://schemas.microsoft.com/office/powerpoint/2010/main" val="123231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417638" y="1163638"/>
            <a:ext cx="4187825" cy="3141662"/>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a:p>
            <a:r>
              <a:rPr lang="en-US" altLang="en-US" dirty="0" smtClean="0"/>
              <a:t>We’re updating the 2012 strategic plan.  Because we’re the community’s organization, we started</a:t>
            </a:r>
            <a:r>
              <a:rPr lang="en-US" altLang="en-US" baseline="0" dirty="0" smtClean="0"/>
              <a:t> by going to the community, and have had this conversation in 5 regional meetings so far</a:t>
            </a:r>
            <a:r>
              <a:rPr lang="en-US" altLang="en-US" dirty="0" smtClean="0"/>
              <a:t>.  </a:t>
            </a:r>
          </a:p>
          <a:p>
            <a:endParaRPr lang="en-US" altLang="en-US" dirty="0" smtClean="0"/>
          </a:p>
          <a:p>
            <a:r>
              <a:rPr lang="en-US" altLang="en-US" dirty="0" smtClean="0"/>
              <a:t>This afternoon, I want to get the Board’s input on the main goals of the strategic plan and some of the activities that UNOS should focus on in the next three years,</a:t>
            </a:r>
            <a:r>
              <a:rPr lang="en-US" altLang="en-US" baseline="0" dirty="0" smtClean="0"/>
              <a:t> </a:t>
            </a:r>
            <a:r>
              <a:rPr lang="en-US" altLang="en-US" dirty="0" smtClean="0"/>
              <a:t>before the Board leadership writes a draft plan</a:t>
            </a:r>
            <a:r>
              <a:rPr lang="en-US" altLang="en-US" baseline="0" dirty="0" smtClean="0"/>
              <a:t> in February.</a:t>
            </a:r>
            <a:r>
              <a:rPr lang="en-US" altLang="en-US" dirty="0" smtClean="0"/>
              <a:t>  </a:t>
            </a:r>
          </a:p>
          <a:p>
            <a:endParaRPr lang="en-US" altLang="en-US" dirty="0" smtClean="0"/>
          </a:p>
          <a:p>
            <a:r>
              <a:rPr lang="en-US" altLang="en-US" dirty="0" smtClean="0"/>
              <a:t>We’ll let the community see and comment on that draft in the spring, and then bring the plan</a:t>
            </a:r>
            <a:r>
              <a:rPr lang="en-US" altLang="en-US" baseline="0" dirty="0" smtClean="0"/>
              <a:t> back to the Board for discussion and approval </a:t>
            </a:r>
            <a:r>
              <a:rPr lang="en-US" altLang="en-US" dirty="0" smtClean="0"/>
              <a:t>next June. </a:t>
            </a:r>
          </a:p>
          <a:p>
            <a:endParaRPr lang="en-US" altLang="en-US" dirty="0" smtClean="0"/>
          </a:p>
          <a:p>
            <a:endParaRPr lang="en-US" alt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58255" indent="-291636">
              <a:defRPr sz="2400">
                <a:solidFill>
                  <a:schemeClr val="tx1"/>
                </a:solidFill>
                <a:latin typeface="Times New Roman" panose="02020603050405020304" pitchFamily="18" charset="0"/>
              </a:defRPr>
            </a:lvl2pPr>
            <a:lvl3pPr marL="1166546" indent="-233309">
              <a:defRPr sz="2400">
                <a:solidFill>
                  <a:schemeClr val="tx1"/>
                </a:solidFill>
                <a:latin typeface="Times New Roman" panose="02020603050405020304" pitchFamily="18" charset="0"/>
              </a:defRPr>
            </a:lvl3pPr>
            <a:lvl4pPr marL="1633164" indent="-233309">
              <a:defRPr sz="2400">
                <a:solidFill>
                  <a:schemeClr val="tx1"/>
                </a:solidFill>
                <a:latin typeface="Times New Roman" panose="02020603050405020304" pitchFamily="18" charset="0"/>
              </a:defRPr>
            </a:lvl4pPr>
            <a:lvl5pPr marL="2099782" indent="-233309">
              <a:defRPr sz="2400">
                <a:solidFill>
                  <a:schemeClr val="tx1"/>
                </a:solidFill>
                <a:latin typeface="Times New Roman" panose="02020603050405020304" pitchFamily="18" charset="0"/>
              </a:defRPr>
            </a:lvl5pPr>
            <a:lvl6pPr marL="2566401" indent="-233309" eaLnBrk="0" fontAlgn="base" hangingPunct="0">
              <a:spcBef>
                <a:spcPct val="0"/>
              </a:spcBef>
              <a:spcAft>
                <a:spcPct val="0"/>
              </a:spcAft>
              <a:defRPr sz="2400">
                <a:solidFill>
                  <a:schemeClr val="tx1"/>
                </a:solidFill>
                <a:latin typeface="Times New Roman" panose="02020603050405020304" pitchFamily="18" charset="0"/>
              </a:defRPr>
            </a:lvl6pPr>
            <a:lvl7pPr marL="3033019" indent="-233309" eaLnBrk="0" fontAlgn="base" hangingPunct="0">
              <a:spcBef>
                <a:spcPct val="0"/>
              </a:spcBef>
              <a:spcAft>
                <a:spcPct val="0"/>
              </a:spcAft>
              <a:defRPr sz="2400">
                <a:solidFill>
                  <a:schemeClr val="tx1"/>
                </a:solidFill>
                <a:latin typeface="Times New Roman" panose="02020603050405020304" pitchFamily="18" charset="0"/>
              </a:defRPr>
            </a:lvl7pPr>
            <a:lvl8pPr marL="3499637" indent="-233309" eaLnBrk="0" fontAlgn="base" hangingPunct="0">
              <a:spcBef>
                <a:spcPct val="0"/>
              </a:spcBef>
              <a:spcAft>
                <a:spcPct val="0"/>
              </a:spcAft>
              <a:defRPr sz="2400">
                <a:solidFill>
                  <a:schemeClr val="tx1"/>
                </a:solidFill>
                <a:latin typeface="Times New Roman" panose="02020603050405020304" pitchFamily="18" charset="0"/>
              </a:defRPr>
            </a:lvl8pPr>
            <a:lvl9pPr marL="3966256" indent="-233309" eaLnBrk="0" fontAlgn="base" hangingPunct="0">
              <a:spcBef>
                <a:spcPct val="0"/>
              </a:spcBef>
              <a:spcAft>
                <a:spcPct val="0"/>
              </a:spcAft>
              <a:defRPr sz="2400">
                <a:solidFill>
                  <a:schemeClr val="tx1"/>
                </a:solidFill>
                <a:latin typeface="Times New Roman" panose="02020603050405020304" pitchFamily="18" charset="0"/>
              </a:defRPr>
            </a:lvl9pPr>
          </a:lstStyle>
          <a:p>
            <a:fld id="{AB9B4ED0-C325-4CF4-8999-E3ED549B9238}" type="slidenum">
              <a:rPr lang="en-US" altLang="en-US" sz="1200">
                <a:solidFill>
                  <a:srgbClr val="000000"/>
                </a:solidFill>
              </a:rPr>
              <a:pPr/>
              <a:t>2</a:t>
            </a:fld>
            <a:endParaRPr lang="en-US" altLang="en-US" sz="1200" dirty="0">
              <a:solidFill>
                <a:srgbClr val="000000"/>
              </a:solidFill>
            </a:endParaRPr>
          </a:p>
        </p:txBody>
      </p:sp>
    </p:spTree>
    <p:extLst>
      <p:ext uri="{BB962C8B-B14F-4D97-AF65-F5344CB8AC3E}">
        <p14:creationId xmlns:p14="http://schemas.microsoft.com/office/powerpoint/2010/main" val="367940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85A04-D013-42AC-B30C-B2F1C36459F2}" type="slidenum">
              <a:rPr lang="en-US" smtClean="0"/>
              <a:t>13</a:t>
            </a:fld>
            <a:endParaRPr lang="en-US" dirty="0"/>
          </a:p>
        </p:txBody>
      </p:sp>
    </p:spTree>
    <p:extLst>
      <p:ext uri="{BB962C8B-B14F-4D97-AF65-F5344CB8AC3E}">
        <p14:creationId xmlns:p14="http://schemas.microsoft.com/office/powerpoint/2010/main" val="333571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US" baseline="0" dirty="0" smtClean="0"/>
              <a:t>A summary of today’s discussion will be submitted to UNOS executive leadership as they develop a draft plan in early 2015.  The draft plan will be available for review in the Spring before going to the Board of Directors in June for final approval.</a:t>
            </a:r>
          </a:p>
          <a:p>
            <a:endParaRPr lang="en-US" baseline="0" dirty="0" smtClean="0"/>
          </a:p>
          <a:p>
            <a:r>
              <a:rPr lang="en-US" baseline="0" dirty="0" smtClean="0"/>
              <a:t>As your </a:t>
            </a:r>
            <a:r>
              <a:rPr lang="en-US" baseline="0" dirty="0" err="1" smtClean="0"/>
              <a:t>councillor</a:t>
            </a:r>
            <a:r>
              <a:rPr lang="en-US" baseline="0" dirty="0" smtClean="0"/>
              <a:t> this feedback is helpful to me as I work with the Board to </a:t>
            </a:r>
            <a:r>
              <a:rPr lang="en-US" baseline="0" smtClean="0"/>
              <a:t>develop draft </a:t>
            </a:r>
            <a:r>
              <a:rPr lang="en-US" baseline="0" dirty="0" smtClean="0"/>
              <a:t>and final strategic plans.</a:t>
            </a:r>
          </a:p>
          <a:p>
            <a:endParaRPr lang="en-US" baseline="0" dirty="0" smtClean="0"/>
          </a:p>
          <a:p>
            <a:r>
              <a:rPr lang="en-US" baseline="0" dirty="0" smtClean="0"/>
              <a:t>I want to thank everyone for attending this session and for actively participating in the process. </a:t>
            </a:r>
            <a:endParaRPr lang="en-US" dirty="0"/>
          </a:p>
        </p:txBody>
      </p:sp>
      <p:sp>
        <p:nvSpPr>
          <p:cNvPr id="4" name="Slide Number Placeholder 3"/>
          <p:cNvSpPr>
            <a:spLocks noGrp="1"/>
          </p:cNvSpPr>
          <p:nvPr>
            <p:ph type="sldNum" sz="quarter" idx="10"/>
          </p:nvPr>
        </p:nvSpPr>
        <p:spPr/>
        <p:txBody>
          <a:bodyPr/>
          <a:lstStyle/>
          <a:p>
            <a:fld id="{96485A04-D013-42AC-B30C-B2F1C36459F2}" type="slidenum">
              <a:rPr lang="en-US" smtClean="0"/>
              <a:t>14</a:t>
            </a:fld>
            <a:endParaRPr lang="en-US" dirty="0"/>
          </a:p>
        </p:txBody>
      </p:sp>
    </p:spTree>
    <p:extLst>
      <p:ext uri="{BB962C8B-B14F-4D97-AF65-F5344CB8AC3E}">
        <p14:creationId xmlns:p14="http://schemas.microsoft.com/office/powerpoint/2010/main" val="2979866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85A04-D013-42AC-B30C-B2F1C36459F2}" type="slidenum">
              <a:rPr lang="en-US" smtClean="0"/>
              <a:t>30</a:t>
            </a:fld>
            <a:endParaRPr lang="en-US" dirty="0"/>
          </a:p>
        </p:txBody>
      </p:sp>
    </p:spTree>
    <p:extLst>
      <p:ext uri="{BB962C8B-B14F-4D97-AF65-F5344CB8AC3E}">
        <p14:creationId xmlns:p14="http://schemas.microsoft.com/office/powerpoint/2010/main" val="117294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417638" y="1163638"/>
            <a:ext cx="4187825" cy="3141662"/>
          </a:xfrm>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current OPTN plan has six strategic goals (see slide).  </a:t>
            </a:r>
          </a:p>
          <a:p>
            <a:endParaRPr lang="en-US" altLang="en-US" dirty="0" smtClean="0"/>
          </a:p>
          <a:p>
            <a:r>
              <a:rPr lang="en-US" altLang="en-US" dirty="0" smtClean="0"/>
              <a:t>These first four have been in every plan for 30 years, and LD safety specifically broken out about for the first time about 10 years ago.  Efficiency new to this plan.  </a:t>
            </a:r>
          </a:p>
          <a:p>
            <a:endParaRPr lang="en-US" altLang="en-US" dirty="0" smtClean="0"/>
          </a:p>
          <a:p>
            <a:r>
              <a:rPr lang="en-US" altLang="en-US" dirty="0" smtClean="0"/>
              <a:t>FYI  - UNOS goals are to be the OPTN contractor, to serve member needs, and to be a world leader.  I think the discussion at the meetings will mostly be OPTN, and if there are activities we can’t do under contract, we’ll move them to UNOS.  The UNOS/OPTN dividing line isn’t really important for the brainstorming sessions. </a:t>
            </a:r>
          </a:p>
          <a:p>
            <a:endParaRPr lang="en-US" altLang="en-US" dirty="0" smtClean="0"/>
          </a:p>
          <a:p>
            <a:r>
              <a:rPr lang="en-US" altLang="en-US" dirty="0" smtClean="0"/>
              <a:t>-</a:t>
            </a:r>
            <a:r>
              <a:rPr lang="en-US" altLang="en-US" baseline="0" dirty="0" smtClean="0"/>
              <a:t> Are these the right six?  Any amendments, additions, deletions?  (Then we’ll move on to prioritizing)</a:t>
            </a:r>
            <a:endParaRPr lang="en-US" alt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58255" indent="-291636">
              <a:defRPr sz="2400">
                <a:solidFill>
                  <a:schemeClr val="tx1"/>
                </a:solidFill>
                <a:latin typeface="Times New Roman" panose="02020603050405020304" pitchFamily="18" charset="0"/>
              </a:defRPr>
            </a:lvl2pPr>
            <a:lvl3pPr marL="1166546" indent="-233309">
              <a:defRPr sz="2400">
                <a:solidFill>
                  <a:schemeClr val="tx1"/>
                </a:solidFill>
                <a:latin typeface="Times New Roman" panose="02020603050405020304" pitchFamily="18" charset="0"/>
              </a:defRPr>
            </a:lvl3pPr>
            <a:lvl4pPr marL="1633164" indent="-233309">
              <a:defRPr sz="2400">
                <a:solidFill>
                  <a:schemeClr val="tx1"/>
                </a:solidFill>
                <a:latin typeface="Times New Roman" panose="02020603050405020304" pitchFamily="18" charset="0"/>
              </a:defRPr>
            </a:lvl4pPr>
            <a:lvl5pPr marL="2099782" indent="-233309">
              <a:defRPr sz="2400">
                <a:solidFill>
                  <a:schemeClr val="tx1"/>
                </a:solidFill>
                <a:latin typeface="Times New Roman" panose="02020603050405020304" pitchFamily="18" charset="0"/>
              </a:defRPr>
            </a:lvl5pPr>
            <a:lvl6pPr marL="2566401" indent="-233309" eaLnBrk="0" fontAlgn="base" hangingPunct="0">
              <a:spcBef>
                <a:spcPct val="0"/>
              </a:spcBef>
              <a:spcAft>
                <a:spcPct val="0"/>
              </a:spcAft>
              <a:defRPr sz="2400">
                <a:solidFill>
                  <a:schemeClr val="tx1"/>
                </a:solidFill>
                <a:latin typeface="Times New Roman" panose="02020603050405020304" pitchFamily="18" charset="0"/>
              </a:defRPr>
            </a:lvl6pPr>
            <a:lvl7pPr marL="3033019" indent="-233309" eaLnBrk="0" fontAlgn="base" hangingPunct="0">
              <a:spcBef>
                <a:spcPct val="0"/>
              </a:spcBef>
              <a:spcAft>
                <a:spcPct val="0"/>
              </a:spcAft>
              <a:defRPr sz="2400">
                <a:solidFill>
                  <a:schemeClr val="tx1"/>
                </a:solidFill>
                <a:latin typeface="Times New Roman" panose="02020603050405020304" pitchFamily="18" charset="0"/>
              </a:defRPr>
            </a:lvl7pPr>
            <a:lvl8pPr marL="3499637" indent="-233309" eaLnBrk="0" fontAlgn="base" hangingPunct="0">
              <a:spcBef>
                <a:spcPct val="0"/>
              </a:spcBef>
              <a:spcAft>
                <a:spcPct val="0"/>
              </a:spcAft>
              <a:defRPr sz="2400">
                <a:solidFill>
                  <a:schemeClr val="tx1"/>
                </a:solidFill>
                <a:latin typeface="Times New Roman" panose="02020603050405020304" pitchFamily="18" charset="0"/>
              </a:defRPr>
            </a:lvl8pPr>
            <a:lvl9pPr marL="3966256" indent="-233309" eaLnBrk="0" fontAlgn="base" hangingPunct="0">
              <a:spcBef>
                <a:spcPct val="0"/>
              </a:spcBef>
              <a:spcAft>
                <a:spcPct val="0"/>
              </a:spcAft>
              <a:defRPr sz="2400">
                <a:solidFill>
                  <a:schemeClr val="tx1"/>
                </a:solidFill>
                <a:latin typeface="Times New Roman" panose="02020603050405020304" pitchFamily="18" charset="0"/>
              </a:defRPr>
            </a:lvl9pPr>
          </a:lstStyle>
          <a:p>
            <a:fld id="{CED61752-2433-4274-B02F-8D9113A180D4}" type="slidenum">
              <a:rPr lang="en-US" altLang="en-US" sz="1200">
                <a:solidFill>
                  <a:srgbClr val="000000"/>
                </a:solidFill>
              </a:rPr>
              <a:pPr/>
              <a:t>3</a:t>
            </a:fld>
            <a:endParaRPr lang="en-US" altLang="en-US" sz="1200" dirty="0">
              <a:solidFill>
                <a:srgbClr val="000000"/>
              </a:solidFill>
            </a:endParaRPr>
          </a:p>
        </p:txBody>
      </p:sp>
    </p:spTree>
    <p:extLst>
      <p:ext uri="{BB962C8B-B14F-4D97-AF65-F5344CB8AC3E}">
        <p14:creationId xmlns:p14="http://schemas.microsoft.com/office/powerpoint/2010/main" val="388487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To put the committee</a:t>
            </a:r>
            <a:r>
              <a:rPr lang="en-US" sz="1200" b="0" i="0" kern="1200" baseline="0" dirty="0" smtClean="0">
                <a:solidFill>
                  <a:schemeClr val="tx1"/>
                </a:solidFill>
                <a:effectLst/>
                <a:latin typeface="+mn-lt"/>
                <a:ea typeface="+mn-ea"/>
                <a:cs typeface="+mn-cs"/>
              </a:rPr>
              <a:t> projects into perspective, I’ll show you a couple slides…</a:t>
            </a:r>
            <a:endParaRPr lang="en-US" sz="1200" b="0" i="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Projects by Strategic Plan</a:t>
            </a:r>
          </a:p>
          <a:p>
            <a:r>
              <a:rPr lang="en-US" sz="1200" kern="1200" dirty="0" smtClean="0">
                <a:solidFill>
                  <a:schemeClr val="tx1"/>
                </a:solidFill>
                <a:effectLst/>
                <a:latin typeface="+mn-lt"/>
                <a:ea typeface="+mn-ea"/>
                <a:cs typeface="+mn-cs"/>
              </a:rPr>
              <a:t>All projects must support the strategic plan. Several projects are initiatives taken directly from the strategic plan. Similar to project types below, many projects support more than one goal within the strategic plan. The following chart shows the number of projects that affect each strategic goal.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33D34B7-1FF6-41AD-8E00-99A133800B6D}" type="slidenum">
              <a:rPr lang="en-US" smtClean="0"/>
              <a:pPr>
                <a:defRPr/>
              </a:pPr>
              <a:t>4</a:t>
            </a:fld>
            <a:endParaRPr lang="en-US" dirty="0"/>
          </a:p>
        </p:txBody>
      </p:sp>
    </p:spTree>
    <p:extLst>
      <p:ext uri="{BB962C8B-B14F-4D97-AF65-F5344CB8AC3E}">
        <p14:creationId xmlns:p14="http://schemas.microsoft.com/office/powerpoint/2010/main" val="171274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Five regional feedback sessions have been held to date with approximately 130 people in attendance.  Prior to the sessions, a survey was sent to registered participants.  Participants were asked to rank the goals in order of importance to their practice to provide guidance to the Board as to how OPTN resources should be allocated.   We received 49 survey responses.</a:t>
            </a:r>
          </a:p>
          <a:p>
            <a:endParaRPr lang="en-US" altLang="en-US" smtClean="0"/>
          </a:p>
          <a:p>
            <a:r>
              <a:rPr lang="en-US" altLang="en-US" smtClean="0"/>
              <a:t>The graph in this slide reflects a weighted ranking of the responses received.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103799B-D4A2-4725-8704-3F77471B394E}" type="slidenum">
              <a:rPr lang="en-US" altLang="en-US" smtClean="0">
                <a:latin typeface="Calibri" panose="020F0502020204030204" pitchFamily="34" charset="0"/>
              </a:rPr>
              <a:pPr/>
              <a:t>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848477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i="1" dirty="0" smtClean="0"/>
              <a:t>In summary, the regional conversations focused on three areas: decreasing disincentives to transplanting marginal organs, increasing the utilization of organs and removing barriers for living donation.  </a:t>
            </a:r>
          </a:p>
          <a:p>
            <a:pPr marL="174982" indent="-174982">
              <a:buFont typeface="Arial" panose="020B0604020202020204" pitchFamily="34" charset="0"/>
              <a:buChar char="•"/>
              <a:defRPr/>
            </a:pPr>
            <a:r>
              <a:rPr lang="en-US" altLang="en-US" i="1" dirty="0" smtClean="0"/>
              <a:t>Revising the current performance measurements was discussed in several regions to account for specific candidate and donor characteristics.  Members suggested that the OPTN establish distinct performance measures that account for marginal donors and candidates with existing co-morbidities.  They also noted that the OPTN and CMS have conflicting priorities.  CMS regulations push OPOs to recover every organ every time, and the transplant centers that use marginal organs are flagged by the OPTN for performance reviews.  </a:t>
            </a:r>
          </a:p>
          <a:p>
            <a:pPr marL="174982" indent="-174982">
              <a:buFont typeface="Arial" panose="020B0604020202020204" pitchFamily="34" charset="0"/>
              <a:buChar char="•"/>
              <a:defRPr/>
            </a:pPr>
            <a:r>
              <a:rPr lang="en-US" altLang="en-US" i="1" dirty="0" smtClean="0"/>
              <a:t>Members recognized that an increase in the current donor pool is not likely and organ utilization can be optimized through the suggestions on the next slide.  </a:t>
            </a:r>
          </a:p>
          <a:p>
            <a:pPr marL="174982" indent="-174982">
              <a:buFont typeface="Arial" panose="020B0604020202020204" pitchFamily="34" charset="0"/>
              <a:buChar char="•"/>
              <a:defRPr/>
            </a:pPr>
            <a:r>
              <a:rPr lang="en-US" altLang="en-US" i="1" dirty="0" smtClean="0"/>
              <a:t>Barriers to living donation need to be identified and assess how barriers and disincentives can be removed or minimized.  </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defTabSz="466618" eaLnBrk="0" fontAlgn="base" hangingPunct="0">
              <a:spcBef>
                <a:spcPct val="30000"/>
              </a:spcBef>
              <a:spcAft>
                <a:spcPct val="0"/>
              </a:spcAft>
              <a:defRPr sz="1200">
                <a:solidFill>
                  <a:schemeClr val="tx1"/>
                </a:solidFill>
                <a:latin typeface="Calibri" panose="020F0502020204030204" pitchFamily="34" charset="0"/>
              </a:defRPr>
            </a:lvl6pPr>
            <a:lvl7pPr marL="3033019" indent="-233309" defTabSz="466618" eaLnBrk="0" fontAlgn="base" hangingPunct="0">
              <a:spcBef>
                <a:spcPct val="30000"/>
              </a:spcBef>
              <a:spcAft>
                <a:spcPct val="0"/>
              </a:spcAft>
              <a:defRPr sz="1200">
                <a:solidFill>
                  <a:schemeClr val="tx1"/>
                </a:solidFill>
                <a:latin typeface="Calibri" panose="020F0502020204030204" pitchFamily="34" charset="0"/>
              </a:defRPr>
            </a:lvl7pPr>
            <a:lvl8pPr marL="3499637" indent="-233309" defTabSz="466618" eaLnBrk="0" fontAlgn="base" hangingPunct="0">
              <a:spcBef>
                <a:spcPct val="30000"/>
              </a:spcBef>
              <a:spcAft>
                <a:spcPct val="0"/>
              </a:spcAft>
              <a:defRPr sz="1200">
                <a:solidFill>
                  <a:schemeClr val="tx1"/>
                </a:solidFill>
                <a:latin typeface="Calibri" panose="020F0502020204030204" pitchFamily="34" charset="0"/>
              </a:defRPr>
            </a:lvl8pPr>
            <a:lvl9pPr marL="3966256" indent="-233309" defTabSz="46661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A0A4D5-2D8A-4A1A-926D-29117F472AAC}"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3230666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defTabSz="466618" eaLnBrk="0" fontAlgn="base" hangingPunct="0">
              <a:spcBef>
                <a:spcPct val="30000"/>
              </a:spcBef>
              <a:spcAft>
                <a:spcPct val="0"/>
              </a:spcAft>
              <a:defRPr sz="1200">
                <a:solidFill>
                  <a:schemeClr val="tx1"/>
                </a:solidFill>
                <a:latin typeface="Calibri" panose="020F0502020204030204" pitchFamily="34" charset="0"/>
              </a:defRPr>
            </a:lvl6pPr>
            <a:lvl7pPr marL="3033019" indent="-233309" defTabSz="466618" eaLnBrk="0" fontAlgn="base" hangingPunct="0">
              <a:spcBef>
                <a:spcPct val="30000"/>
              </a:spcBef>
              <a:spcAft>
                <a:spcPct val="0"/>
              </a:spcAft>
              <a:defRPr sz="1200">
                <a:solidFill>
                  <a:schemeClr val="tx1"/>
                </a:solidFill>
                <a:latin typeface="Calibri" panose="020F0502020204030204" pitchFamily="34" charset="0"/>
              </a:defRPr>
            </a:lvl7pPr>
            <a:lvl8pPr marL="3499637" indent="-233309" defTabSz="466618" eaLnBrk="0" fontAlgn="base" hangingPunct="0">
              <a:spcBef>
                <a:spcPct val="30000"/>
              </a:spcBef>
              <a:spcAft>
                <a:spcPct val="0"/>
              </a:spcAft>
              <a:defRPr sz="1200">
                <a:solidFill>
                  <a:schemeClr val="tx1"/>
                </a:solidFill>
                <a:latin typeface="Calibri" panose="020F0502020204030204" pitchFamily="34" charset="0"/>
              </a:defRPr>
            </a:lvl8pPr>
            <a:lvl9pPr marL="3966256" indent="-233309" defTabSz="46661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636FEB-0192-4589-8CA3-0E987C7C20DC}"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596574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defTabSz="466618" eaLnBrk="0" fontAlgn="base" hangingPunct="0">
              <a:spcBef>
                <a:spcPct val="30000"/>
              </a:spcBef>
              <a:spcAft>
                <a:spcPct val="0"/>
              </a:spcAft>
              <a:defRPr sz="1200">
                <a:solidFill>
                  <a:schemeClr val="tx1"/>
                </a:solidFill>
                <a:latin typeface="Calibri" panose="020F0502020204030204" pitchFamily="34" charset="0"/>
              </a:defRPr>
            </a:lvl6pPr>
            <a:lvl7pPr marL="3033019" indent="-233309" defTabSz="466618" eaLnBrk="0" fontAlgn="base" hangingPunct="0">
              <a:spcBef>
                <a:spcPct val="30000"/>
              </a:spcBef>
              <a:spcAft>
                <a:spcPct val="0"/>
              </a:spcAft>
              <a:defRPr sz="1200">
                <a:solidFill>
                  <a:schemeClr val="tx1"/>
                </a:solidFill>
                <a:latin typeface="Calibri" panose="020F0502020204030204" pitchFamily="34" charset="0"/>
              </a:defRPr>
            </a:lvl7pPr>
            <a:lvl8pPr marL="3499637" indent="-233309" defTabSz="466618" eaLnBrk="0" fontAlgn="base" hangingPunct="0">
              <a:spcBef>
                <a:spcPct val="30000"/>
              </a:spcBef>
              <a:spcAft>
                <a:spcPct val="0"/>
              </a:spcAft>
              <a:defRPr sz="1200">
                <a:solidFill>
                  <a:schemeClr val="tx1"/>
                </a:solidFill>
                <a:latin typeface="Calibri" panose="020F0502020204030204" pitchFamily="34" charset="0"/>
              </a:defRPr>
            </a:lvl8pPr>
            <a:lvl9pPr marL="3966256" indent="-233309" defTabSz="46661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93480E-49E4-485E-82AC-7338E805CC71}"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6796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defTabSz="466618" eaLnBrk="0" fontAlgn="base" hangingPunct="0">
              <a:spcBef>
                <a:spcPct val="30000"/>
              </a:spcBef>
              <a:spcAft>
                <a:spcPct val="0"/>
              </a:spcAft>
              <a:defRPr sz="1200">
                <a:solidFill>
                  <a:schemeClr val="tx1"/>
                </a:solidFill>
                <a:latin typeface="Calibri" panose="020F0502020204030204" pitchFamily="34" charset="0"/>
              </a:defRPr>
            </a:lvl6pPr>
            <a:lvl7pPr marL="3033019" indent="-233309" defTabSz="466618" eaLnBrk="0" fontAlgn="base" hangingPunct="0">
              <a:spcBef>
                <a:spcPct val="30000"/>
              </a:spcBef>
              <a:spcAft>
                <a:spcPct val="0"/>
              </a:spcAft>
              <a:defRPr sz="1200">
                <a:solidFill>
                  <a:schemeClr val="tx1"/>
                </a:solidFill>
                <a:latin typeface="Calibri" panose="020F0502020204030204" pitchFamily="34" charset="0"/>
              </a:defRPr>
            </a:lvl7pPr>
            <a:lvl8pPr marL="3499637" indent="-233309" defTabSz="466618" eaLnBrk="0" fontAlgn="base" hangingPunct="0">
              <a:spcBef>
                <a:spcPct val="30000"/>
              </a:spcBef>
              <a:spcAft>
                <a:spcPct val="0"/>
              </a:spcAft>
              <a:defRPr sz="1200">
                <a:solidFill>
                  <a:schemeClr val="tx1"/>
                </a:solidFill>
                <a:latin typeface="Calibri" panose="020F0502020204030204" pitchFamily="34" charset="0"/>
              </a:defRPr>
            </a:lvl8pPr>
            <a:lvl9pPr marL="3966256" indent="-233309" defTabSz="46661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405975-3CD2-4E32-9439-CCE2B1CF17B8}"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663983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i="1" dirty="0" smtClean="0"/>
              <a:t>In summary the regional conversations focused on the following: </a:t>
            </a:r>
            <a:endParaRPr lang="en-US" altLang="en-US" dirty="0" smtClean="0"/>
          </a:p>
          <a:p>
            <a:pPr marL="174982" indent="-174982">
              <a:buFont typeface="Arial" panose="020B0604020202020204" pitchFamily="34" charset="0"/>
              <a:buChar char="•"/>
              <a:defRPr/>
            </a:pPr>
            <a:r>
              <a:rPr lang="en-US" altLang="en-US" i="1" dirty="0" smtClean="0"/>
              <a:t>policy development and implementation processes need to be nimble enough to respond to a dynamic clinical environment</a:t>
            </a:r>
            <a:endParaRPr lang="en-US" altLang="en-US" dirty="0" smtClean="0"/>
          </a:p>
          <a:p>
            <a:pPr marL="174982" indent="-174982">
              <a:buFont typeface="Arial" panose="020B0604020202020204" pitchFamily="34" charset="0"/>
              <a:buChar char="•"/>
              <a:defRPr/>
            </a:pPr>
            <a:r>
              <a:rPr lang="en-US" altLang="en-US" i="1" dirty="0" smtClean="0"/>
              <a:t>assess the current allocation of resources for goals and activities  </a:t>
            </a:r>
            <a:endParaRPr lang="en-US" altLang="en-US" dirty="0" smtClean="0"/>
          </a:p>
          <a:p>
            <a:pPr marL="174982" indent="-174982">
              <a:buFont typeface="Arial" panose="020B0604020202020204" pitchFamily="34" charset="0"/>
              <a:buChar char="•"/>
              <a:defRPr/>
            </a:pPr>
            <a:r>
              <a:rPr lang="en-US" altLang="en-US" i="1" dirty="0" smtClean="0"/>
              <a:t>focus on projects that will have the broadest community impact and complete them in a timely manner</a:t>
            </a:r>
            <a:endParaRPr lang="en-US" altLang="en-US" dirty="0" smtClean="0"/>
          </a:p>
          <a:p>
            <a:pPr marL="174982" indent="-174982">
              <a:buFont typeface="Arial" panose="020B0604020202020204" pitchFamily="34" charset="0"/>
              <a:buChar char="•"/>
              <a:defRPr/>
            </a:pPr>
            <a:r>
              <a:rPr lang="en-US" altLang="en-US" i="1" dirty="0" smtClean="0"/>
              <a:t>actively review the project list to identify potential areas of collaboration with professional or regulatory bodies to avoid duplication of effort</a:t>
            </a:r>
            <a:r>
              <a:rPr lang="en-US" altLang="en-US" dirty="0" smtClean="0"/>
              <a:t> </a:t>
            </a:r>
          </a:p>
          <a:p>
            <a:pPr>
              <a:defRPr/>
            </a:pPr>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defTabSz="466618" eaLnBrk="0" fontAlgn="base" hangingPunct="0">
              <a:spcBef>
                <a:spcPct val="30000"/>
              </a:spcBef>
              <a:spcAft>
                <a:spcPct val="0"/>
              </a:spcAft>
              <a:defRPr sz="1200">
                <a:solidFill>
                  <a:schemeClr val="tx1"/>
                </a:solidFill>
                <a:latin typeface="Calibri" panose="020F0502020204030204" pitchFamily="34" charset="0"/>
              </a:defRPr>
            </a:lvl6pPr>
            <a:lvl7pPr marL="3033019" indent="-233309" defTabSz="466618" eaLnBrk="0" fontAlgn="base" hangingPunct="0">
              <a:spcBef>
                <a:spcPct val="30000"/>
              </a:spcBef>
              <a:spcAft>
                <a:spcPct val="0"/>
              </a:spcAft>
              <a:defRPr sz="1200">
                <a:solidFill>
                  <a:schemeClr val="tx1"/>
                </a:solidFill>
                <a:latin typeface="Calibri" panose="020F0502020204030204" pitchFamily="34" charset="0"/>
              </a:defRPr>
            </a:lvl7pPr>
            <a:lvl8pPr marL="3499637" indent="-233309" defTabSz="466618" eaLnBrk="0" fontAlgn="base" hangingPunct="0">
              <a:spcBef>
                <a:spcPct val="30000"/>
              </a:spcBef>
              <a:spcAft>
                <a:spcPct val="0"/>
              </a:spcAft>
              <a:defRPr sz="1200">
                <a:solidFill>
                  <a:schemeClr val="tx1"/>
                </a:solidFill>
                <a:latin typeface="Calibri" panose="020F0502020204030204" pitchFamily="34" charset="0"/>
              </a:defRPr>
            </a:lvl8pPr>
            <a:lvl9pPr marL="3966256" indent="-233309" defTabSz="46661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23B067-9ADA-47A3-AC64-333D3B1C3F83}"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393226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4" y="1721629"/>
            <a:ext cx="8307387" cy="1619250"/>
          </a:xfrm>
        </p:spPr>
        <p:txBody>
          <a:bodyPr/>
          <a:lstStyle>
            <a:lvl1pPr algn="ctr">
              <a:defRPr sz="3600"/>
            </a:lvl1pPr>
          </a:lstStyle>
          <a:p>
            <a:r>
              <a:rPr lang="en-US" smtClean="0"/>
              <a:t>Click to edit Master title style</a:t>
            </a:r>
            <a:endParaRPr dirty="0"/>
          </a:p>
        </p:txBody>
      </p:sp>
      <p:sp>
        <p:nvSpPr>
          <p:cNvPr id="3" name="Subtitle 2"/>
          <p:cNvSpPr>
            <a:spLocks noGrp="1"/>
          </p:cNvSpPr>
          <p:nvPr>
            <p:ph type="subTitle" idx="1"/>
          </p:nvPr>
        </p:nvSpPr>
        <p:spPr>
          <a:xfrm>
            <a:off x="417514" y="3810000"/>
            <a:ext cx="8307387" cy="753036"/>
          </a:xfrm>
        </p:spPr>
        <p:txBody>
          <a:bodyPr>
            <a:normAutofit/>
          </a:bodyPr>
          <a:lstStyle>
            <a:lvl1pPr marL="0" indent="0" algn="ctr">
              <a:spcBef>
                <a:spcPts val="225"/>
              </a:spcBef>
              <a:buNone/>
              <a:defRPr sz="1500" i="1">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7200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5" y="1348829"/>
            <a:ext cx="8548414" cy="4405247"/>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smtClean="0"/>
              <a:t>Click to edit Master title style</a:t>
            </a:r>
            <a:endParaRPr dirty="0"/>
          </a:p>
        </p:txBody>
      </p:sp>
    </p:spTree>
    <p:extLst>
      <p:ext uri="{BB962C8B-B14F-4D97-AF65-F5344CB8AC3E}">
        <p14:creationId xmlns:p14="http://schemas.microsoft.com/office/powerpoint/2010/main" val="3512028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6"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7"/>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926" y="6273802"/>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21564"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343802"/>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0" fontAlgn="base" hangingPunct="0">
        <a:spcBef>
          <a:spcPct val="0"/>
        </a:spcBef>
        <a:spcAft>
          <a:spcPct val="0"/>
        </a:spcAft>
        <a:defRPr sz="3000" b="1" kern="1200">
          <a:solidFill>
            <a:srgbClr val="001B37"/>
          </a:solidFill>
          <a:latin typeface="Calibri"/>
          <a:ea typeface="Myriad Pro"/>
          <a:cs typeface="Myriad Pro"/>
        </a:defRPr>
      </a:lvl1pPr>
      <a:lvl2pPr algn="l" rtl="0" eaLnBrk="0" fontAlgn="base" hangingPunct="0">
        <a:spcBef>
          <a:spcPct val="0"/>
        </a:spcBef>
        <a:spcAft>
          <a:spcPct val="0"/>
        </a:spcAft>
        <a:defRPr sz="3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3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3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3000" b="1">
          <a:solidFill>
            <a:srgbClr val="001B37"/>
          </a:solidFill>
          <a:latin typeface="Calibri" pitchFamily="34" charset="0"/>
          <a:ea typeface="Myriad Pro"/>
          <a:cs typeface="Myriad Pro"/>
        </a:defRPr>
      </a:lvl5pPr>
      <a:lvl6pPr marL="342900" algn="l" rtl="0" eaLnBrk="1" fontAlgn="base" hangingPunct="1">
        <a:spcBef>
          <a:spcPct val="0"/>
        </a:spcBef>
        <a:spcAft>
          <a:spcPct val="0"/>
        </a:spcAft>
        <a:defRPr sz="3000" b="1">
          <a:solidFill>
            <a:srgbClr val="001B37"/>
          </a:solidFill>
          <a:latin typeface="Calibri" pitchFamily="34" charset="0"/>
          <a:ea typeface="Myriad Pro"/>
          <a:cs typeface="Myriad Pro"/>
        </a:defRPr>
      </a:lvl6pPr>
      <a:lvl7pPr marL="685800" algn="l" rtl="0" eaLnBrk="1" fontAlgn="base" hangingPunct="1">
        <a:spcBef>
          <a:spcPct val="0"/>
        </a:spcBef>
        <a:spcAft>
          <a:spcPct val="0"/>
        </a:spcAft>
        <a:defRPr sz="3000" b="1">
          <a:solidFill>
            <a:srgbClr val="001B37"/>
          </a:solidFill>
          <a:latin typeface="Calibri" pitchFamily="34" charset="0"/>
          <a:ea typeface="Myriad Pro"/>
          <a:cs typeface="Myriad Pro"/>
        </a:defRPr>
      </a:lvl7pPr>
      <a:lvl8pPr marL="1028700" algn="l" rtl="0" eaLnBrk="1" fontAlgn="base" hangingPunct="1">
        <a:spcBef>
          <a:spcPct val="0"/>
        </a:spcBef>
        <a:spcAft>
          <a:spcPct val="0"/>
        </a:spcAft>
        <a:defRPr sz="3000" b="1">
          <a:solidFill>
            <a:srgbClr val="001B37"/>
          </a:solidFill>
          <a:latin typeface="Calibri" pitchFamily="34" charset="0"/>
          <a:ea typeface="Myriad Pro"/>
          <a:cs typeface="Myriad Pro"/>
        </a:defRPr>
      </a:lvl8pPr>
      <a:lvl9pPr marL="1371600" algn="l" rtl="0" eaLnBrk="1" fontAlgn="base" hangingPunct="1">
        <a:spcBef>
          <a:spcPct val="0"/>
        </a:spcBef>
        <a:spcAft>
          <a:spcPct val="0"/>
        </a:spcAft>
        <a:defRPr sz="3000" b="1">
          <a:solidFill>
            <a:srgbClr val="001B37"/>
          </a:solidFill>
          <a:latin typeface="Calibri" pitchFamily="34" charset="0"/>
          <a:ea typeface="Myriad Pro"/>
          <a:cs typeface="Myriad Pro"/>
        </a:defRPr>
      </a:lvl9pPr>
    </p:titleStyle>
    <p:bodyStyle>
      <a:lvl1pPr marL="171450" indent="-171450" algn="l" rtl="0" eaLnBrk="0" fontAlgn="base" hangingPunct="0">
        <a:spcBef>
          <a:spcPts val="1500"/>
        </a:spcBef>
        <a:spcAft>
          <a:spcPct val="0"/>
        </a:spcAft>
        <a:buClr>
          <a:srgbClr val="002045"/>
        </a:buClr>
        <a:buSzPct val="70000"/>
        <a:buFont typeface="Wingdings" panose="05000000000000000000" pitchFamily="2" charset="2"/>
        <a:buChar char="§"/>
        <a:defRPr sz="2100" kern="1200">
          <a:solidFill>
            <a:srgbClr val="002045"/>
          </a:solidFill>
          <a:latin typeface="Calibri"/>
          <a:ea typeface="Myriad Pro"/>
          <a:cs typeface="Myriad Pro"/>
        </a:defRPr>
      </a:lvl1pPr>
      <a:lvl2pPr marL="34290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2pPr>
      <a:lvl3pPr marL="51435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3pPr>
      <a:lvl4pPr marL="68580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4pPr>
      <a:lvl5pPr marL="85725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1"/>
          <p:cNvSpPr>
            <a:spLocks noGrp="1"/>
          </p:cNvSpPr>
          <p:nvPr>
            <p:ph idx="1"/>
          </p:nvPr>
        </p:nvSpPr>
        <p:spPr>
          <a:xfrm>
            <a:off x="1257300" y="3086100"/>
            <a:ext cx="6573441" cy="1828800"/>
          </a:xfrm>
        </p:spPr>
        <p:txBody>
          <a:bodyPr/>
          <a:lstStyle/>
          <a:p>
            <a:pPr marL="0" indent="0" algn="ctr">
              <a:spcBef>
                <a:spcPct val="0"/>
              </a:spcBef>
              <a:buNone/>
            </a:pPr>
            <a:endParaRPr lang="en-US" altLang="en-US" sz="1500" i="1" dirty="0">
              <a:latin typeface="Calibri" panose="020F0502020204030204" pitchFamily="34" charset="0"/>
            </a:endParaRPr>
          </a:p>
          <a:p>
            <a:pPr marL="0" indent="0" algn="ctr">
              <a:spcBef>
                <a:spcPct val="0"/>
              </a:spcBef>
              <a:buNone/>
            </a:pPr>
            <a:endParaRPr lang="en-US" altLang="en-US" sz="1650" i="1" dirty="0">
              <a:latin typeface="Calibri" panose="020F0502020204030204" pitchFamily="34" charset="0"/>
            </a:endParaRPr>
          </a:p>
          <a:p>
            <a:pPr marL="0" indent="0" algn="ctr">
              <a:spcBef>
                <a:spcPct val="0"/>
              </a:spcBef>
              <a:buNone/>
            </a:pPr>
            <a:endParaRPr lang="en-US" altLang="en-US" sz="1650" i="1" dirty="0">
              <a:latin typeface="Calibri" panose="020F0502020204030204" pitchFamily="34" charset="0"/>
            </a:endParaRPr>
          </a:p>
          <a:p>
            <a:pPr marL="0" indent="0" algn="ctr">
              <a:spcBef>
                <a:spcPct val="0"/>
              </a:spcBef>
              <a:buNone/>
            </a:pPr>
            <a:r>
              <a:rPr lang="en-US" altLang="en-US" sz="1800" i="1" dirty="0">
                <a:latin typeface="Calibri" panose="020F0502020204030204" pitchFamily="34" charset="0"/>
              </a:rPr>
              <a:t>November 12, 2014</a:t>
            </a:r>
            <a:endParaRPr lang="en-US" altLang="en-US" sz="1800" i="1" dirty="0">
              <a:latin typeface="Calibri" panose="020F0502020204030204" pitchFamily="34" charset="0"/>
            </a:endParaRPr>
          </a:p>
          <a:p>
            <a:pPr marL="0" indent="0" algn="ctr">
              <a:spcBef>
                <a:spcPct val="0"/>
              </a:spcBef>
              <a:buNone/>
            </a:pPr>
            <a:r>
              <a:rPr lang="en-US" altLang="en-US" sz="1800" i="1" dirty="0">
                <a:latin typeface="Calibri" panose="020F0502020204030204" pitchFamily="34" charset="0"/>
              </a:rPr>
              <a:t>St. Louis, Missouri</a:t>
            </a:r>
            <a:endParaRPr lang="en-US" altLang="en-US" sz="1800" i="1" dirty="0">
              <a:latin typeface="Calibri" panose="020F0502020204030204" pitchFamily="34" charset="0"/>
            </a:endParaRPr>
          </a:p>
          <a:p>
            <a:pPr marL="0" indent="0" algn="ctr">
              <a:spcBef>
                <a:spcPct val="0"/>
              </a:spcBef>
              <a:buNone/>
            </a:pPr>
            <a:endParaRPr lang="en-US" altLang="en-US" sz="1500" i="1" dirty="0">
              <a:latin typeface="Calibri" panose="020F0502020204030204" pitchFamily="34" charset="0"/>
            </a:endParaRPr>
          </a:p>
          <a:p>
            <a:pPr marL="0" indent="0">
              <a:buNone/>
            </a:pPr>
            <a:endParaRPr lang="en-US" altLang="en-US" dirty="0" smtClean="0">
              <a:latin typeface="Calibri" panose="020F0502020204030204" pitchFamily="34" charset="0"/>
            </a:endParaRPr>
          </a:p>
        </p:txBody>
      </p:sp>
      <p:sp>
        <p:nvSpPr>
          <p:cNvPr id="2051" name="Title 2"/>
          <p:cNvSpPr>
            <a:spLocks noGrp="1"/>
          </p:cNvSpPr>
          <p:nvPr>
            <p:ph type="title"/>
          </p:nvPr>
        </p:nvSpPr>
        <p:spPr>
          <a:xfrm>
            <a:off x="1275161" y="2228850"/>
            <a:ext cx="6555581" cy="638175"/>
          </a:xfrm>
        </p:spPr>
        <p:txBody>
          <a:bodyPr/>
          <a:lstStyle/>
          <a:p>
            <a:pPr algn="ctr"/>
            <a:r>
              <a:rPr lang="en-US" altLang="en-US" dirty="0" smtClean="0">
                <a:latin typeface="Calibri" panose="020F0502020204030204" pitchFamily="34" charset="0"/>
              </a:rPr>
              <a:t>OPTN </a:t>
            </a:r>
            <a:br>
              <a:rPr lang="en-US" altLang="en-US" dirty="0" smtClean="0">
                <a:latin typeface="Calibri" panose="020F0502020204030204" pitchFamily="34" charset="0"/>
              </a:rPr>
            </a:br>
            <a:r>
              <a:rPr lang="en-US" altLang="en-US" dirty="0" smtClean="0">
                <a:latin typeface="Calibri" panose="020F0502020204030204" pitchFamily="34" charset="0"/>
              </a:rPr>
              <a:t>Strategic Planning Feedback</a:t>
            </a:r>
            <a:br>
              <a:rPr lang="en-US" altLang="en-US" dirty="0" smtClean="0">
                <a:latin typeface="Calibri" panose="020F0502020204030204" pitchFamily="34" charset="0"/>
              </a:rPr>
            </a:br>
            <a:r>
              <a:rPr lang="en-US" altLang="en-US" dirty="0" smtClean="0">
                <a:latin typeface="Calibri" panose="020F0502020204030204" pitchFamily="34" charset="0"/>
              </a:rPr>
              <a:t>Board of Directors</a:t>
            </a:r>
          </a:p>
        </p:txBody>
      </p:sp>
    </p:spTree>
    <p:extLst>
      <p:ext uri="{BB962C8B-B14F-4D97-AF65-F5344CB8AC3E}">
        <p14:creationId xmlns:p14="http://schemas.microsoft.com/office/powerpoint/2010/main" val="3563495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59695" y="973931"/>
            <a:ext cx="6555581" cy="638175"/>
          </a:xfrm>
        </p:spPr>
        <p:txBody>
          <a:bodyPr/>
          <a:lstStyle/>
          <a:p>
            <a:r>
              <a:rPr lang="en-US" altLang="en-US" smtClean="0">
                <a:ea typeface="Myriad Pro"/>
              </a:rPr>
              <a:t>Increase Access to Transplants </a:t>
            </a:r>
          </a:p>
        </p:txBody>
      </p:sp>
      <p:sp>
        <p:nvSpPr>
          <p:cNvPr id="11267" name="Content Placeholder 2"/>
          <p:cNvSpPr>
            <a:spLocks noGrp="1"/>
          </p:cNvSpPr>
          <p:nvPr>
            <p:ph idx="1"/>
          </p:nvPr>
        </p:nvSpPr>
        <p:spPr>
          <a:xfrm>
            <a:off x="1551386" y="1863330"/>
            <a:ext cx="6041231" cy="2826544"/>
          </a:xfrm>
        </p:spPr>
        <p:txBody>
          <a:bodyPr/>
          <a:lstStyle/>
          <a:p>
            <a:r>
              <a:rPr lang="en-US" altLang="en-US" smtClean="0">
                <a:ea typeface="Myriad Pro"/>
              </a:rPr>
              <a:t>Develop objective listing criteria to ensure national consistency of potential transplant candidate pool</a:t>
            </a:r>
          </a:p>
          <a:p>
            <a:r>
              <a:rPr lang="en-US" altLang="en-US" smtClean="0">
                <a:ea typeface="Myriad Pro"/>
              </a:rPr>
              <a:t>Decrease Geographic Variation </a:t>
            </a:r>
          </a:p>
          <a:p>
            <a:pPr lvl="1"/>
            <a:r>
              <a:rPr lang="en-US" altLang="en-US" sz="1800"/>
              <a:t>Understand an OPOs donor growth potential </a:t>
            </a:r>
          </a:p>
          <a:p>
            <a:pPr lvl="1"/>
            <a:r>
              <a:rPr lang="en-US" altLang="en-US" sz="1800"/>
              <a:t>Continue efforts to standardize transplant rates by decreasing geographic disparity</a:t>
            </a:r>
          </a:p>
        </p:txBody>
      </p:sp>
    </p:spTree>
    <p:extLst>
      <p:ext uri="{BB962C8B-B14F-4D97-AF65-F5344CB8AC3E}">
        <p14:creationId xmlns:p14="http://schemas.microsoft.com/office/powerpoint/2010/main" val="21796405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59695" y="973931"/>
            <a:ext cx="6555581" cy="638175"/>
          </a:xfrm>
        </p:spPr>
        <p:txBody>
          <a:bodyPr/>
          <a:lstStyle/>
          <a:p>
            <a:r>
              <a:rPr lang="en-US" altLang="en-US" sz="2400"/>
              <a:t>Promote Efficient Management of the OPTN </a:t>
            </a:r>
          </a:p>
        </p:txBody>
      </p:sp>
      <p:sp>
        <p:nvSpPr>
          <p:cNvPr id="13315" name="Content Placeholder 2"/>
          <p:cNvSpPr>
            <a:spLocks noGrp="1"/>
          </p:cNvSpPr>
          <p:nvPr>
            <p:ph idx="1"/>
          </p:nvPr>
        </p:nvSpPr>
        <p:spPr>
          <a:xfrm>
            <a:off x="1551386" y="1828800"/>
            <a:ext cx="6041231" cy="3577829"/>
          </a:xfrm>
        </p:spPr>
        <p:txBody>
          <a:bodyPr/>
          <a:lstStyle/>
          <a:p>
            <a:r>
              <a:rPr lang="en-US" altLang="en-US" sz="1950"/>
              <a:t>Increase agility of current policy development and implementation processes to match evolving clinical practice</a:t>
            </a:r>
          </a:p>
          <a:p>
            <a:r>
              <a:rPr lang="en-US" altLang="en-US" sz="1950"/>
              <a:t>Assess performance on current goals and activities</a:t>
            </a:r>
          </a:p>
          <a:p>
            <a:r>
              <a:rPr lang="en-US" altLang="en-US" sz="1950"/>
              <a:t>Focus on activities that will demonstrate measurable change </a:t>
            </a:r>
          </a:p>
          <a:p>
            <a:r>
              <a:rPr lang="en-US" altLang="en-US" sz="1950"/>
              <a:t>Collaborate with professional organizations and regulatory agencies to minimize duplication of effort</a:t>
            </a:r>
          </a:p>
        </p:txBody>
      </p:sp>
    </p:spTree>
    <p:extLst>
      <p:ext uri="{BB962C8B-B14F-4D97-AF65-F5344CB8AC3E}">
        <p14:creationId xmlns:p14="http://schemas.microsoft.com/office/powerpoint/2010/main" val="29976718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SWITCH TO BOARD </a:t>
            </a:r>
            <a:r>
              <a:rPr lang="en-US" dirty="0" smtClean="0"/>
              <a:t>RESULTS</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1422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18517515"/>
              </p:ext>
            </p:extLst>
          </p:nvPr>
        </p:nvGraphicFramePr>
        <p:xfrm>
          <a:off x="289322" y="1869282"/>
          <a:ext cx="8548688" cy="393648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pPr algn="ctr">
              <a:defRPr sz="1400" b="0" i="0" u="none" strike="noStrike" kern="1200" spc="0" baseline="0">
                <a:solidFill>
                  <a:prstClr val="black">
                    <a:lumMod val="65000"/>
                    <a:lumOff val="35000"/>
                  </a:prstClr>
                </a:solidFill>
                <a:latin typeface="+mn-lt"/>
                <a:ea typeface="+mn-ea"/>
                <a:cs typeface="+mn-cs"/>
              </a:defRPr>
            </a:pPr>
            <a:r>
              <a:rPr lang="en-US" sz="2700" b="0" dirty="0">
                <a:solidFill>
                  <a:schemeClr val="tx1"/>
                </a:solidFill>
                <a:latin typeface="Arial" panose="020B0604020202020204" pitchFamily="34" charset="0"/>
                <a:ea typeface="+mn-ea"/>
                <a:cs typeface="Arial" panose="020B0604020202020204" pitchFamily="34" charset="0"/>
              </a:rPr>
              <a:t>POC Feedback</a:t>
            </a:r>
          </a:p>
        </p:txBody>
      </p:sp>
    </p:spTree>
    <p:extLst>
      <p:ext uri="{BB962C8B-B14F-4D97-AF65-F5344CB8AC3E}">
        <p14:creationId xmlns:p14="http://schemas.microsoft.com/office/powerpoint/2010/main" val="2633593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Summary of regional discussion submitted to the Board</a:t>
            </a:r>
          </a:p>
          <a:p>
            <a:r>
              <a:rPr lang="en-US" dirty="0" smtClean="0"/>
              <a:t>Early 2015 - Board drafts proposed strategic plan </a:t>
            </a:r>
          </a:p>
          <a:p>
            <a:r>
              <a:rPr lang="en-US" dirty="0" smtClean="0"/>
              <a:t>Spring 2015  - Regions review proposed plan</a:t>
            </a:r>
          </a:p>
          <a:p>
            <a:r>
              <a:rPr lang="en-US" dirty="0" smtClean="0"/>
              <a:t>June 2015  - Board approves new strategic plan</a:t>
            </a:r>
          </a:p>
          <a:p>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962094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7384" y="2182310"/>
            <a:ext cx="8741103" cy="638199"/>
          </a:xfrm>
        </p:spPr>
        <p:txBody>
          <a:bodyPr/>
          <a:lstStyle/>
          <a:p>
            <a:r>
              <a:rPr lang="en-US" dirty="0" smtClean="0"/>
              <a:t>Additional slides – info from current plan</a:t>
            </a:r>
            <a:endParaRPr lang="en-US" dirty="0"/>
          </a:p>
        </p:txBody>
      </p:sp>
    </p:spTree>
    <p:extLst>
      <p:ext uri="{BB962C8B-B14F-4D97-AF65-F5344CB8AC3E}">
        <p14:creationId xmlns:p14="http://schemas.microsoft.com/office/powerpoint/2010/main" val="3140609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103" y="857250"/>
            <a:ext cx="8741103" cy="564776"/>
          </a:xfrm>
        </p:spPr>
        <p:txBody>
          <a:bodyPr/>
          <a:lstStyle/>
          <a:p>
            <a:r>
              <a:rPr lang="en-US" dirty="0" smtClean="0"/>
              <a:t>Increase the Number of Transplants</a:t>
            </a:r>
            <a:endParaRPr lang="en-US" dirty="0"/>
          </a:p>
        </p:txBody>
      </p:sp>
      <p:sp>
        <p:nvSpPr>
          <p:cNvPr id="4" name="Rectangle 3"/>
          <p:cNvSpPr/>
          <p:nvPr/>
        </p:nvSpPr>
        <p:spPr>
          <a:xfrm>
            <a:off x="232103" y="1296592"/>
            <a:ext cx="8901550" cy="5078313"/>
          </a:xfrm>
          <a:prstGeom prst="rect">
            <a:avLst/>
          </a:prstGeom>
        </p:spPr>
        <p:txBody>
          <a:bodyPr wrap="square">
            <a:spAutoFit/>
          </a:bodyPr>
          <a:lstStyle/>
          <a:p>
            <a:endPar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Increase </a:t>
            </a:r>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the number of organs transplanted from each donor </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Measure outcomes and drive performance improvement in OPOs</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Reduce unintended consequences of transplant center outcomes measurement</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Reduce the number of organs donated but unused</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Improve donor medical management in order to increase the number of organs suitable for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donation</a:t>
            </a:r>
          </a:p>
          <a:p>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Increase </a:t>
            </a:r>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the number of organ donors</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Understand the potential for greater organ donation in the United States</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Collaborate with other organizations to increase the number of individuals signed up on state organ donor registries</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Encourage the effective, ethical use of donation after circulatory death</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Resolve the OPTN’s role in operating a KPD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system</a:t>
            </a:r>
          </a:p>
          <a:p>
            <a:endPar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dirty="0"/>
              <a:t> </a:t>
            </a:r>
          </a:p>
          <a:p>
            <a:pPr marL="257175" indent="-257175">
              <a:buFont typeface="Symbol" panose="05050102010706020507" pitchFamily="18" charset="2"/>
              <a:buChar char=""/>
            </a:pPr>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p:cNvSpPr txBox="1"/>
          <p:nvPr/>
        </p:nvSpPr>
        <p:spPr>
          <a:xfrm>
            <a:off x="-1007269" y="4768453"/>
            <a:ext cx="184731" cy="300082"/>
          </a:xfrm>
          <a:prstGeom prst="rect">
            <a:avLst/>
          </a:prstGeom>
          <a:noFill/>
        </p:spPr>
        <p:txBody>
          <a:bodyPr wrap="none" rtlCol="0">
            <a:spAutoFit/>
          </a:bodyPr>
          <a:lstStyle/>
          <a:p>
            <a:endParaRPr lang="en-US" sz="1350" dirty="0"/>
          </a:p>
        </p:txBody>
      </p:sp>
    </p:spTree>
    <p:extLst>
      <p:ext uri="{BB962C8B-B14F-4D97-AF65-F5344CB8AC3E}">
        <p14:creationId xmlns:p14="http://schemas.microsoft.com/office/powerpoint/2010/main" val="3527193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spcAft>
                <a:spcPts val="0"/>
              </a:spcAft>
              <a:buNone/>
            </a:pPr>
            <a:r>
              <a:rPr lang="en-US" b="1" u="sng" dirty="0" smtClean="0">
                <a:solidFill>
                  <a:srgbClr val="000000"/>
                </a:solidFill>
                <a:latin typeface="Calibri" panose="020F0502020204030204" pitchFamily="34" charset="0"/>
                <a:ea typeface="Calibri" panose="020F0502020204030204" pitchFamily="34" charset="0"/>
                <a:cs typeface="Calibri" panose="020F0502020204030204" pitchFamily="34" charset="0"/>
              </a:rPr>
              <a:t>Discussion</a:t>
            </a:r>
            <a:endParaRPr lang="en-US" dirty="0">
              <a:solidFill>
                <a:schemeClr val="tx1"/>
              </a:solidFill>
            </a:endParaRPr>
          </a:p>
          <a:p>
            <a:pPr lvl="0"/>
            <a:r>
              <a:rPr lang="en-US" dirty="0">
                <a:solidFill>
                  <a:schemeClr val="tx1"/>
                </a:solidFill>
              </a:rPr>
              <a:t>Identify </a:t>
            </a:r>
            <a:r>
              <a:rPr lang="en-US" dirty="0" smtClean="0">
                <a:solidFill>
                  <a:schemeClr val="tx1"/>
                </a:solidFill>
              </a:rPr>
              <a:t>additional strategies and activities that </a:t>
            </a:r>
            <a:r>
              <a:rPr lang="en-US" dirty="0">
                <a:solidFill>
                  <a:schemeClr val="tx1"/>
                </a:solidFill>
              </a:rPr>
              <a:t>the OPTN could implement to </a:t>
            </a:r>
            <a:r>
              <a:rPr lang="en-US" dirty="0" smtClean="0">
                <a:solidFill>
                  <a:schemeClr val="tx1"/>
                </a:solidFill>
              </a:rPr>
              <a:t>achieve this goal.</a:t>
            </a:r>
          </a:p>
          <a:p>
            <a:pPr lvl="0"/>
            <a:r>
              <a:rPr lang="en-US" dirty="0" smtClean="0">
                <a:solidFill>
                  <a:schemeClr val="tx1"/>
                </a:solidFill>
              </a:rPr>
              <a:t>Which OPTN activities are impeding progress towards achieving this goal?</a:t>
            </a:r>
            <a:endParaRPr lang="en-US" dirty="0"/>
          </a:p>
        </p:txBody>
      </p:sp>
      <p:sp>
        <p:nvSpPr>
          <p:cNvPr id="3" name="Title 2"/>
          <p:cNvSpPr>
            <a:spLocks noGrp="1"/>
          </p:cNvSpPr>
          <p:nvPr>
            <p:ph type="title"/>
          </p:nvPr>
        </p:nvSpPr>
        <p:spPr/>
        <p:txBody>
          <a:bodyPr/>
          <a:lstStyle/>
          <a:p>
            <a:r>
              <a:rPr lang="en-US" dirty="0"/>
              <a:t>Increase the Number of Transplants</a:t>
            </a:r>
          </a:p>
        </p:txBody>
      </p:sp>
    </p:spTree>
    <p:extLst>
      <p:ext uri="{BB962C8B-B14F-4D97-AF65-F5344CB8AC3E}">
        <p14:creationId xmlns:p14="http://schemas.microsoft.com/office/powerpoint/2010/main" val="342371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5" y="1408579"/>
            <a:ext cx="8548414" cy="4081880"/>
          </a:xfrm>
        </p:spPr>
        <p:txBody>
          <a:bodyPr>
            <a:normAutofit/>
          </a:bodyPr>
          <a:lstStyle/>
          <a:p>
            <a:pPr marL="0" indent="0">
              <a:lnSpc>
                <a:spcPct val="107000"/>
              </a:lnSpc>
              <a:spcBef>
                <a:spcPts val="0"/>
              </a:spcBef>
              <a:spcAft>
                <a:spcPts val="0"/>
              </a:spcAft>
              <a:buNone/>
            </a:pPr>
            <a:r>
              <a:rPr lang="en-US" b="1" dirty="0" smtClean="0">
                <a:latin typeface="Calibri" panose="020F0502020204030204" pitchFamily="34" charset="0"/>
                <a:ea typeface="Calibri" panose="020F0502020204030204" pitchFamily="34" charset="0"/>
                <a:cs typeface="Times New Roman" panose="02020603050405020304" pitchFamily="18" charset="0"/>
              </a:rPr>
              <a:t>Direct </a:t>
            </a:r>
            <a:r>
              <a:rPr lang="en-US" b="1" dirty="0">
                <a:latin typeface="Calibri" panose="020F0502020204030204" pitchFamily="34" charset="0"/>
                <a:ea typeface="Calibri" panose="020F0502020204030204" pitchFamily="34" charset="0"/>
                <a:cs typeface="Times New Roman" panose="02020603050405020304" pitchFamily="18" charset="0"/>
              </a:rPr>
              <a:t>resources to projects with greatest potential for benefit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Provide tools and effective communications for increased Board understanding of budget and financial issues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Prioritize new committee proposals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Simplify policies and procedures for efficient and effective implementation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Reduce unnecessary variation that increases programming costs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Consider the cost of complying with policies for Transplant Centers, OPOs and labs in addition to the cost to the OPTN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Include policy impact simulation in addition to committee consensus and public comment to test impact on clinicians and administrators within OPOs and Transplant Centers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p:cNvSpPr>
            <a:spLocks noGrp="1"/>
          </p:cNvSpPr>
          <p:nvPr>
            <p:ph type="title"/>
          </p:nvPr>
        </p:nvSpPr>
        <p:spPr>
          <a:xfrm>
            <a:off x="161365" y="1191531"/>
            <a:ext cx="8579738" cy="434097"/>
          </a:xfrm>
        </p:spPr>
        <p:txBody>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Promote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Efficient </a:t>
            </a:r>
            <a:r>
              <a:rPr lang="en-US" dirty="0">
                <a:latin typeface="Calibri" panose="020F0502020204030204" pitchFamily="34" charset="0"/>
                <a:ea typeface="Calibri" panose="020F0502020204030204" pitchFamily="34" charset="0"/>
                <a:cs typeface="Times New Roman" panose="02020603050405020304" pitchFamily="18" charset="0"/>
              </a:rPr>
              <a:t>M</a:t>
            </a:r>
            <a:r>
              <a:rPr lang="en-US" dirty="0" smtClean="0">
                <a:latin typeface="Calibri" panose="020F0502020204030204" pitchFamily="34" charset="0"/>
                <a:ea typeface="Calibri" panose="020F0502020204030204" pitchFamily="34" charset="0"/>
                <a:cs typeface="Times New Roman" panose="02020603050405020304" pitchFamily="18" charset="0"/>
              </a:rPr>
              <a:t>anagement </a:t>
            </a:r>
            <a:r>
              <a:rPr lang="en-US" dirty="0">
                <a:latin typeface="Calibri" panose="020F0502020204030204" pitchFamily="34" charset="0"/>
                <a:ea typeface="Calibri" panose="020F0502020204030204" pitchFamily="34" charset="0"/>
                <a:cs typeface="Times New Roman" panose="02020603050405020304" pitchFamily="18" charset="0"/>
              </a:rPr>
              <a:t>of the OPTN</a:t>
            </a:r>
            <a:r>
              <a:rPr lang="en-US" sz="2700" dirty="0">
                <a:latin typeface="Calibri" panose="020F0502020204030204" pitchFamily="34" charset="0"/>
                <a:ea typeface="Calibri" panose="020F0502020204030204" pitchFamily="34" charset="0"/>
                <a:cs typeface="Times New Roman" panose="02020603050405020304" pitchFamily="18" charset="0"/>
              </a:rPr>
              <a:t/>
            </a:r>
            <a:br>
              <a:rPr lang="en-US" sz="27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08834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5" y="1529604"/>
            <a:ext cx="8548414" cy="3899647"/>
          </a:xfrm>
        </p:spPr>
        <p:txBody>
          <a:bodyPr>
            <a:normAutofit/>
          </a:bodyPr>
          <a:lstStyle/>
          <a:p>
            <a:pPr marL="0" indent="0">
              <a:lnSpc>
                <a:spcPct val="107000"/>
              </a:lnSpc>
              <a:spcBef>
                <a:spcPts val="0"/>
              </a:spcBef>
              <a:spcAft>
                <a:spcPts val="0"/>
              </a:spcAft>
              <a:buNone/>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Reduce duplication of effort</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Work with other organizations to share information or reduce duplication</a:t>
            </a: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Improve communication between OPTN </a:t>
            </a: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committees</a:t>
            </a:r>
            <a:endParaRPr lang="en-US" sz="18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Improve </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responsiveness of OPTN policy to a changing environment</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Respond to new areas of policy development</a:t>
            </a: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Improve speed of and transparency of new policy development</a:t>
            </a:r>
          </a:p>
          <a:p>
            <a:pPr marL="0" indent="0">
              <a:lnSpc>
                <a:spcPct val="107000"/>
              </a:lnSpc>
              <a:spcBef>
                <a:spcPts val="0"/>
              </a:spcBef>
              <a:spcAft>
                <a:spcPts val="0"/>
              </a:spcAft>
              <a:buNone/>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Improve predictability of OPTN funding</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Diversify OPTN funding sources</a:t>
            </a:r>
          </a:p>
          <a:p>
            <a:pPr marL="0" indent="0">
              <a:lnSpc>
                <a:spcPct val="107000"/>
              </a:lnSpc>
              <a:spcBef>
                <a:spcPts val="0"/>
              </a:spcBef>
              <a:spcAft>
                <a:spcPts val="0"/>
              </a:spcAft>
              <a:buNone/>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Clearly communicate with members</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Improve readability of OPTN rules and requirements</a:t>
            </a: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Provide educational opportunities to communicate effective member practices</a:t>
            </a:r>
          </a:p>
          <a:p>
            <a:pPr marL="0" indent="0">
              <a:buNone/>
            </a:pPr>
            <a:endParaRPr lang="en-US" sz="1800" dirty="0"/>
          </a:p>
        </p:txBody>
      </p:sp>
      <p:sp>
        <p:nvSpPr>
          <p:cNvPr id="4" name="Title 2"/>
          <p:cNvSpPr>
            <a:spLocks noGrp="1"/>
          </p:cNvSpPr>
          <p:nvPr>
            <p:ph type="title"/>
          </p:nvPr>
        </p:nvSpPr>
        <p:spPr>
          <a:xfrm>
            <a:off x="289035" y="1327897"/>
            <a:ext cx="8740378" cy="107577"/>
          </a:xfrm>
        </p:spPr>
        <p:txBody>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Promote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Efficient </a:t>
            </a:r>
            <a:r>
              <a:rPr lang="en-US" dirty="0">
                <a:latin typeface="Calibri" panose="020F0502020204030204" pitchFamily="34" charset="0"/>
                <a:ea typeface="Calibri" panose="020F0502020204030204" pitchFamily="34" charset="0"/>
                <a:cs typeface="Times New Roman" panose="02020603050405020304" pitchFamily="18" charset="0"/>
              </a:rPr>
              <a:t>M</a:t>
            </a:r>
            <a:r>
              <a:rPr lang="en-US" dirty="0" smtClean="0">
                <a:latin typeface="Calibri" panose="020F0502020204030204" pitchFamily="34" charset="0"/>
                <a:ea typeface="Calibri" panose="020F0502020204030204" pitchFamily="34" charset="0"/>
                <a:cs typeface="Times New Roman" panose="02020603050405020304" pitchFamily="18" charset="0"/>
              </a:rPr>
              <a:t>anagement </a:t>
            </a:r>
            <a:r>
              <a:rPr lang="en-US" dirty="0">
                <a:latin typeface="Calibri" panose="020F0502020204030204" pitchFamily="34" charset="0"/>
                <a:ea typeface="Calibri" panose="020F0502020204030204" pitchFamily="34" charset="0"/>
                <a:cs typeface="Times New Roman" panose="02020603050405020304" pitchFamily="18" charset="0"/>
              </a:rPr>
              <a:t>of the OPTN</a:t>
            </a:r>
            <a:r>
              <a:rPr lang="en-US" sz="2700" dirty="0">
                <a:latin typeface="Calibri" panose="020F0502020204030204" pitchFamily="34" charset="0"/>
                <a:ea typeface="Calibri" panose="020F0502020204030204" pitchFamily="34" charset="0"/>
                <a:cs typeface="Times New Roman" panose="02020603050405020304" pitchFamily="18" charset="0"/>
              </a:rPr>
              <a:t/>
            </a:r>
            <a:br>
              <a:rPr lang="en-US" sz="27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59973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9301" y="2000251"/>
            <a:ext cx="6411311" cy="2477951"/>
          </a:xfrm>
          <a:extLst/>
        </p:spPr>
        <p:txBody>
          <a:bodyPr numCol="2"/>
          <a:lstStyle/>
          <a:p>
            <a:pPr>
              <a:defRPr/>
            </a:pPr>
            <a:r>
              <a:rPr lang="en-US" sz="1800" dirty="0"/>
              <a:t>Updating 2012 Strategic plan</a:t>
            </a:r>
          </a:p>
          <a:p>
            <a:pPr>
              <a:defRPr/>
            </a:pPr>
            <a:endParaRPr lang="en-US" dirty="0" smtClean="0"/>
          </a:p>
          <a:p>
            <a:pPr>
              <a:defRPr/>
            </a:pPr>
            <a:endParaRPr lang="en-US" dirty="0"/>
          </a:p>
          <a:p>
            <a:pPr>
              <a:defRPr/>
            </a:pPr>
            <a:endParaRPr lang="en-US" dirty="0" smtClean="0"/>
          </a:p>
          <a:p>
            <a:pPr>
              <a:defRPr/>
            </a:pPr>
            <a:endParaRPr lang="en-US" dirty="0"/>
          </a:p>
          <a:p>
            <a:pPr>
              <a:defRPr/>
            </a:pPr>
            <a:r>
              <a:rPr lang="en-US" sz="1800" dirty="0"/>
              <a:t>Now planning for 2015-2018</a:t>
            </a:r>
          </a:p>
          <a:p>
            <a:pPr>
              <a:defRPr/>
            </a:pPr>
            <a:endParaRPr lang="en-US" dirty="0"/>
          </a:p>
        </p:txBody>
      </p:sp>
      <p:sp>
        <p:nvSpPr>
          <p:cNvPr id="3075" name="Title 2"/>
          <p:cNvSpPr>
            <a:spLocks noGrp="1"/>
          </p:cNvSpPr>
          <p:nvPr>
            <p:ph type="title"/>
          </p:nvPr>
        </p:nvSpPr>
        <p:spPr>
          <a:xfrm>
            <a:off x="1225155" y="1371601"/>
            <a:ext cx="6555581" cy="478631"/>
          </a:xfrm>
        </p:spPr>
        <p:txBody>
          <a:bodyPr/>
          <a:lstStyle/>
          <a:p>
            <a:pPr algn="ctr"/>
            <a:r>
              <a:rPr lang="en-US" altLang="en-US" dirty="0" smtClean="0">
                <a:latin typeface="Calibri" panose="020F0502020204030204" pitchFamily="34" charset="0"/>
              </a:rPr>
              <a:t>OPTN and UNOS Strategic Planning</a:t>
            </a:r>
          </a:p>
        </p:txBody>
      </p:sp>
      <p:graphicFrame>
        <p:nvGraphicFramePr>
          <p:cNvPr id="4" name="Diagram 3"/>
          <p:cNvGraphicFramePr/>
          <p:nvPr>
            <p:extLst>
              <p:ext uri="{D42A27DB-BD31-4B8C-83A1-F6EECF244321}">
                <p14:modId xmlns:p14="http://schemas.microsoft.com/office/powerpoint/2010/main" val="3357088401"/>
              </p:ext>
            </p:extLst>
          </p:nvPr>
        </p:nvGraphicFramePr>
        <p:xfrm>
          <a:off x="1600201" y="2743201"/>
          <a:ext cx="5657849" cy="2414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4018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0"/>
              </a:spcAft>
              <a:buNone/>
            </a:pPr>
            <a:r>
              <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rPr>
              <a:t>Discussion </a:t>
            </a:r>
          </a:p>
          <a:p>
            <a:pPr lvl="0"/>
            <a:r>
              <a:rPr lang="en-US" dirty="0">
                <a:solidFill>
                  <a:schemeClr val="tx1"/>
                </a:solidFill>
              </a:rPr>
              <a:t>Identify additional strategies and activities that the OPTN could implement to achieve this goal.</a:t>
            </a:r>
          </a:p>
          <a:p>
            <a:pPr lvl="0"/>
            <a:r>
              <a:rPr lang="en-US" dirty="0">
                <a:solidFill>
                  <a:schemeClr val="tx1"/>
                </a:solidFill>
              </a:rPr>
              <a:t>Which OPTN activities are impeding progress towards achieving this goal?</a:t>
            </a:r>
            <a:endParaRPr lang="en-US" dirty="0"/>
          </a:p>
          <a:p>
            <a:endParaRPr lang="en-US" dirty="0"/>
          </a:p>
        </p:txBody>
      </p:sp>
      <p:sp>
        <p:nvSpPr>
          <p:cNvPr id="3" name="Title 2"/>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Promote the Efficient Management of the OPTN</a:t>
            </a:r>
            <a:endParaRPr lang="en-US" dirty="0"/>
          </a:p>
        </p:txBody>
      </p:sp>
    </p:spTree>
    <p:extLst>
      <p:ext uri="{BB962C8B-B14F-4D97-AF65-F5344CB8AC3E}">
        <p14:creationId xmlns:p14="http://schemas.microsoft.com/office/powerpoint/2010/main" val="407202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103" y="857250"/>
            <a:ext cx="8741103" cy="503635"/>
          </a:xfrm>
        </p:spPr>
        <p:txBody>
          <a:bodyPr/>
          <a:lstStyle/>
          <a:p>
            <a:r>
              <a:rPr lang="en-US" dirty="0" smtClean="0"/>
              <a:t>Increase Access to Transplant</a:t>
            </a:r>
            <a:endParaRPr lang="en-US" dirty="0"/>
          </a:p>
        </p:txBody>
      </p:sp>
      <p:sp>
        <p:nvSpPr>
          <p:cNvPr id="4" name="Rectangle 3"/>
          <p:cNvSpPr/>
          <p:nvPr/>
        </p:nvSpPr>
        <p:spPr>
          <a:xfrm>
            <a:off x="232103" y="1618060"/>
            <a:ext cx="8901550" cy="3439403"/>
          </a:xfrm>
          <a:prstGeom prst="rect">
            <a:avLst/>
          </a:prstGeom>
        </p:spPr>
        <p:txBody>
          <a:bodyPr wrap="square">
            <a:spAutoFit/>
          </a:bodyPr>
          <a:lstStyle/>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Reduce geographic disparities in access to transplantation</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Promote broader distribution of organs</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135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Encourage more consistent referrals for transplant across regions and demographic groups</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Identify and address, as appropriate, barriers to referrals to transplant</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Address multi-organ allocation issues</a:t>
            </a:r>
          </a:p>
          <a:p>
            <a:endPar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dirty="0"/>
              <a:t> </a:t>
            </a:r>
          </a:p>
          <a:p>
            <a:pPr marL="257175" indent="-257175">
              <a:buFont typeface="Symbol" panose="05050102010706020507" pitchFamily="18" charset="2"/>
              <a:buChar char=""/>
            </a:pPr>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p:cNvSpPr txBox="1"/>
          <p:nvPr/>
        </p:nvSpPr>
        <p:spPr>
          <a:xfrm>
            <a:off x="-1007269" y="4768453"/>
            <a:ext cx="184731" cy="300082"/>
          </a:xfrm>
          <a:prstGeom prst="rect">
            <a:avLst/>
          </a:prstGeom>
          <a:noFill/>
        </p:spPr>
        <p:txBody>
          <a:bodyPr wrap="none" rtlCol="0">
            <a:spAutoFit/>
          </a:bodyPr>
          <a:lstStyle/>
          <a:p>
            <a:endParaRPr lang="en-US" sz="1350" dirty="0"/>
          </a:p>
        </p:txBody>
      </p:sp>
    </p:spTree>
    <p:extLst>
      <p:ext uri="{BB962C8B-B14F-4D97-AF65-F5344CB8AC3E}">
        <p14:creationId xmlns:p14="http://schemas.microsoft.com/office/powerpoint/2010/main" val="410678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0"/>
              </a:spcAft>
              <a:buNone/>
            </a:pPr>
            <a:r>
              <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rPr>
              <a:t>Discussion </a:t>
            </a:r>
          </a:p>
          <a:p>
            <a:pPr lvl="0"/>
            <a:r>
              <a:rPr lang="en-US" dirty="0">
                <a:solidFill>
                  <a:schemeClr val="tx1"/>
                </a:solidFill>
              </a:rPr>
              <a:t>Identify additional strategies and activities that the OPTN could implement to achieve this goal.</a:t>
            </a:r>
          </a:p>
          <a:p>
            <a:pPr lvl="0"/>
            <a:r>
              <a:rPr lang="en-US" dirty="0">
                <a:solidFill>
                  <a:schemeClr val="tx1"/>
                </a:solidFill>
              </a:rPr>
              <a:t>Which OPTN activities are impeding progress towards achieving this goal?</a:t>
            </a:r>
            <a:endParaRPr lang="en-US" dirty="0"/>
          </a:p>
          <a:p>
            <a:endParaRPr lang="en-US" dirty="0"/>
          </a:p>
        </p:txBody>
      </p:sp>
      <p:sp>
        <p:nvSpPr>
          <p:cNvPr id="3" name="Title 2"/>
          <p:cNvSpPr>
            <a:spLocks noGrp="1"/>
          </p:cNvSpPr>
          <p:nvPr>
            <p:ph type="title"/>
          </p:nvPr>
        </p:nvSpPr>
        <p:spPr/>
        <p:txBody>
          <a:bodyPr/>
          <a:lstStyle/>
          <a:p>
            <a:r>
              <a:rPr lang="en-US" dirty="0"/>
              <a:t>Increase Access to Transplant</a:t>
            </a:r>
          </a:p>
        </p:txBody>
      </p:sp>
    </p:spTree>
    <p:extLst>
      <p:ext uri="{BB962C8B-B14F-4D97-AF65-F5344CB8AC3E}">
        <p14:creationId xmlns:p14="http://schemas.microsoft.com/office/powerpoint/2010/main" val="75689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103" y="857250"/>
            <a:ext cx="8741103" cy="605118"/>
          </a:xfrm>
        </p:spPr>
        <p:txBody>
          <a:bodyPr/>
          <a:lstStyle/>
          <a:p>
            <a:r>
              <a:rPr lang="en-US" dirty="0" smtClean="0"/>
              <a:t>Promote Transplant Patient Safety</a:t>
            </a:r>
            <a:endParaRPr lang="en-US" dirty="0"/>
          </a:p>
        </p:txBody>
      </p:sp>
      <p:sp>
        <p:nvSpPr>
          <p:cNvPr id="4" name="Rectangle 3"/>
          <p:cNvSpPr/>
          <p:nvPr/>
        </p:nvSpPr>
        <p:spPr>
          <a:xfrm>
            <a:off x="71656" y="1462368"/>
            <a:ext cx="8901550" cy="3093154"/>
          </a:xfrm>
          <a:prstGeom prst="rect">
            <a:avLst/>
          </a:prstGeom>
        </p:spPr>
        <p:txBody>
          <a:bodyPr wrap="square">
            <a:spAutoFit/>
          </a:bodyPr>
          <a:lstStyle/>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Improve Communications between OPO and Transplant Centers</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Facilitate speedy and accurate communications between OPO and Transplant Center</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Maintain high level of medical expertise</a:t>
            </a:r>
          </a:p>
          <a:p>
            <a:pPr marL="257175" indent="-257175">
              <a:buFont typeface="Symbol" panose="05050102010706020507" pitchFamily="18" charset="2"/>
              <a:buChar char=""/>
            </a:pPr>
            <a:r>
              <a:rPr lang="en-US" dirty="0">
                <a:solidFill>
                  <a:srgbClr val="000000"/>
                </a:solidFill>
                <a:ea typeface="Calibri" panose="020F0502020204030204" pitchFamily="34" charset="0"/>
                <a:cs typeface="Calibri" panose="020F0502020204030204" pitchFamily="34" charset="0"/>
              </a:rPr>
              <a:t>Ensure physicians and surgeons at OPTN transplant centers have current, relevant expertise</a:t>
            </a:r>
            <a:endParaRPr lang="en-US" dirty="0">
              <a:solidFill>
                <a:srgbClr val="000000"/>
              </a:solidFill>
              <a:ea typeface="Calibri" panose="020F0502020204030204" pitchFamily="34" charset="0"/>
              <a:cs typeface="Calibri" panose="020F0502020204030204" pitchFamily="34" charset="0"/>
            </a:endParaRPr>
          </a:p>
          <a:p>
            <a:endPar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dirty="0"/>
              <a:t> </a:t>
            </a:r>
          </a:p>
          <a:p>
            <a:pPr marL="257175" indent="-257175">
              <a:buFont typeface="Symbol" panose="05050102010706020507" pitchFamily="18" charset="2"/>
              <a:buChar char=""/>
            </a:pPr>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p:cNvSpPr txBox="1"/>
          <p:nvPr/>
        </p:nvSpPr>
        <p:spPr>
          <a:xfrm>
            <a:off x="-1007269" y="4768453"/>
            <a:ext cx="184731" cy="300082"/>
          </a:xfrm>
          <a:prstGeom prst="rect">
            <a:avLst/>
          </a:prstGeom>
          <a:noFill/>
        </p:spPr>
        <p:txBody>
          <a:bodyPr wrap="none" rtlCol="0">
            <a:spAutoFit/>
          </a:bodyPr>
          <a:lstStyle/>
          <a:p>
            <a:endParaRPr lang="en-US" sz="1350" dirty="0"/>
          </a:p>
        </p:txBody>
      </p:sp>
    </p:spTree>
    <p:extLst>
      <p:ext uri="{BB962C8B-B14F-4D97-AF65-F5344CB8AC3E}">
        <p14:creationId xmlns:p14="http://schemas.microsoft.com/office/powerpoint/2010/main" val="1296059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0"/>
              </a:spcAft>
              <a:buNone/>
            </a:pPr>
            <a:r>
              <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rPr>
              <a:t>Discussion </a:t>
            </a:r>
          </a:p>
          <a:p>
            <a:pPr lvl="0"/>
            <a:r>
              <a:rPr lang="en-US" dirty="0">
                <a:solidFill>
                  <a:schemeClr val="tx1"/>
                </a:solidFill>
              </a:rPr>
              <a:t>Identify additional strategies and activities that the OPTN could implement to achieve this goal.</a:t>
            </a:r>
          </a:p>
          <a:p>
            <a:pPr lvl="0"/>
            <a:r>
              <a:rPr lang="en-US" dirty="0">
                <a:solidFill>
                  <a:schemeClr val="tx1"/>
                </a:solidFill>
              </a:rPr>
              <a:t>Which OPTN activities are impeding progress towards achieving this goal?</a:t>
            </a:r>
            <a:endParaRPr lang="en-US" dirty="0"/>
          </a:p>
          <a:p>
            <a:endParaRPr lang="en-US" dirty="0"/>
          </a:p>
        </p:txBody>
      </p:sp>
      <p:sp>
        <p:nvSpPr>
          <p:cNvPr id="3" name="Title 2"/>
          <p:cNvSpPr>
            <a:spLocks noGrp="1"/>
          </p:cNvSpPr>
          <p:nvPr>
            <p:ph type="title"/>
          </p:nvPr>
        </p:nvSpPr>
        <p:spPr/>
        <p:txBody>
          <a:bodyPr/>
          <a:lstStyle/>
          <a:p>
            <a:r>
              <a:rPr lang="en-US" dirty="0"/>
              <a:t>Promote Transplant Patient Safety</a:t>
            </a:r>
          </a:p>
        </p:txBody>
      </p:sp>
    </p:spTree>
    <p:extLst>
      <p:ext uri="{BB962C8B-B14F-4D97-AF65-F5344CB8AC3E}">
        <p14:creationId xmlns:p14="http://schemas.microsoft.com/office/powerpoint/2010/main" val="501536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103" y="857250"/>
            <a:ext cx="8741103" cy="439341"/>
          </a:xfrm>
        </p:spPr>
        <p:txBody>
          <a:bodyPr/>
          <a:lstStyle/>
          <a:p>
            <a:r>
              <a:rPr lang="en-US" sz="2700" dirty="0"/>
              <a:t>Improve Survival for Patients with End Stage Organ Failure</a:t>
            </a:r>
            <a:endParaRPr lang="en-US" sz="2700" dirty="0"/>
          </a:p>
        </p:txBody>
      </p:sp>
      <p:sp>
        <p:nvSpPr>
          <p:cNvPr id="4" name="Rectangle 3"/>
          <p:cNvSpPr/>
          <p:nvPr/>
        </p:nvSpPr>
        <p:spPr>
          <a:xfrm>
            <a:off x="232103" y="1296592"/>
            <a:ext cx="8901550" cy="3070071"/>
          </a:xfrm>
          <a:prstGeom prst="rect">
            <a:avLst/>
          </a:prstGeom>
        </p:spPr>
        <p:txBody>
          <a:bodyPr wrap="square">
            <a:spAutoFit/>
          </a:bodyPr>
          <a:lstStyle/>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Promote best use of donated organs</a:t>
            </a:r>
            <a:endParaRPr lang="en-US" sz="2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Better match donated organs to recipients</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35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100" b="1" dirty="0">
                <a:solidFill>
                  <a:srgbClr val="000000"/>
                </a:solidFill>
                <a:latin typeface="Calibri" panose="020F0502020204030204" pitchFamily="34" charset="0"/>
                <a:ea typeface="Calibri" panose="020F0502020204030204" pitchFamily="34" charset="0"/>
                <a:cs typeface="Calibri" panose="020F0502020204030204" pitchFamily="34" charset="0"/>
              </a:rPr>
              <a:t>Improve transplant patient literacy in order to facilitate self-management post transplant </a:t>
            </a:r>
          </a:p>
          <a:p>
            <a:pPr marL="257175" indent="-257175">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Collaborate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with other organizations to increase the number of individuals signed up on state organ donor registries</a:t>
            </a:r>
          </a:p>
          <a:p>
            <a:endPar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dirty="0"/>
              <a:t> </a:t>
            </a:r>
          </a:p>
          <a:p>
            <a:pPr marL="257175" indent="-257175">
              <a:buFont typeface="Symbol" panose="05050102010706020507" pitchFamily="18" charset="2"/>
              <a:buChar char=""/>
            </a:pPr>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sz="135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p:cNvSpPr txBox="1"/>
          <p:nvPr/>
        </p:nvSpPr>
        <p:spPr>
          <a:xfrm>
            <a:off x="-1007269" y="4768453"/>
            <a:ext cx="184731" cy="300082"/>
          </a:xfrm>
          <a:prstGeom prst="rect">
            <a:avLst/>
          </a:prstGeom>
          <a:noFill/>
        </p:spPr>
        <p:txBody>
          <a:bodyPr wrap="none" rtlCol="0">
            <a:spAutoFit/>
          </a:bodyPr>
          <a:lstStyle/>
          <a:p>
            <a:endParaRPr lang="en-US" sz="1350" dirty="0"/>
          </a:p>
        </p:txBody>
      </p:sp>
    </p:spTree>
    <p:extLst>
      <p:ext uri="{BB962C8B-B14F-4D97-AF65-F5344CB8AC3E}">
        <p14:creationId xmlns:p14="http://schemas.microsoft.com/office/powerpoint/2010/main" val="2161525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0"/>
              </a:spcAft>
              <a:buNone/>
            </a:pPr>
            <a:r>
              <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rPr>
              <a:t>Discussion </a:t>
            </a:r>
          </a:p>
          <a:p>
            <a:pPr lvl="0"/>
            <a:r>
              <a:rPr lang="en-US" dirty="0">
                <a:solidFill>
                  <a:schemeClr val="tx1"/>
                </a:solidFill>
              </a:rPr>
              <a:t>Identify additional strategies and activities that the OPTN could implement to achieve this goal.</a:t>
            </a:r>
          </a:p>
          <a:p>
            <a:pPr lvl="0"/>
            <a:r>
              <a:rPr lang="en-US" dirty="0">
                <a:solidFill>
                  <a:schemeClr val="tx1"/>
                </a:solidFill>
              </a:rPr>
              <a:t>Which OPTN activities are impeding progress towards achieving this goal?</a:t>
            </a:r>
            <a:endParaRPr lang="en-US" dirty="0"/>
          </a:p>
          <a:p>
            <a:endParaRPr lang="en-US" dirty="0"/>
          </a:p>
        </p:txBody>
      </p:sp>
      <p:sp>
        <p:nvSpPr>
          <p:cNvPr id="3" name="Title 2"/>
          <p:cNvSpPr>
            <a:spLocks noGrp="1"/>
          </p:cNvSpPr>
          <p:nvPr>
            <p:ph type="title"/>
          </p:nvPr>
        </p:nvSpPr>
        <p:spPr/>
        <p:txBody>
          <a:bodyPr/>
          <a:lstStyle/>
          <a:p>
            <a:r>
              <a:rPr lang="en-US" sz="2700" dirty="0"/>
              <a:t>Improve Survival for Patients with End Stage Organ Failure</a:t>
            </a:r>
          </a:p>
        </p:txBody>
      </p:sp>
    </p:spTree>
    <p:extLst>
      <p:ext uri="{BB962C8B-B14F-4D97-AF65-F5344CB8AC3E}">
        <p14:creationId xmlns:p14="http://schemas.microsoft.com/office/powerpoint/2010/main" val="3334007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5" y="1612682"/>
            <a:ext cx="8548414" cy="3843463"/>
          </a:xfrm>
        </p:spPr>
        <p:txBody>
          <a:bodyPr>
            <a:normAutofit/>
          </a:bodyPr>
          <a:lstStyle/>
          <a:p>
            <a:pPr marL="0" indent="0">
              <a:lnSpc>
                <a:spcPct val="107000"/>
              </a:lnSpc>
              <a:spcBef>
                <a:spcPts val="0"/>
              </a:spcBef>
              <a:spcAft>
                <a:spcPts val="0"/>
              </a:spcAft>
              <a:buNone/>
            </a:pPr>
            <a:r>
              <a:rPr lang="en-US"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Ensure </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that all living organ donors consent freely</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Maintain effective standards for the consent of living donors</a:t>
            </a:r>
          </a:p>
          <a:p>
            <a:pPr marL="257175" indent="-257175">
              <a:lnSpc>
                <a:spcPct val="107000"/>
              </a:lnSpc>
              <a:spcBef>
                <a:spcPts val="0"/>
              </a:spcBef>
              <a:spcAft>
                <a:spcPts val="60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Minimize risk to living organ donors</a:t>
            </a:r>
          </a:p>
          <a:p>
            <a:pPr marL="0" indent="0">
              <a:lnSpc>
                <a:spcPct val="107000"/>
              </a:lnSpc>
              <a:spcBef>
                <a:spcPts val="0"/>
              </a:spcBef>
              <a:spcAft>
                <a:spcPts val="0"/>
              </a:spcAft>
              <a:buNone/>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Properly evaluate potential living donors</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60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Evaluate the performance of programs that recover organs from living donors</a:t>
            </a:r>
          </a:p>
          <a:p>
            <a:pPr marL="0" indent="0">
              <a:lnSpc>
                <a:spcPct val="107000"/>
              </a:lnSpc>
              <a:spcBef>
                <a:spcPts val="0"/>
              </a:spcBef>
              <a:spcAft>
                <a:spcPts val="0"/>
              </a:spcAft>
              <a:buNone/>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Promote the long-term health of living donors</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Encourage appropriate medical follow-up of living donors</a:t>
            </a:r>
          </a:p>
          <a:p>
            <a:pPr marL="257175" indent="-257175">
              <a:lnSpc>
                <a:spcPct val="107000"/>
              </a:lnSpc>
              <a:spcBef>
                <a:spcPts val="0"/>
              </a:spcBef>
              <a:spcAft>
                <a:spcPts val="600"/>
              </a:spcAft>
              <a:buFont typeface="Symbol" panose="05050102010706020507" pitchFamily="18" charset="2"/>
              <a:buChar char=""/>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Analyze long-term outcomes for living donors</a:t>
            </a:r>
          </a:p>
          <a:p>
            <a:pPr marL="0" indent="0">
              <a:lnSpc>
                <a:spcPct val="107000"/>
              </a:lnSpc>
              <a:spcBef>
                <a:spcPts val="0"/>
              </a:spcBef>
              <a:spcAft>
                <a:spcPts val="6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Promote Living </a:t>
            </a:r>
            <a:r>
              <a:rPr lang="en-US" dirty="0"/>
              <a:t>D</a:t>
            </a:r>
            <a:r>
              <a:rPr lang="en-US" dirty="0" smtClean="0"/>
              <a:t>onor </a:t>
            </a:r>
            <a:r>
              <a:rPr lang="en-US" dirty="0"/>
              <a:t>S</a:t>
            </a:r>
            <a:r>
              <a:rPr lang="en-US" dirty="0" smtClean="0"/>
              <a:t>afety</a:t>
            </a:r>
            <a:endParaRPr lang="en-US" dirty="0"/>
          </a:p>
        </p:txBody>
      </p:sp>
    </p:spTree>
    <p:extLst>
      <p:ext uri="{BB962C8B-B14F-4D97-AF65-F5344CB8AC3E}">
        <p14:creationId xmlns:p14="http://schemas.microsoft.com/office/powerpoint/2010/main" val="940681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0"/>
              </a:spcAft>
              <a:buNone/>
            </a:pPr>
            <a:r>
              <a:rPr lang="en-US" b="1" u="sng" dirty="0">
                <a:solidFill>
                  <a:srgbClr val="000000"/>
                </a:solidFill>
                <a:latin typeface="Calibri" panose="020F0502020204030204" pitchFamily="34" charset="0"/>
                <a:ea typeface="Calibri" panose="020F0502020204030204" pitchFamily="34" charset="0"/>
                <a:cs typeface="Calibri" panose="020F0502020204030204" pitchFamily="34" charset="0"/>
              </a:rPr>
              <a:t>Discussion </a:t>
            </a:r>
          </a:p>
          <a:p>
            <a:pPr lvl="0"/>
            <a:r>
              <a:rPr lang="en-US" dirty="0">
                <a:solidFill>
                  <a:schemeClr val="tx1"/>
                </a:solidFill>
              </a:rPr>
              <a:t>Identify additional strategies and activities that the OPTN could implement to achieve this goal.</a:t>
            </a:r>
          </a:p>
          <a:p>
            <a:pPr lvl="0"/>
            <a:r>
              <a:rPr lang="en-US" dirty="0">
                <a:solidFill>
                  <a:schemeClr val="tx1"/>
                </a:solidFill>
              </a:rPr>
              <a:t>Which OPTN activities are impeding progress towards achieving this goal?</a:t>
            </a:r>
            <a:endParaRPr lang="en-US" dirty="0"/>
          </a:p>
          <a:p>
            <a:endParaRPr lang="en-US" dirty="0"/>
          </a:p>
        </p:txBody>
      </p:sp>
      <p:sp>
        <p:nvSpPr>
          <p:cNvPr id="3" name="Title 2"/>
          <p:cNvSpPr>
            <a:spLocks noGrp="1"/>
          </p:cNvSpPr>
          <p:nvPr>
            <p:ph type="title"/>
          </p:nvPr>
        </p:nvSpPr>
        <p:spPr/>
        <p:txBody>
          <a:bodyPr/>
          <a:lstStyle/>
          <a:p>
            <a:r>
              <a:rPr lang="en-US" dirty="0"/>
              <a:t>Promote </a:t>
            </a:r>
            <a:r>
              <a:rPr lang="en-US" dirty="0" smtClean="0"/>
              <a:t>Living Donor Safety</a:t>
            </a:r>
            <a:endParaRPr lang="en-US" dirty="0"/>
          </a:p>
        </p:txBody>
      </p:sp>
    </p:spTree>
    <p:extLst>
      <p:ext uri="{BB962C8B-B14F-4D97-AF65-F5344CB8AC3E}">
        <p14:creationId xmlns:p14="http://schemas.microsoft.com/office/powerpoint/2010/main" val="356169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Additional Goals Identified </a:t>
            </a:r>
            <a:endParaRPr lang="en-US" dirty="0"/>
          </a:p>
        </p:txBody>
      </p:sp>
    </p:spTree>
    <p:extLst>
      <p:ext uri="{BB962C8B-B14F-4D97-AF65-F5344CB8AC3E}">
        <p14:creationId xmlns:p14="http://schemas.microsoft.com/office/powerpoint/2010/main" val="65470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9694" y="2228851"/>
            <a:ext cx="6411516" cy="2998694"/>
          </a:xfrm>
        </p:spPr>
        <p:txBody>
          <a:bodyPr>
            <a:normAutofit/>
          </a:bodyPr>
          <a:lstStyle/>
          <a:p>
            <a:pPr>
              <a:defRPr/>
            </a:pPr>
            <a:r>
              <a:rPr lang="en-US" dirty="0" smtClean="0"/>
              <a:t>Increase the number of transplants</a:t>
            </a:r>
          </a:p>
          <a:p>
            <a:pPr>
              <a:defRPr/>
            </a:pPr>
            <a:r>
              <a:rPr lang="en-US" dirty="0" smtClean="0"/>
              <a:t>Increase access to transplants</a:t>
            </a:r>
          </a:p>
          <a:p>
            <a:pPr>
              <a:defRPr/>
            </a:pPr>
            <a:r>
              <a:rPr lang="en-US" dirty="0" smtClean="0"/>
              <a:t>Improve survival for patients post-transplant </a:t>
            </a:r>
          </a:p>
          <a:p>
            <a:pPr>
              <a:defRPr/>
            </a:pPr>
            <a:r>
              <a:rPr lang="en-US" dirty="0" smtClean="0"/>
              <a:t>Promote transplant patient safety</a:t>
            </a:r>
          </a:p>
          <a:p>
            <a:pPr>
              <a:defRPr/>
            </a:pPr>
            <a:r>
              <a:rPr lang="en-US" dirty="0" smtClean="0"/>
              <a:t>Promote living donor safety</a:t>
            </a:r>
          </a:p>
          <a:p>
            <a:pPr>
              <a:defRPr/>
            </a:pPr>
            <a:r>
              <a:rPr lang="en-US" dirty="0" smtClean="0"/>
              <a:t>Promote the efficient management of the OPTN</a:t>
            </a:r>
          </a:p>
          <a:p>
            <a:pPr>
              <a:defRPr/>
            </a:pPr>
            <a:endParaRPr lang="en-US" dirty="0"/>
          </a:p>
        </p:txBody>
      </p:sp>
      <p:sp>
        <p:nvSpPr>
          <p:cNvPr id="4099" name="Title 2"/>
          <p:cNvSpPr>
            <a:spLocks noGrp="1"/>
          </p:cNvSpPr>
          <p:nvPr>
            <p:ph type="title"/>
          </p:nvPr>
        </p:nvSpPr>
        <p:spPr>
          <a:xfrm>
            <a:off x="1215630" y="1428751"/>
            <a:ext cx="6555581" cy="478631"/>
          </a:xfrm>
        </p:spPr>
        <p:txBody>
          <a:bodyPr/>
          <a:lstStyle/>
          <a:p>
            <a:pPr algn="ctr"/>
            <a:r>
              <a:rPr lang="en-US" altLang="en-US" dirty="0" smtClean="0">
                <a:latin typeface="Calibri" panose="020F0502020204030204" pitchFamily="34" charset="0"/>
              </a:rPr>
              <a:t>OPTN 2012 Strategic Goals</a:t>
            </a:r>
          </a:p>
        </p:txBody>
      </p:sp>
    </p:spTree>
    <p:extLst>
      <p:ext uri="{BB962C8B-B14F-4D97-AF65-F5344CB8AC3E}">
        <p14:creationId xmlns:p14="http://schemas.microsoft.com/office/powerpoint/2010/main" val="1489691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68409103"/>
              </p:ext>
            </p:extLst>
          </p:nvPr>
        </p:nvGraphicFramePr>
        <p:xfrm>
          <a:off x="117872" y="1007269"/>
          <a:ext cx="8904684" cy="45970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449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1359694" y="1756204"/>
            <a:ext cx="6411516" cy="3624231"/>
          </a:xfrm>
        </p:spPr>
        <p:txBody>
          <a:bodyPr>
            <a:normAutofit/>
          </a:bodyPr>
          <a:lstStyle/>
          <a:p>
            <a:pPr>
              <a:buNone/>
            </a:pPr>
            <a:endParaRPr lang="en-US" sz="2400" b="1" dirty="0">
              <a:solidFill>
                <a:schemeClr val="tx1"/>
              </a:solidFill>
              <a:latin typeface="Arial" pitchFamily="34" charset="0"/>
              <a:cs typeface="Arial" pitchFamily="34" charset="0"/>
            </a:endParaRPr>
          </a:p>
          <a:p>
            <a:endParaRPr lang="en-US" sz="2400" b="1" dirty="0">
              <a:solidFill>
                <a:schemeClr val="tx1"/>
              </a:solidFill>
              <a:latin typeface="Arial" pitchFamily="34" charset="0"/>
              <a:cs typeface="Arial" pitchFamily="34" charset="0"/>
            </a:endParaRPr>
          </a:p>
        </p:txBody>
      </p:sp>
      <p:sp>
        <p:nvSpPr>
          <p:cNvPr id="13315" name="Title 2"/>
          <p:cNvSpPr>
            <a:spLocks noGrp="1"/>
          </p:cNvSpPr>
          <p:nvPr>
            <p:ph type="title"/>
          </p:nvPr>
        </p:nvSpPr>
        <p:spPr>
          <a:xfrm>
            <a:off x="1359695" y="973931"/>
            <a:ext cx="6555581" cy="895350"/>
          </a:xfrm>
        </p:spPr>
        <p:txBody>
          <a:bodyPr/>
          <a:lstStyle/>
          <a:p>
            <a:pPr algn="ctr"/>
            <a:r>
              <a:rPr lang="en-US" dirty="0" smtClean="0">
                <a:latin typeface="Arial" panose="020B0604020202020204" pitchFamily="34" charset="0"/>
                <a:cs typeface="Arial" panose="020B0604020202020204" pitchFamily="34" charset="0"/>
              </a:rPr>
              <a:t>Projects </a:t>
            </a:r>
            <a:r>
              <a:rPr lang="en-US" dirty="0">
                <a:latin typeface="Arial" panose="020B0604020202020204" pitchFamily="34" charset="0"/>
                <a:cs typeface="Arial" panose="020B0604020202020204" pitchFamily="34" charset="0"/>
              </a:rPr>
              <a:t>by Strategic </a:t>
            </a:r>
            <a:r>
              <a:rPr lang="en-US" dirty="0" smtClean="0">
                <a:latin typeface="Arial" panose="020B0604020202020204" pitchFamily="34" charset="0"/>
                <a:cs typeface="Arial" panose="020B0604020202020204" pitchFamily="34" charset="0"/>
              </a:rPr>
              <a:t>Goal</a:t>
            </a:r>
          </a:p>
        </p:txBody>
      </p:sp>
      <p:graphicFrame>
        <p:nvGraphicFramePr>
          <p:cNvPr id="4" name="Chart 3"/>
          <p:cNvGraphicFramePr/>
          <p:nvPr>
            <p:extLst/>
          </p:nvPr>
        </p:nvGraphicFramePr>
        <p:xfrm>
          <a:off x="1548883" y="1613031"/>
          <a:ext cx="6222327" cy="40028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8883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SWITCH TO VOTING SLIDES</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5232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1359695" y="973931"/>
            <a:ext cx="6555581" cy="638175"/>
          </a:xfrm>
        </p:spPr>
        <p:txBody>
          <a:bodyPr/>
          <a:lstStyle/>
          <a:p>
            <a:r>
              <a:rPr lang="en-US" altLang="en-US" smtClean="0">
                <a:cs typeface="Myriad Pro" pitchFamily="34" charset="0"/>
              </a:rPr>
              <a:t>Feedback from Regional Surveys</a:t>
            </a:r>
          </a:p>
        </p:txBody>
      </p:sp>
      <p:graphicFrame>
        <p:nvGraphicFramePr>
          <p:cNvPr id="5123" name="Content Placeholder 23"/>
          <p:cNvGraphicFramePr>
            <a:graphicFrameLocks noGrp="1"/>
          </p:cNvGraphicFramePr>
          <p:nvPr>
            <p:ph idx="1"/>
          </p:nvPr>
        </p:nvGraphicFramePr>
        <p:xfrm>
          <a:off x="1321594" y="1831182"/>
          <a:ext cx="6487716" cy="3380185"/>
        </p:xfrm>
        <a:graphic>
          <a:graphicData uri="http://schemas.openxmlformats.org/presentationml/2006/ole">
            <mc:AlternateContent xmlns:mc="http://schemas.openxmlformats.org/markup-compatibility/2006">
              <mc:Choice xmlns:v="urn:schemas-microsoft-com:vml" Requires="v">
                <p:oleObj spid="_x0000_s1030" name="Chart" r:id="rId5" imgW="8657070" imgH="4511431" progId="Excel.Chart.8">
                  <p:embed/>
                </p:oleObj>
              </mc:Choice>
              <mc:Fallback>
                <p:oleObj name="Chart" r:id="rId5" imgW="8657070" imgH="4511431" progId="Excel.Char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1594" y="1831182"/>
                        <a:ext cx="6487716" cy="338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TextBox 24"/>
          <p:cNvSpPr txBox="1">
            <a:spLocks noChangeArrowheads="1"/>
          </p:cNvSpPr>
          <p:nvPr/>
        </p:nvSpPr>
        <p:spPr bwMode="auto">
          <a:xfrm>
            <a:off x="1931195" y="5173267"/>
            <a:ext cx="187743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sz="1350"/>
              <a:t>49 Survey Responses</a:t>
            </a:r>
          </a:p>
        </p:txBody>
      </p:sp>
    </p:spTree>
    <p:extLst>
      <p:ext uri="{BB962C8B-B14F-4D97-AF65-F5344CB8AC3E}">
        <p14:creationId xmlns:p14="http://schemas.microsoft.com/office/powerpoint/2010/main" val="414079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359695" y="973931"/>
            <a:ext cx="6555581" cy="638175"/>
          </a:xfrm>
        </p:spPr>
        <p:txBody>
          <a:bodyPr/>
          <a:lstStyle/>
          <a:p>
            <a:r>
              <a:rPr lang="en-US" altLang="en-US" sz="2700"/>
              <a:t>Increase the Number of Transplants  </a:t>
            </a:r>
          </a:p>
        </p:txBody>
      </p:sp>
      <p:sp>
        <p:nvSpPr>
          <p:cNvPr id="5123" name="Content Placeholder 2"/>
          <p:cNvSpPr>
            <a:spLocks noGrp="1"/>
          </p:cNvSpPr>
          <p:nvPr>
            <p:ph idx="1"/>
          </p:nvPr>
        </p:nvSpPr>
        <p:spPr>
          <a:xfrm>
            <a:off x="1551386" y="1900237"/>
            <a:ext cx="6041231" cy="3214688"/>
          </a:xfrm>
        </p:spPr>
        <p:txBody>
          <a:bodyPr/>
          <a:lstStyle/>
          <a:p>
            <a:r>
              <a:rPr lang="en-US" altLang="en-US" smtClean="0">
                <a:ea typeface="Myriad Pro"/>
              </a:rPr>
              <a:t>Revise current performance measurements:</a:t>
            </a:r>
          </a:p>
          <a:p>
            <a:pPr lvl="1"/>
            <a:r>
              <a:rPr lang="en-US" altLang="en-US" sz="1800"/>
              <a:t>Account for candidate and donor characteristics</a:t>
            </a:r>
          </a:p>
          <a:p>
            <a:pPr lvl="2">
              <a:buFont typeface="Courier New" panose="02070309020205020404" pitchFamily="49" charset="0"/>
              <a:buChar char="o"/>
            </a:pPr>
            <a:r>
              <a:rPr lang="en-US" altLang="en-US" sz="1800"/>
              <a:t>Establish distinct performance measures that account for marginal donors and candidates with existing co-morbidities </a:t>
            </a:r>
          </a:p>
          <a:p>
            <a:pPr lvl="1"/>
            <a:r>
              <a:rPr lang="en-US" altLang="en-US" sz="1800"/>
              <a:t>Minimize disincentives for transplanting marginal organs</a:t>
            </a:r>
          </a:p>
          <a:p>
            <a:pPr lvl="1"/>
            <a:r>
              <a:rPr lang="en-US" altLang="en-US" sz="1800"/>
              <a:t>Conflicting CMS and OPTN priorities for OPOs and Transplant Centers</a:t>
            </a:r>
          </a:p>
        </p:txBody>
      </p:sp>
    </p:spTree>
    <p:extLst>
      <p:ext uri="{BB962C8B-B14F-4D97-AF65-F5344CB8AC3E}">
        <p14:creationId xmlns:p14="http://schemas.microsoft.com/office/powerpoint/2010/main" val="24847144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9695" y="973931"/>
            <a:ext cx="6555581" cy="638175"/>
          </a:xfrm>
        </p:spPr>
        <p:txBody>
          <a:bodyPr/>
          <a:lstStyle/>
          <a:p>
            <a:r>
              <a:rPr lang="en-US" altLang="en-US" sz="2700"/>
              <a:t>Increase the Number of Transplants  </a:t>
            </a:r>
          </a:p>
        </p:txBody>
      </p:sp>
      <p:sp>
        <p:nvSpPr>
          <p:cNvPr id="3075" name="Content Placeholder 2"/>
          <p:cNvSpPr>
            <a:spLocks noGrp="1"/>
          </p:cNvSpPr>
          <p:nvPr>
            <p:ph idx="1"/>
          </p:nvPr>
        </p:nvSpPr>
        <p:spPr>
          <a:xfrm>
            <a:off x="1551386" y="1783557"/>
            <a:ext cx="6041231" cy="3645694"/>
          </a:xfrm>
        </p:spPr>
        <p:txBody>
          <a:bodyPr>
            <a:normAutofit fontScale="92500" lnSpcReduction="20000"/>
          </a:bodyPr>
          <a:lstStyle/>
          <a:p>
            <a:pPr>
              <a:defRPr/>
            </a:pPr>
            <a:r>
              <a:rPr lang="en-US" sz="2250" dirty="0"/>
              <a:t>Increase Utilization of Organs </a:t>
            </a:r>
          </a:p>
          <a:p>
            <a:pPr lvl="1">
              <a:defRPr/>
            </a:pPr>
            <a:r>
              <a:rPr lang="en-US" sz="1800" dirty="0"/>
              <a:t>Better DCD utilization</a:t>
            </a:r>
          </a:p>
          <a:p>
            <a:pPr lvl="1">
              <a:defRPr/>
            </a:pPr>
            <a:r>
              <a:rPr lang="en-US" sz="1800" dirty="0"/>
              <a:t>Design a system to expedite offers of marginal organs to programs that will use them</a:t>
            </a:r>
          </a:p>
          <a:p>
            <a:pPr lvl="1">
              <a:defRPr/>
            </a:pPr>
            <a:r>
              <a:rPr lang="en-US" sz="1800" dirty="0"/>
              <a:t>Revise OTPD metrics to promote recovery of single organ donors</a:t>
            </a:r>
          </a:p>
          <a:p>
            <a:pPr lvl="1">
              <a:defRPr/>
            </a:pPr>
            <a:r>
              <a:rPr lang="en-US" sz="1800" dirty="0"/>
              <a:t>Increase split liver utilization</a:t>
            </a:r>
          </a:p>
          <a:p>
            <a:pPr lvl="1">
              <a:defRPr/>
            </a:pPr>
            <a:r>
              <a:rPr lang="en-US" sz="1800" dirty="0"/>
              <a:t>Identify and track donor management strategies that increase organ yield</a:t>
            </a:r>
          </a:p>
          <a:p>
            <a:pPr lvl="1">
              <a:defRPr/>
            </a:pPr>
            <a:r>
              <a:rPr lang="en-US" sz="1800" dirty="0"/>
              <a:t>Track surgical recovery error rate </a:t>
            </a:r>
          </a:p>
          <a:p>
            <a:pPr lvl="1">
              <a:defRPr/>
            </a:pPr>
            <a:r>
              <a:rPr lang="en-US" sz="1800" dirty="0"/>
              <a:t>Investigate the use of survival matching for all organs</a:t>
            </a:r>
          </a:p>
          <a:p>
            <a:pPr lvl="1">
              <a:defRPr/>
            </a:pPr>
            <a:r>
              <a:rPr lang="en-US" sz="1800" dirty="0"/>
              <a:t>Review discard rates and identify improvement measures </a:t>
            </a:r>
          </a:p>
          <a:p>
            <a:pPr lvl="1">
              <a:defRPr/>
            </a:pPr>
            <a:r>
              <a:rPr lang="en-US" sz="1800" dirty="0"/>
              <a:t>Promote the repair of organs (ex. ex vivo perfusion machines)</a:t>
            </a:r>
          </a:p>
          <a:p>
            <a:pPr lvl="1">
              <a:defRPr/>
            </a:pPr>
            <a:endParaRPr lang="en-US" dirty="0"/>
          </a:p>
        </p:txBody>
      </p:sp>
    </p:spTree>
    <p:extLst>
      <p:ext uri="{BB962C8B-B14F-4D97-AF65-F5344CB8AC3E}">
        <p14:creationId xmlns:p14="http://schemas.microsoft.com/office/powerpoint/2010/main" val="8895966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59695" y="973931"/>
            <a:ext cx="6555581" cy="638175"/>
          </a:xfrm>
        </p:spPr>
        <p:txBody>
          <a:bodyPr/>
          <a:lstStyle/>
          <a:p>
            <a:r>
              <a:rPr lang="en-US" altLang="en-US" sz="2700"/>
              <a:t>Increase the Number of Transplants  </a:t>
            </a:r>
          </a:p>
        </p:txBody>
      </p:sp>
      <p:sp>
        <p:nvSpPr>
          <p:cNvPr id="9219" name="Content Placeholder 2"/>
          <p:cNvSpPr>
            <a:spLocks noGrp="1"/>
          </p:cNvSpPr>
          <p:nvPr>
            <p:ph idx="1"/>
          </p:nvPr>
        </p:nvSpPr>
        <p:spPr>
          <a:xfrm>
            <a:off x="1551386" y="1908572"/>
            <a:ext cx="6041231" cy="3314700"/>
          </a:xfrm>
        </p:spPr>
        <p:txBody>
          <a:bodyPr/>
          <a:lstStyle/>
          <a:p>
            <a:r>
              <a:rPr lang="en-US" altLang="en-US" smtClean="0">
                <a:ea typeface="Myriad Pro"/>
              </a:rPr>
              <a:t>Minimize barriers and disincentives for living donors:</a:t>
            </a:r>
          </a:p>
          <a:p>
            <a:pPr lvl="1"/>
            <a:r>
              <a:rPr lang="en-US" altLang="en-US" sz="1800"/>
              <a:t>Create national standard for donor assistance</a:t>
            </a:r>
          </a:p>
          <a:p>
            <a:pPr lvl="1"/>
            <a:r>
              <a:rPr lang="en-US" altLang="en-US" sz="1800"/>
              <a:t>Decrease follow-up requirements for “standard living donors” and increase requirements for “high risk living donors”</a:t>
            </a:r>
          </a:p>
          <a:p>
            <a:pPr lvl="1"/>
            <a:endParaRPr lang="en-US" altLang="en-US" smtClean="0">
              <a:ea typeface="Myriad Pro"/>
            </a:endParaRPr>
          </a:p>
          <a:p>
            <a:pPr lvl="1"/>
            <a:endParaRPr lang="en-US" altLang="en-US" smtClean="0">
              <a:ea typeface="Myriad Pro"/>
            </a:endParaRPr>
          </a:p>
        </p:txBody>
      </p:sp>
    </p:spTree>
    <p:extLst>
      <p:ext uri="{BB962C8B-B14F-4D97-AF65-F5344CB8AC3E}">
        <p14:creationId xmlns:p14="http://schemas.microsoft.com/office/powerpoint/2010/main" val="278333915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TN New L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http://departments/regionaladministration/PMO/Private/Document Management and Control/Templates/Document Request and Tracking Form.doc</xsnLocation>
  <cached>True</cached>
  <openByDefault>False</openByDefault>
  <xsnScope>http://departments/regionaladministration/Meetings</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7B725EC82BF8FD468BB26EB7C5567C33" ma:contentTypeVersion="1" ma:contentTypeDescription="Create a new document." ma:contentTypeScope="" ma:versionID="8766b36da85944f79d5d9f95bd0a1a7b">
  <xsd:schema xmlns:xsd="http://www.w3.org/2001/XMLSchema" xmlns:xs="http://www.w3.org/2001/XMLSchema" xmlns:p="http://schemas.microsoft.com/office/2006/metadata/properties" targetNamespace="http://schemas.microsoft.com/office/2006/metadata/properties" ma:root="true" ma:fieldsID="4606014966f62809c3aa1590cf73b2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8C5990-404E-4450-95E5-64A6E3371A40}">
  <ds:schemaRefs>
    <ds:schemaRef ds:uri="http://schemas.microsoft.com/sharepoint/v3/contenttype/forms"/>
  </ds:schemaRefs>
</ds:datastoreItem>
</file>

<file path=customXml/itemProps2.xml><?xml version="1.0" encoding="utf-8"?>
<ds:datastoreItem xmlns:ds="http://schemas.openxmlformats.org/officeDocument/2006/customXml" ds:itemID="{6A1ED7F7-C2B2-4AE5-AD30-0C74D47FE7E0}">
  <ds:schemaRefs>
    <ds:schemaRef ds:uri="http://schemas.microsoft.com/office/2006/metadata/customXsn"/>
  </ds:schemaRefs>
</ds:datastoreItem>
</file>

<file path=customXml/itemProps3.xml><?xml version="1.0" encoding="utf-8"?>
<ds:datastoreItem xmlns:ds="http://schemas.openxmlformats.org/officeDocument/2006/customXml" ds:itemID="{BDC7C42D-D61F-4F9C-8EF0-7262A6ABB9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9C1DA226-ABCB-4A80-94AF-FA770C994B25}">
  <ds:schemaRef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6679</TotalTime>
  <Words>1748</Words>
  <Application>Microsoft Office PowerPoint</Application>
  <PresentationFormat>On-screen Show (4:3)</PresentationFormat>
  <Paragraphs>212</Paragraphs>
  <Slides>30</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Courier New</vt:lpstr>
      <vt:lpstr>Myriad Pro</vt:lpstr>
      <vt:lpstr>Symbol</vt:lpstr>
      <vt:lpstr>Times New Roman</vt:lpstr>
      <vt:lpstr>Wingdings</vt:lpstr>
      <vt:lpstr>OPTN New Light</vt:lpstr>
      <vt:lpstr>Chart</vt:lpstr>
      <vt:lpstr>OPTN  Strategic Planning Feedback Board of Directors</vt:lpstr>
      <vt:lpstr>OPTN and UNOS Strategic Planning</vt:lpstr>
      <vt:lpstr>OPTN 2012 Strategic Goals</vt:lpstr>
      <vt:lpstr>Projects by Strategic Goal</vt:lpstr>
      <vt:lpstr>PowerPoint Presentation</vt:lpstr>
      <vt:lpstr>Feedback from Regional Surveys</vt:lpstr>
      <vt:lpstr>Increase the Number of Transplants  </vt:lpstr>
      <vt:lpstr>Increase the Number of Transplants  </vt:lpstr>
      <vt:lpstr>Increase the Number of Transplants  </vt:lpstr>
      <vt:lpstr>Increase Access to Transplants </vt:lpstr>
      <vt:lpstr>Promote Efficient Management of the OPTN </vt:lpstr>
      <vt:lpstr>PowerPoint Presentation</vt:lpstr>
      <vt:lpstr>POC Feedback</vt:lpstr>
      <vt:lpstr>Next Steps</vt:lpstr>
      <vt:lpstr>Additional slides – info from current plan</vt:lpstr>
      <vt:lpstr>Increase the Number of Transplants</vt:lpstr>
      <vt:lpstr>Increase the Number of Transplants</vt:lpstr>
      <vt:lpstr>Promote the Efficient Management of the OPTN </vt:lpstr>
      <vt:lpstr>Promote the Efficient Management of the OPTN </vt:lpstr>
      <vt:lpstr>Promote the Efficient Management of the OPTN</vt:lpstr>
      <vt:lpstr>Increase Access to Transplant</vt:lpstr>
      <vt:lpstr>Increase Access to Transplant</vt:lpstr>
      <vt:lpstr>Promote Transplant Patient Safety</vt:lpstr>
      <vt:lpstr>Promote Transplant Patient Safety</vt:lpstr>
      <vt:lpstr>Improve Survival for Patients with End Stage Organ Failure</vt:lpstr>
      <vt:lpstr>Improve Survival for Patients with End Stage Organ Failure</vt:lpstr>
      <vt:lpstr>Promote Living Donor Safety</vt:lpstr>
      <vt:lpstr>Promote Living Donor Safety</vt:lpstr>
      <vt:lpstr>Additional Goals Identified </vt:lpstr>
      <vt:lpstr>PowerPoint Presentation</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OPTN/UNOS Strategic Planning Region 9</dc:title>
  <dc:creator>Brian M. Shepard</dc:creator>
  <cp:lastModifiedBy>Katie M. DeCastro</cp:lastModifiedBy>
  <cp:revision>50</cp:revision>
  <cp:lastPrinted>2014-11-10T18:58:53Z</cp:lastPrinted>
  <dcterms:created xsi:type="dcterms:W3CDTF">2014-09-24T19:52:12Z</dcterms:created>
  <dcterms:modified xsi:type="dcterms:W3CDTF">2014-11-13T00:01:28Z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0x0101007B725EC82BF8FD468BB26EB7C5567C33</vt:lpwstr>
  </property>
</Properties>
</file>