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4"/>
  </p:notesMasterIdLst>
  <p:sldIdLst>
    <p:sldId id="257" r:id="rId6"/>
    <p:sldId id="265" r:id="rId7"/>
    <p:sldId id="258" r:id="rId8"/>
    <p:sldId id="263" r:id="rId9"/>
    <p:sldId id="259" r:id="rId10"/>
    <p:sldId id="264"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Liz Robbins Callahan" initials="LRC" lastIdx="2" clrIdx="0">
    <p:extLst>
      <p:ext uri="{19B8F6BF-5375-455C-9EA6-DF929625EA0E}">
        <p15:presenceInfo xmlns:p15="http://schemas.microsoft.com/office/powerpoint/2012/main" userId="Liz Robbins Callahan" providerId="None"/>
      </p:ext>
    </p:extLst>
  </p:cmAuthor>
  <p:cmAuthor id="5" name="Christopher Wholley" initials="CW" lastIdx="1" clrIdx="1">
    <p:extLst>
      <p:ext uri="{19B8F6BF-5375-455C-9EA6-DF929625EA0E}">
        <p15:presenceInfo xmlns:p15="http://schemas.microsoft.com/office/powerpoint/2012/main" userId="Christopher Whol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5591" autoAdjust="0"/>
  </p:normalViewPr>
  <p:slideViewPr>
    <p:cSldViewPr snapToGrid="0">
      <p:cViewPr varScale="1">
        <p:scale>
          <a:sx n="59" d="100"/>
          <a:sy n="59" d="100"/>
        </p:scale>
        <p:origin x="201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96D31-9977-4F2B-B797-BE16C7DA2BCB}" type="datetimeFigureOut">
              <a:rPr lang="en-US" smtClean="0"/>
              <a:t>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8C033-EAFE-44CE-BA7B-88DBEFDCC2E1}" type="slidenum">
              <a:rPr lang="en-US" smtClean="0"/>
              <a:t>‹#›</a:t>
            </a:fld>
            <a:endParaRPr lang="en-US"/>
          </a:p>
        </p:txBody>
      </p:sp>
    </p:spTree>
    <p:extLst>
      <p:ext uri="{BB962C8B-B14F-4D97-AF65-F5344CB8AC3E}">
        <p14:creationId xmlns:p14="http://schemas.microsoft.com/office/powerpoint/2010/main" val="720475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guidance document to help OPOs optimize VCA authorization and recovery was approved by the OPTN Board in June 2018. This resource is available on the OPTN website.</a:t>
            </a:r>
            <a:endParaRPr lang="en-US" dirty="0"/>
          </a:p>
        </p:txBody>
      </p:sp>
      <p:sp>
        <p:nvSpPr>
          <p:cNvPr id="4" name="Slide Number Placeholder 3"/>
          <p:cNvSpPr>
            <a:spLocks noGrp="1"/>
          </p:cNvSpPr>
          <p:nvPr>
            <p:ph type="sldNum" sz="quarter" idx="10"/>
          </p:nvPr>
        </p:nvSpPr>
        <p:spPr/>
        <p:txBody>
          <a:bodyPr/>
          <a:lstStyle/>
          <a:p>
            <a:fld id="{8DB8C033-EAFE-44CE-BA7B-88DBEFDCC2E1}" type="slidenum">
              <a:rPr lang="en-US" smtClean="0"/>
              <a:t>2</a:t>
            </a:fld>
            <a:endParaRPr lang="en-US"/>
          </a:p>
        </p:txBody>
      </p:sp>
    </p:spTree>
    <p:extLst>
      <p:ext uri="{BB962C8B-B14F-4D97-AF65-F5344CB8AC3E}">
        <p14:creationId xmlns:p14="http://schemas.microsoft.com/office/powerpoint/2010/main" val="281016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The Board</a:t>
            </a:r>
            <a:r>
              <a:rPr lang="en-US" b="0" baseline="0" dirty="0" smtClean="0"/>
              <a:t> approved </a:t>
            </a:r>
            <a:r>
              <a:rPr lang="en-US" baseline="0" dirty="0" smtClean="0"/>
              <a:t>t</a:t>
            </a:r>
            <a:r>
              <a:rPr lang="en-US" dirty="0" smtClean="0"/>
              <a:t>he</a:t>
            </a:r>
            <a:r>
              <a:rPr lang="en-US" baseline="0" dirty="0" smtClean="0"/>
              <a:t> detailed training and experience requirements for key personnel at VCA transplant programs in June 2015. </a:t>
            </a:r>
            <a:r>
              <a:rPr lang="en-US" b="0" baseline="0" dirty="0" smtClean="0"/>
              <a:t>They approved a </a:t>
            </a:r>
            <a:r>
              <a:rPr lang="en-US" baseline="0" dirty="0" smtClean="0"/>
              <a:t>subsequent proposal clarifying what body parts were considered VCAs in June 2016. UNOS staff will be contacting VCA transplant programs as the application process nears. The target for this application period is Q2 2019.</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2937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new proposals was approved by the Board</a:t>
            </a:r>
            <a:r>
              <a:rPr lang="en-US" baseline="0" dirty="0" smtClean="0"/>
              <a:t> in June 2018:</a:t>
            </a:r>
          </a:p>
          <a:p>
            <a:pPr marL="685800" lvl="1" indent="-228600">
              <a:buFont typeface="+mj-lt"/>
              <a:buAutoNum type="arabicPeriod"/>
            </a:pPr>
            <a:r>
              <a:rPr lang="en-US" baseline="0" dirty="0" smtClean="0"/>
              <a:t>Modifications to the VCA membership requirements for greater alignment with other organ program requirements will be implemented in tandem with membership proposals on the prior slide; the target for this application period is Q2 2019.</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811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latin typeface="Arial" panose="020B0604020202020204" pitchFamily="34" charset="0"/>
                <a:cs typeface="Arial" panose="020B0604020202020204" pitchFamily="34" charset="0"/>
              </a:rPr>
              <a:t>The VCA Data Subcommittee is having on-going discussions on a proposal to collect wider amounts of information on VCA transplant recipients. The goal of this project is to have a better understanding of VCA functional outcomes to guide future policy-making decisions. A target for public comment on this proposal is January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latin typeface="Arial" panose="020B0604020202020204" pitchFamily="34" charset="0"/>
                <a:cs typeface="Arial" panose="020B0604020202020204" pitchFamily="34" charset="0"/>
              </a:rPr>
              <a:t>AOPO has committed to working with their partner organizations to increase the number of donors screened for possible VCA donation. Committee members are collaborating with AOPO on </a:t>
            </a:r>
            <a:r>
              <a:rPr lang="en-US" b="0" baseline="0" smtClean="0">
                <a:latin typeface="Arial" panose="020B0604020202020204" pitchFamily="34" charset="0"/>
                <a:cs typeface="Arial" panose="020B0604020202020204" pitchFamily="34" charset="0"/>
              </a:rPr>
              <a:t>this initiative. </a:t>
            </a:r>
            <a:endParaRPr lang="en-US" b="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115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8C033-EAFE-44CE-BA7B-88DBEFDCC2E1}" type="slidenum">
              <a:rPr lang="en-US" smtClean="0"/>
              <a:t>6</a:t>
            </a:fld>
            <a:endParaRPr lang="en-US"/>
          </a:p>
        </p:txBody>
      </p:sp>
    </p:spTree>
    <p:extLst>
      <p:ext uri="{BB962C8B-B14F-4D97-AF65-F5344CB8AC3E}">
        <p14:creationId xmlns:p14="http://schemas.microsoft.com/office/powerpoint/2010/main" val="319638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8C033-EAFE-44CE-BA7B-88DBEFDCC2E1}" type="slidenum">
              <a:rPr lang="en-US" smtClean="0"/>
              <a:t>7</a:t>
            </a:fld>
            <a:endParaRPr lang="en-US"/>
          </a:p>
        </p:txBody>
      </p:sp>
    </p:spTree>
    <p:extLst>
      <p:ext uri="{BB962C8B-B14F-4D97-AF65-F5344CB8AC3E}">
        <p14:creationId xmlns:p14="http://schemas.microsoft.com/office/powerpoint/2010/main" val="195807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411162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41478985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3897851286"/>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1</a:t>
            </a:fld>
            <a:endParaRPr lang="en-US" dirty="0">
              <a:solidFill>
                <a:srgbClr val="000000">
                  <a:tint val="75000"/>
                </a:srgbClr>
              </a:solidFill>
            </a:endParaRPr>
          </a:p>
        </p:txBody>
      </p:sp>
      <p:sp>
        <p:nvSpPr>
          <p:cNvPr id="5" name="Title 1"/>
          <p:cNvSpPr>
            <a:spLocks noGrp="1"/>
          </p:cNvSpPr>
          <p:nvPr>
            <p:ph type="ctrTitle"/>
          </p:nvPr>
        </p:nvSpPr>
        <p:spPr>
          <a:xfrm>
            <a:off x="558129" y="1721629"/>
            <a:ext cx="11073631" cy="1619250"/>
          </a:xfrm>
        </p:spPr>
        <p:txBody>
          <a:bodyPr/>
          <a:lstStyle/>
          <a:p>
            <a:r>
              <a:rPr lang="en-US" sz="6000" dirty="0"/>
              <a:t>Vascularized Composite Allograft (VCA) Transplantation Committee</a:t>
            </a:r>
          </a:p>
        </p:txBody>
      </p:sp>
      <p:sp>
        <p:nvSpPr>
          <p:cNvPr id="6" name="Subtitle 2"/>
          <p:cNvSpPr>
            <a:spLocks noGrp="1"/>
          </p:cNvSpPr>
          <p:nvPr>
            <p:ph type="subTitle" idx="1"/>
          </p:nvPr>
        </p:nvSpPr>
        <p:spPr>
          <a:xfrm>
            <a:off x="558128" y="4105711"/>
            <a:ext cx="11073631" cy="753036"/>
          </a:xfrm>
        </p:spPr>
        <p:txBody>
          <a:bodyPr>
            <a:normAutofit/>
          </a:bodyPr>
          <a:lstStyle/>
          <a:p>
            <a:r>
              <a:rPr lang="en-US" sz="3600" dirty="0" smtClean="0"/>
              <a:t>Spring 2019</a:t>
            </a:r>
            <a:endParaRPr lang="en-US" sz="3600" dirty="0"/>
          </a:p>
        </p:txBody>
      </p:sp>
    </p:spTree>
    <p:extLst>
      <p:ext uri="{BB962C8B-B14F-4D97-AF65-F5344CB8AC3E}">
        <p14:creationId xmlns:p14="http://schemas.microsoft.com/office/powerpoint/2010/main" val="1698258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45735203"/>
              </p:ext>
            </p:extLst>
          </p:nvPr>
        </p:nvGraphicFramePr>
        <p:xfrm>
          <a:off x="385380" y="1007242"/>
          <a:ext cx="11398251" cy="2377392"/>
        </p:xfrm>
        <a:graphic>
          <a:graphicData uri="http://schemas.openxmlformats.org/drawingml/2006/table">
            <a:tbl>
              <a:tblPr firstRow="1" bandRow="1">
                <a:tableStyleId>{5C22544A-7EE6-4342-B048-85BDC9FD1C3A}</a:tableStyleId>
              </a:tblPr>
              <a:tblGrid>
                <a:gridCol w="6990780">
                  <a:extLst>
                    <a:ext uri="{9D8B030D-6E8A-4147-A177-3AD203B41FA5}">
                      <a16:colId xmlns:a16="http://schemas.microsoft.com/office/drawing/2014/main" val="3104104716"/>
                    </a:ext>
                  </a:extLst>
                </a:gridCol>
                <a:gridCol w="1858897">
                  <a:extLst>
                    <a:ext uri="{9D8B030D-6E8A-4147-A177-3AD203B41FA5}">
                      <a16:colId xmlns:a16="http://schemas.microsoft.com/office/drawing/2014/main" val="2814925651"/>
                    </a:ext>
                  </a:extLst>
                </a:gridCol>
                <a:gridCol w="2548574">
                  <a:extLst>
                    <a:ext uri="{9D8B030D-6E8A-4147-A177-3AD203B41FA5}">
                      <a16:colId xmlns:a16="http://schemas.microsoft.com/office/drawing/2014/main" val="67099381"/>
                    </a:ext>
                  </a:extLst>
                </a:gridCol>
              </a:tblGrid>
              <a:tr h="370840">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Board Approval</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 Date</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231524961"/>
                  </a:ext>
                </a:extLst>
              </a:tr>
              <a:tr h="370840">
                <a:tc>
                  <a:txBody>
                    <a:bodyPr/>
                    <a:lstStyle/>
                    <a:p>
                      <a:r>
                        <a:rPr lang="en-US" sz="2400" b="1" dirty="0" smtClean="0">
                          <a:latin typeface="Arial" panose="020B0604020202020204" pitchFamily="34" charset="0"/>
                          <a:cs typeface="Arial" panose="020B0604020202020204" pitchFamily="34" charset="0"/>
                        </a:rPr>
                        <a:t>Guidance to OPOs on Optimizing VCA Authorization</a:t>
                      </a:r>
                      <a:r>
                        <a:rPr lang="en-US" sz="2400" b="1" baseline="0" dirty="0" smtClean="0">
                          <a:latin typeface="Arial" panose="020B0604020202020204" pitchFamily="34" charset="0"/>
                          <a:cs typeface="Arial" panose="020B0604020202020204" pitchFamily="34" charset="0"/>
                        </a:rPr>
                        <a:t> &amp; Recovery</a:t>
                      </a:r>
                    </a:p>
                    <a:p>
                      <a:pPr marL="285750" indent="-285750">
                        <a:buFont typeface="Arial" panose="020B0604020202020204" pitchFamily="34" charset="0"/>
                        <a:buChar char="•"/>
                      </a:pPr>
                      <a:r>
                        <a:rPr lang="en-US" sz="2400" b="0" i="0" baseline="0" dirty="0" smtClean="0">
                          <a:latin typeface="Arial" panose="020B0604020202020204" pitchFamily="34" charset="0"/>
                          <a:cs typeface="Arial" panose="020B0604020202020204" pitchFamily="34" charset="0"/>
                        </a:rPr>
                        <a:t>Share effective practices for VCA authorization &amp; recovery</a:t>
                      </a:r>
                      <a:endParaRPr lang="en-US" sz="2400" b="0" i="0" baseline="0" dirty="0">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400" dirty="0" smtClean="0">
                          <a:latin typeface="Arial" panose="020B0604020202020204" pitchFamily="34" charset="0"/>
                          <a:cs typeface="Arial" panose="020B0604020202020204" pitchFamily="34" charset="0"/>
                        </a:rPr>
                        <a:t>June 2018</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400" i="0" dirty="0" smtClean="0">
                          <a:latin typeface="Arial" panose="020B0604020202020204" pitchFamily="34" charset="0"/>
                          <a:cs typeface="Arial" panose="020B0604020202020204" pitchFamily="34" charset="0"/>
                        </a:rPr>
                        <a:t>June 12, 2018</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373355908"/>
                  </a:ext>
                </a:extLst>
              </a:tr>
            </a:tbl>
          </a:graphicData>
        </a:graphic>
      </p:graphicFrame>
      <p:sp>
        <p:nvSpPr>
          <p:cNvPr id="3" name="Title 2"/>
          <p:cNvSpPr>
            <a:spLocks noGrp="1"/>
          </p:cNvSpPr>
          <p:nvPr>
            <p:ph type="title"/>
          </p:nvPr>
        </p:nvSpPr>
        <p:spPr/>
        <p:txBody>
          <a:bodyPr/>
          <a:lstStyle/>
          <a:p>
            <a:r>
              <a:rPr lang="en-US" dirty="0" smtClean="0"/>
              <a:t>Recently Implemented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209985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96146675"/>
              </p:ext>
            </p:extLst>
          </p:nvPr>
        </p:nvGraphicFramePr>
        <p:xfrm>
          <a:off x="386868" y="1007873"/>
          <a:ext cx="11395283" cy="5059608"/>
        </p:xfrm>
        <a:graphic>
          <a:graphicData uri="http://schemas.openxmlformats.org/drawingml/2006/table">
            <a:tbl>
              <a:tblPr firstRow="1" bandRow="1">
                <a:tableStyleId>{21E4AEA4-8DFA-4A89-87EB-49C32662AFE0}</a:tableStyleId>
              </a:tblPr>
              <a:tblGrid>
                <a:gridCol w="7368071">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293662">
                  <a:extLst>
                    <a:ext uri="{9D8B030D-6E8A-4147-A177-3AD203B41FA5}">
                      <a16:colId xmlns:a16="http://schemas.microsoft.com/office/drawing/2014/main" val="20002"/>
                    </a:ext>
                  </a:extLst>
                </a:gridCol>
              </a:tblGrid>
              <a:tr h="652591">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Board Approval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Implementation Date</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0"/>
                  </a:ext>
                </a:extLst>
              </a:tr>
              <a:tr h="1059229">
                <a:tc>
                  <a:txBody>
                    <a:bodyPr/>
                    <a:lstStyle/>
                    <a:p>
                      <a:r>
                        <a:rPr lang="en-US" sz="2400" b="1" dirty="0" smtClean="0">
                          <a:latin typeface="Arial" panose="020B0604020202020204" pitchFamily="34" charset="0"/>
                          <a:cs typeface="Arial" panose="020B0604020202020204" pitchFamily="34" charset="0"/>
                        </a:rPr>
                        <a:t>Membership Requirements for VCA Transplant</a:t>
                      </a:r>
                      <a:r>
                        <a:rPr lang="en-US" sz="2400" b="1" baseline="0" dirty="0" smtClean="0">
                          <a:latin typeface="Arial" panose="020B0604020202020204" pitchFamily="34" charset="0"/>
                          <a:cs typeface="Arial" panose="020B0604020202020204" pitchFamily="34" charset="0"/>
                        </a:rPr>
                        <a:t> Programs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Established minimum training and experience requirements for key personnel</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 2015</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Application period target</a:t>
                      </a:r>
                      <a:r>
                        <a:rPr lang="en-US" sz="2400" i="0" baseline="0" dirty="0" smtClean="0">
                          <a:latin typeface="Arial" panose="020B0604020202020204" pitchFamily="34" charset="0"/>
                          <a:cs typeface="Arial" panose="020B0604020202020204" pitchFamily="34" charset="0"/>
                        </a:rPr>
                        <a:t> </a:t>
                      </a:r>
                      <a:r>
                        <a:rPr lang="en-US" sz="2400" i="0" dirty="0" smtClean="0">
                          <a:latin typeface="Arial" panose="020B0604020202020204" pitchFamily="34" charset="0"/>
                          <a:cs typeface="Arial" panose="020B0604020202020204" pitchFamily="34" charset="0"/>
                        </a:rPr>
                        <a:t>Q2 2019</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1"/>
                  </a:ext>
                </a:extLst>
              </a:tr>
              <a:tr h="2732201">
                <a:tc>
                  <a:txBody>
                    <a:bodyPr/>
                    <a:lstStyle/>
                    <a:p>
                      <a:r>
                        <a:rPr lang="en-US" sz="2400" b="1" dirty="0" smtClean="0">
                          <a:latin typeface="Arial" panose="020B0604020202020204" pitchFamily="34" charset="0"/>
                          <a:cs typeface="Arial" panose="020B0604020202020204" pitchFamily="34" charset="0"/>
                        </a:rPr>
                        <a:t>List Covered Body</a:t>
                      </a:r>
                      <a:r>
                        <a:rPr lang="en-US" sz="2400" b="1" baseline="0" dirty="0" smtClean="0">
                          <a:latin typeface="Arial" panose="020B0604020202020204" pitchFamily="34" charset="0"/>
                          <a:cs typeface="Arial" panose="020B0604020202020204" pitchFamily="34" charset="0"/>
                        </a:rPr>
                        <a:t> Parts Pertaining to VCA</a:t>
                      </a:r>
                    </a:p>
                    <a:p>
                      <a:pPr marL="342900" marR="0" lvl="0" indent="-342900">
                        <a:lnSpc>
                          <a:spcPct val="100000"/>
                        </a:lnSpc>
                        <a:spcBef>
                          <a:spcPts val="0"/>
                        </a:spcBef>
                        <a:spcAft>
                          <a:spcPts val="600"/>
                        </a:spcAft>
                        <a:buSzPct val="80000"/>
                        <a:buFont typeface="Symbol" panose="05050102010706020507" pitchFamily="18" charset="2"/>
                        <a:buChar char=""/>
                      </a:pP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Added </a:t>
                      </a:r>
                      <a:r>
                        <a:rPr lang="en-US" sz="2400" u="none"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8</a:t>
                      </a: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covered body parts (OPTN Policy 1.2)</a:t>
                      </a:r>
                    </a:p>
                    <a:p>
                      <a:pPr marL="342900" marR="0" lvl="0" indent="-342900">
                        <a:lnSpc>
                          <a:spcPct val="100000"/>
                        </a:lnSpc>
                        <a:spcBef>
                          <a:spcPts val="0"/>
                        </a:spcBef>
                        <a:spcAft>
                          <a:spcPts val="600"/>
                        </a:spcAft>
                        <a:buSzPct val="80000"/>
                        <a:buFont typeface="Symbol" panose="05050102010706020507" pitchFamily="18" charset="2"/>
                        <a:buChar char=""/>
                      </a:pPr>
                      <a:r>
                        <a:rPr lang="en-US" sz="2400" b="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Made</a:t>
                      </a:r>
                      <a:r>
                        <a:rPr lang="en-US" sz="2400" b="1"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a:t>
                      </a: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training and experience requirements for primary transplant surgeons of head,</a:t>
                      </a:r>
                      <a:r>
                        <a:rPr lang="en-US" sz="2400" baseline="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a:t>
                      </a: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neck and upper limb transplant programs consistent</a:t>
                      </a:r>
                    </a:p>
                    <a:p>
                      <a:pPr marL="342900" marR="0" lvl="0" indent="-342900">
                        <a:lnSpc>
                          <a:spcPct val="100000"/>
                        </a:lnSpc>
                        <a:spcBef>
                          <a:spcPts val="0"/>
                        </a:spcBef>
                        <a:spcAft>
                          <a:spcPts val="600"/>
                        </a:spcAft>
                        <a:buSzPct val="80000"/>
                        <a:buFont typeface="Symbol" panose="05050102010706020507" pitchFamily="18" charset="2"/>
                        <a:buChar char=""/>
                      </a:pPr>
                      <a:r>
                        <a:rPr lang="en-US" sz="24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Non-substantive changes to Bylaws, Appendix J for style, consistency, and clarity</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a:t>
                      </a:r>
                      <a:r>
                        <a:rPr lang="en-US" sz="2400" baseline="0" dirty="0" smtClean="0">
                          <a:latin typeface="Arial" panose="020B0604020202020204" pitchFamily="34" charset="0"/>
                          <a:cs typeface="Arial" panose="020B0604020202020204" pitchFamily="34" charset="0"/>
                        </a:rPr>
                        <a:t> 2016</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Application period target</a:t>
                      </a:r>
                      <a:r>
                        <a:rPr lang="en-US" sz="2400" i="0" baseline="0" dirty="0" smtClean="0">
                          <a:latin typeface="Arial" panose="020B0604020202020204" pitchFamily="34" charset="0"/>
                          <a:cs typeface="Arial" panose="020B0604020202020204" pitchFamily="34" charset="0"/>
                        </a:rPr>
                        <a:t> </a:t>
                      </a:r>
                      <a:r>
                        <a:rPr lang="en-US" sz="2400" i="0" dirty="0" smtClean="0">
                          <a:latin typeface="Arial" panose="020B0604020202020204" pitchFamily="34" charset="0"/>
                          <a:cs typeface="Arial" panose="020B0604020202020204" pitchFamily="34" charset="0"/>
                        </a:rPr>
                        <a:t>Q2 2019</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smtClean="0"/>
              <a:t>Upcoming Policy Implementations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3</a:t>
            </a:fld>
            <a:endParaRPr lang="en-US" dirty="0">
              <a:solidFill>
                <a:srgbClr val="000000">
                  <a:tint val="75000"/>
                </a:srgbClr>
              </a:solidFill>
            </a:endParaRPr>
          </a:p>
        </p:txBody>
      </p:sp>
    </p:spTree>
    <p:extLst>
      <p:ext uri="{BB962C8B-B14F-4D97-AF65-F5344CB8AC3E}">
        <p14:creationId xmlns:p14="http://schemas.microsoft.com/office/powerpoint/2010/main" val="3625263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70919278"/>
              </p:ext>
            </p:extLst>
          </p:nvPr>
        </p:nvGraphicFramePr>
        <p:xfrm>
          <a:off x="386868" y="1007873"/>
          <a:ext cx="11395283" cy="2897398"/>
        </p:xfrm>
        <a:graphic>
          <a:graphicData uri="http://schemas.openxmlformats.org/drawingml/2006/table">
            <a:tbl>
              <a:tblPr firstRow="1" bandRow="1">
                <a:tableStyleId>{21E4AEA4-8DFA-4A89-87EB-49C32662AFE0}</a:tableStyleId>
              </a:tblPr>
              <a:tblGrid>
                <a:gridCol w="7368071">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293662">
                  <a:extLst>
                    <a:ext uri="{9D8B030D-6E8A-4147-A177-3AD203B41FA5}">
                      <a16:colId xmlns:a16="http://schemas.microsoft.com/office/drawing/2014/main" val="20002"/>
                    </a:ext>
                  </a:extLst>
                </a:gridCol>
              </a:tblGrid>
              <a:tr h="640390">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Board Approval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Implementation Date</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0"/>
                  </a:ext>
                </a:extLst>
              </a:tr>
              <a:tr h="2196382">
                <a:tc>
                  <a:txBody>
                    <a:bodyPr/>
                    <a:lstStyle/>
                    <a:p>
                      <a:r>
                        <a:rPr lang="en-US" sz="2400" b="1" dirty="0" smtClean="0">
                          <a:latin typeface="Arial" panose="020B0604020202020204" pitchFamily="34" charset="0"/>
                          <a:cs typeface="Arial" panose="020B0604020202020204" pitchFamily="34" charset="0"/>
                        </a:rPr>
                        <a:t>Aligning VCA Membership Requirements</a:t>
                      </a:r>
                      <a:r>
                        <a:rPr lang="en-US" sz="2400" b="1" baseline="0" dirty="0" smtClean="0">
                          <a:latin typeface="Arial" panose="020B0604020202020204" pitchFamily="34" charset="0"/>
                          <a:cs typeface="Arial" panose="020B0604020202020204" pitchFamily="34" charset="0"/>
                        </a:rPr>
                        <a:t> with Requirements for Other Transplant Programs</a:t>
                      </a:r>
                    </a:p>
                    <a:p>
                      <a:pPr marL="285750" indent="-285750">
                        <a:buFont typeface="Arial" panose="020B0604020202020204" pitchFamily="34" charset="0"/>
                        <a:buChar char="•"/>
                      </a:pPr>
                      <a:r>
                        <a:rPr lang="en-US" sz="2400" b="0" baseline="0" dirty="0" smtClean="0">
                          <a:latin typeface="Arial" panose="020B0604020202020204" pitchFamily="34" charset="0"/>
                          <a:cs typeface="Arial" panose="020B0604020202020204" pitchFamily="34" charset="0"/>
                        </a:rPr>
                        <a:t>Achieve greater alignment between VCA membership requirements and solid organ transplant requirements</a:t>
                      </a:r>
                    </a:p>
                  </a:txBody>
                  <a:tcPr marL="91416" marR="91416" marT="45708" marB="45708" anchor="ctr"/>
                </a:tc>
                <a:tc>
                  <a:txBody>
                    <a:bodyPr/>
                    <a:lstStyle/>
                    <a:p>
                      <a:r>
                        <a:rPr lang="en-US" sz="2400" dirty="0" smtClean="0">
                          <a:latin typeface="Arial" panose="020B0604020202020204" pitchFamily="34" charset="0"/>
                          <a:cs typeface="Arial" panose="020B0604020202020204" pitchFamily="34" charset="0"/>
                        </a:rPr>
                        <a:t>June</a:t>
                      </a:r>
                      <a:r>
                        <a:rPr lang="en-US" sz="2400" baseline="0" dirty="0" smtClean="0">
                          <a:latin typeface="Arial" panose="020B0604020202020204" pitchFamily="34" charset="0"/>
                          <a:cs typeface="Arial" panose="020B0604020202020204" pitchFamily="34" charset="0"/>
                        </a:rPr>
                        <a:t> 2018</a:t>
                      </a:r>
                      <a:endParaRPr lang="en-US" sz="24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400" i="0" dirty="0" smtClean="0">
                          <a:latin typeface="Arial" panose="020B0604020202020204" pitchFamily="34" charset="0"/>
                          <a:cs typeface="Arial" panose="020B0604020202020204" pitchFamily="34" charset="0"/>
                        </a:rPr>
                        <a:t>Application period target</a:t>
                      </a:r>
                      <a:r>
                        <a:rPr lang="en-US" sz="2400" i="0" baseline="0" dirty="0" smtClean="0">
                          <a:latin typeface="Arial" panose="020B0604020202020204" pitchFamily="34" charset="0"/>
                          <a:cs typeface="Arial" panose="020B0604020202020204" pitchFamily="34" charset="0"/>
                        </a:rPr>
                        <a:t> </a:t>
                      </a:r>
                      <a:r>
                        <a:rPr lang="en-US" sz="2400" i="0" dirty="0" smtClean="0">
                          <a:latin typeface="Arial" panose="020B0604020202020204" pitchFamily="34" charset="0"/>
                          <a:cs typeface="Arial" panose="020B0604020202020204" pitchFamily="34" charset="0"/>
                        </a:rPr>
                        <a:t>Q2 2019</a:t>
                      </a:r>
                      <a:endParaRPr lang="en-US" sz="24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smtClean="0"/>
              <a:t>Upcoming Policy Implementations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4</a:t>
            </a:fld>
            <a:endParaRPr lang="en-US" dirty="0">
              <a:solidFill>
                <a:srgbClr val="000000">
                  <a:tint val="75000"/>
                </a:srgbClr>
              </a:solidFill>
            </a:endParaRPr>
          </a:p>
        </p:txBody>
      </p:sp>
    </p:spTree>
    <p:extLst>
      <p:ext uri="{BB962C8B-B14F-4D97-AF65-F5344CB8AC3E}">
        <p14:creationId xmlns:p14="http://schemas.microsoft.com/office/powerpoint/2010/main" val="3179511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39877346"/>
              </p:ext>
            </p:extLst>
          </p:nvPr>
        </p:nvGraphicFramePr>
        <p:xfrm>
          <a:off x="388352" y="1007242"/>
          <a:ext cx="11408425" cy="4114728"/>
        </p:xfrm>
        <a:graphic>
          <a:graphicData uri="http://schemas.openxmlformats.org/drawingml/2006/table">
            <a:tbl>
              <a:tblPr firstRow="1" bandRow="1">
                <a:tableStyleId>{21E4AEA4-8DFA-4A89-87EB-49C32662AFE0}</a:tableStyleId>
              </a:tblPr>
              <a:tblGrid>
                <a:gridCol w="8081166">
                  <a:extLst>
                    <a:ext uri="{9D8B030D-6E8A-4147-A177-3AD203B41FA5}">
                      <a16:colId xmlns:a16="http://schemas.microsoft.com/office/drawing/2014/main" val="20000"/>
                    </a:ext>
                  </a:extLst>
                </a:gridCol>
                <a:gridCol w="3327259">
                  <a:extLst>
                    <a:ext uri="{9D8B030D-6E8A-4147-A177-3AD203B41FA5}">
                      <a16:colId xmlns:a16="http://schemas.microsoft.com/office/drawing/2014/main" val="20001"/>
                    </a:ext>
                  </a:extLst>
                </a:gridCol>
              </a:tblGrid>
              <a:tr h="396137">
                <a:tc>
                  <a:txBody>
                    <a:bodyPr/>
                    <a:lstStyle/>
                    <a:p>
                      <a:pPr algn="ctr"/>
                      <a:r>
                        <a:rPr lang="en-US" sz="2800" dirty="0" smtClean="0">
                          <a:solidFill>
                            <a:schemeClr val="tx1"/>
                          </a:solidFill>
                          <a:latin typeface="Arial" panose="020B0604020202020204" pitchFamily="34" charset="0"/>
                          <a:cs typeface="Arial" panose="020B0604020202020204" pitchFamily="34" charset="0"/>
                        </a:rPr>
                        <a:t>Proposal</a:t>
                      </a:r>
                      <a:endParaRPr lang="en-US" sz="2800" dirty="0">
                        <a:solidFill>
                          <a:schemeClr val="tx1"/>
                        </a:solidFill>
                        <a:latin typeface="Arial" panose="020B0604020202020204" pitchFamily="34" charset="0"/>
                        <a:cs typeface="Arial" panose="020B0604020202020204" pitchFamily="34" charset="0"/>
                      </a:endParaRPr>
                    </a:p>
                  </a:txBody>
                  <a:tcPr marL="91416" marR="91416" marT="45708" marB="45708" anchor="ctr">
                    <a:solidFill>
                      <a:schemeClr val="bg2">
                        <a:lumMod val="60000"/>
                        <a:lumOff val="40000"/>
                      </a:schemeClr>
                    </a:solidFill>
                  </a:tcPr>
                </a:tc>
                <a:tc>
                  <a:txBody>
                    <a:bodyPr/>
                    <a:lstStyle/>
                    <a:p>
                      <a:pPr algn="ctr"/>
                      <a:r>
                        <a:rPr lang="en-US" sz="2800" dirty="0" smtClean="0">
                          <a:solidFill>
                            <a:schemeClr val="tx1"/>
                          </a:solidFill>
                          <a:latin typeface="Arial" panose="020B0604020202020204" pitchFamily="34" charset="0"/>
                          <a:cs typeface="Arial" panose="020B0604020202020204" pitchFamily="34" charset="0"/>
                        </a:rPr>
                        <a:t>Status</a:t>
                      </a:r>
                      <a:endParaRPr lang="en-US" sz="2800" dirty="0">
                        <a:solidFill>
                          <a:schemeClr val="tx1"/>
                        </a:solidFill>
                        <a:latin typeface="Arial" panose="020B0604020202020204" pitchFamily="34" charset="0"/>
                        <a:cs typeface="Arial" panose="020B0604020202020204" pitchFamily="34" charset="0"/>
                      </a:endParaRPr>
                    </a:p>
                  </a:txBody>
                  <a:tcPr marL="91416" marR="91416" marT="45708" marB="45708" anchor="ctr">
                    <a:solidFill>
                      <a:schemeClr val="bg2">
                        <a:lumMod val="60000"/>
                        <a:lumOff val="40000"/>
                      </a:schemeClr>
                    </a:solidFill>
                  </a:tcPr>
                </a:tc>
                <a:extLst>
                  <a:ext uri="{0D108BD9-81ED-4DB2-BD59-A6C34878D82A}">
                    <a16:rowId xmlns:a16="http://schemas.microsoft.com/office/drawing/2014/main" val="10000"/>
                  </a:ext>
                </a:extLst>
              </a:tr>
              <a:tr h="1249355">
                <a:tc>
                  <a:txBody>
                    <a:bodyPr/>
                    <a:lstStyle/>
                    <a:p>
                      <a:pPr marL="0" indent="0">
                        <a:buFont typeface="Arial" panose="020B0604020202020204" pitchFamily="34" charset="0"/>
                        <a:buNone/>
                      </a:pPr>
                      <a:r>
                        <a:rPr lang="en-US" sz="2800" b="1" baseline="0" dirty="0" smtClean="0">
                          <a:latin typeface="Arial" panose="020B0604020202020204" pitchFamily="34" charset="0"/>
                          <a:cs typeface="Arial" panose="020B0604020202020204" pitchFamily="34" charset="0"/>
                        </a:rPr>
                        <a:t>Understanding VCA Transplant Outcomes</a:t>
                      </a:r>
                    </a:p>
                    <a:p>
                      <a:pPr marL="342900" indent="-342900">
                        <a:buFont typeface="Arial" panose="020B0604020202020204" pitchFamily="34" charset="0"/>
                        <a:buChar char="•"/>
                      </a:pPr>
                      <a:r>
                        <a:rPr lang="en-US" sz="2800" b="0" baseline="0" dirty="0" smtClean="0">
                          <a:latin typeface="Arial" panose="020B0604020202020204" pitchFamily="34" charset="0"/>
                          <a:cs typeface="Arial" panose="020B0604020202020204" pitchFamily="34" charset="0"/>
                        </a:rPr>
                        <a:t>Modify recipient data collection to have better understanding of VCA transplant outcomes</a:t>
                      </a:r>
                    </a:p>
                  </a:txBody>
                  <a:tcPr marL="91416" marR="91416" marT="45708" marB="45708" anchor="ctr">
                    <a:solidFill>
                      <a:schemeClr val="tx2">
                        <a:lumMod val="20000"/>
                        <a:lumOff val="80000"/>
                      </a:schemeClr>
                    </a:solidFill>
                  </a:tcPr>
                </a:tc>
                <a:tc>
                  <a:txBody>
                    <a:bodyPr/>
                    <a:lstStyle/>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Ongoing discussions</a:t>
                      </a: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Public comment target – January </a:t>
                      </a:r>
                      <a:r>
                        <a:rPr lang="en-US" sz="2800" baseline="0" dirty="0" smtClean="0">
                          <a:latin typeface="Arial" panose="020B0604020202020204" pitchFamily="34" charset="0"/>
                          <a:cs typeface="Arial" panose="020B0604020202020204" pitchFamily="34" charset="0"/>
                        </a:rPr>
                        <a:t> 2020</a:t>
                      </a:r>
                      <a:endParaRPr lang="en-US" sz="2800" dirty="0">
                        <a:latin typeface="Arial" panose="020B0604020202020204" pitchFamily="34" charset="0"/>
                        <a:cs typeface="Arial" panose="020B0604020202020204" pitchFamily="34" charset="0"/>
                      </a:endParaRPr>
                    </a:p>
                  </a:txBody>
                  <a:tcPr marL="91416" marR="91416" marT="45708" marB="45708" anchor="ctr">
                    <a:solidFill>
                      <a:schemeClr val="tx2">
                        <a:lumMod val="20000"/>
                        <a:lumOff val="80000"/>
                      </a:schemeClr>
                    </a:solidFill>
                  </a:tcPr>
                </a:tc>
                <a:extLst>
                  <a:ext uri="{0D108BD9-81ED-4DB2-BD59-A6C34878D82A}">
                    <a16:rowId xmlns:a16="http://schemas.microsoft.com/office/drawing/2014/main" val="10003"/>
                  </a:ext>
                </a:extLst>
              </a:tr>
              <a:tr h="1249355">
                <a:tc>
                  <a:txBody>
                    <a:bodyPr/>
                    <a:lstStyle/>
                    <a:p>
                      <a:pPr marL="0" indent="0">
                        <a:buFont typeface="Arial" panose="020B0604020202020204" pitchFamily="34" charset="0"/>
                        <a:buNone/>
                      </a:pPr>
                      <a:r>
                        <a:rPr lang="en-US" sz="2800" b="1" baseline="0" dirty="0" smtClean="0">
                          <a:latin typeface="Arial" panose="020B0604020202020204" pitchFamily="34" charset="0"/>
                          <a:cs typeface="Arial" panose="020B0604020202020204" pitchFamily="34" charset="0"/>
                        </a:rPr>
                        <a:t>Collaboration with AOPO</a:t>
                      </a:r>
                    </a:p>
                    <a:p>
                      <a:pPr marL="342900" indent="-342900">
                        <a:buFont typeface="Arial" panose="020B0604020202020204" pitchFamily="34" charset="0"/>
                        <a:buChar char="•"/>
                      </a:pPr>
                      <a:r>
                        <a:rPr lang="en-US" sz="2800" b="0" baseline="0" dirty="0" smtClean="0">
                          <a:latin typeface="Arial" panose="020B0604020202020204" pitchFamily="34" charset="0"/>
                          <a:cs typeface="Arial" panose="020B0604020202020204" pitchFamily="34" charset="0"/>
                        </a:rPr>
                        <a:t>Increase deceased donors screened for VCA donation</a:t>
                      </a:r>
                    </a:p>
                  </a:txBody>
                  <a:tcPr marL="91416" marR="91416" marT="45708" marB="45708" anchor="ctr">
                    <a:solidFill>
                      <a:schemeClr val="tx2">
                        <a:lumMod val="20000"/>
                        <a:lumOff val="80000"/>
                      </a:schemeClr>
                    </a:solidFill>
                  </a:tcPr>
                </a:tc>
                <a:tc>
                  <a:txBody>
                    <a:bodyPr/>
                    <a:lstStyle/>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Ongoing through 2019</a:t>
                      </a:r>
                      <a:endParaRPr lang="en-US" sz="2800" dirty="0">
                        <a:latin typeface="Arial" panose="020B0604020202020204" pitchFamily="34" charset="0"/>
                        <a:cs typeface="Arial" panose="020B0604020202020204" pitchFamily="34" charset="0"/>
                      </a:endParaRPr>
                    </a:p>
                  </a:txBody>
                  <a:tcPr marL="91416" marR="91416" marT="45708" marB="45708" anchor="ctr">
                    <a:solidFill>
                      <a:schemeClr val="tx2">
                        <a:lumMod val="20000"/>
                        <a:lumOff val="80000"/>
                      </a:schemeClr>
                    </a:solidFill>
                  </a:tcPr>
                </a:tc>
                <a:extLst>
                  <a:ext uri="{0D108BD9-81ED-4DB2-BD59-A6C34878D82A}">
                    <a16:rowId xmlns:a16="http://schemas.microsoft.com/office/drawing/2014/main" val="3030185376"/>
                  </a:ext>
                </a:extLst>
              </a:tr>
            </a:tbl>
          </a:graphicData>
        </a:graphic>
      </p:graphicFrame>
      <p:sp>
        <p:nvSpPr>
          <p:cNvPr id="3" name="Title 2"/>
          <p:cNvSpPr>
            <a:spLocks noGrp="1"/>
          </p:cNvSpPr>
          <p:nvPr>
            <p:ph type="title"/>
          </p:nvPr>
        </p:nvSpPr>
        <p:spPr/>
        <p:txBody>
          <a:bodyPr/>
          <a:lstStyle/>
          <a:p>
            <a:r>
              <a:rPr lang="en-US" dirty="0" smtClean="0"/>
              <a:t>Future Projects &amp; Initiatives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5</a:t>
            </a:fld>
            <a:endParaRPr lang="en-US" dirty="0">
              <a:solidFill>
                <a:srgbClr val="000000">
                  <a:tint val="75000"/>
                </a:srgbClr>
              </a:solidFill>
            </a:endParaRPr>
          </a:p>
        </p:txBody>
      </p:sp>
    </p:spTree>
    <p:extLst>
      <p:ext uri="{BB962C8B-B14F-4D97-AF65-F5344CB8AC3E}">
        <p14:creationId xmlns:p14="http://schemas.microsoft.com/office/powerpoint/2010/main" val="3068429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50821425"/>
              </p:ext>
            </p:extLst>
          </p:nvPr>
        </p:nvGraphicFramePr>
        <p:xfrm>
          <a:off x="1408452" y="847444"/>
          <a:ext cx="9608660" cy="5063300"/>
        </p:xfrm>
        <a:graphic>
          <a:graphicData uri="http://schemas.openxmlformats.org/drawingml/2006/table">
            <a:tbl>
              <a:tblPr firstRow="1" bandRow="1">
                <a:tableStyleId>{21E4AEA4-8DFA-4A89-87EB-49C32662AFE0}</a:tableStyleId>
              </a:tblPr>
              <a:tblGrid>
                <a:gridCol w="7114446">
                  <a:extLst>
                    <a:ext uri="{9D8B030D-6E8A-4147-A177-3AD203B41FA5}">
                      <a16:colId xmlns:a16="http://schemas.microsoft.com/office/drawing/2014/main" val="3074177801"/>
                    </a:ext>
                  </a:extLst>
                </a:gridCol>
                <a:gridCol w="2494214">
                  <a:extLst>
                    <a:ext uri="{9D8B030D-6E8A-4147-A177-3AD203B41FA5}">
                      <a16:colId xmlns:a16="http://schemas.microsoft.com/office/drawing/2014/main" val="2229419446"/>
                    </a:ext>
                  </a:extLst>
                </a:gridCol>
              </a:tblGrid>
              <a:tr h="491300">
                <a:tc>
                  <a:txBody>
                    <a:bodyPr/>
                    <a:lstStyle/>
                    <a:p>
                      <a:pPr algn="ctr"/>
                      <a:r>
                        <a:rPr lang="en-US" sz="2400" dirty="0" smtClean="0">
                          <a:solidFill>
                            <a:schemeClr val="tx1"/>
                          </a:solidFill>
                          <a:latin typeface="Arial" panose="020B0604020202020204" pitchFamily="34" charset="0"/>
                          <a:cs typeface="Arial" panose="020B0604020202020204" pitchFamily="34" charset="0"/>
                        </a:rPr>
                        <a:t>VCA Program Type</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Number</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109515420"/>
                  </a:ext>
                </a:extLst>
              </a:tr>
              <a:tr h="370840">
                <a:tc>
                  <a:txBody>
                    <a:bodyPr/>
                    <a:lstStyle/>
                    <a:p>
                      <a:r>
                        <a:rPr lang="en-US" sz="2400" dirty="0" smtClean="0">
                          <a:latin typeface="Arial" panose="020B0604020202020204" pitchFamily="34" charset="0"/>
                          <a:cs typeface="Arial" panose="020B0604020202020204" pitchFamily="34" charset="0"/>
                        </a:rPr>
                        <a:t>Abdominal Wall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21693130"/>
                  </a:ext>
                </a:extLst>
              </a:tr>
              <a:tr h="370840">
                <a:tc>
                  <a:txBody>
                    <a:bodyPr/>
                    <a:lstStyle/>
                    <a:p>
                      <a:r>
                        <a:rPr lang="en-US" sz="2400" dirty="0" smtClean="0">
                          <a:latin typeface="Arial" panose="020B0604020202020204" pitchFamily="34" charset="0"/>
                          <a:cs typeface="Arial" panose="020B0604020202020204" pitchFamily="34" charset="0"/>
                        </a:rPr>
                        <a:t>Head and Neck </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17</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8511589"/>
                  </a:ext>
                </a:extLst>
              </a:tr>
              <a:tr h="370840">
                <a:tc>
                  <a:txBody>
                    <a:bodyPr/>
                    <a:lstStyle/>
                    <a:p>
                      <a:r>
                        <a:rPr lang="en-US" sz="2400" dirty="0" smtClean="0">
                          <a:latin typeface="Arial" panose="020B0604020202020204" pitchFamily="34" charset="0"/>
                          <a:cs typeface="Arial" panose="020B0604020202020204" pitchFamily="34" charset="0"/>
                        </a:rPr>
                        <a:t>Upper Limb </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19</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7031628"/>
                  </a:ext>
                </a:extLst>
              </a:tr>
              <a:tr h="370840">
                <a:tc>
                  <a:txBody>
                    <a:bodyPr/>
                    <a:lstStyle/>
                    <a:p>
                      <a:r>
                        <a:rPr lang="en-US" sz="2400" dirty="0" smtClean="0">
                          <a:latin typeface="Arial" panose="020B0604020202020204" pitchFamily="34" charset="0"/>
                          <a:cs typeface="Arial" panose="020B0604020202020204" pitchFamily="34" charset="0"/>
                        </a:rPr>
                        <a:t>Other VCA</a:t>
                      </a:r>
                      <a:endParaRPr lang="en-US" sz="2400" dirty="0">
                        <a:latin typeface="Arial" panose="020B0604020202020204" pitchFamily="34" charset="0"/>
                        <a:cs typeface="Arial" panose="020B0604020202020204" pitchFamily="34" charset="0"/>
                      </a:endParaRPr>
                    </a:p>
                  </a:txBody>
                  <a:tcPr/>
                </a:tc>
                <a:tc>
                  <a:txBody>
                    <a:bodyPr/>
                    <a:lstStyle/>
                    <a:p>
                      <a:pPr algn="ct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518331"/>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Genitourinary – Uterus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08054022"/>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Genitourinary – Penis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7164859"/>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Genitourinary/Urogenital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0519119"/>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Lower Limb</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3075376"/>
                  </a:ext>
                </a:extLst>
              </a:tr>
              <a:tr h="370840">
                <a:tc>
                  <a:txBody>
                    <a:bodyPr/>
                    <a:lstStyle/>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Musculoskeletal</a:t>
                      </a:r>
                      <a:r>
                        <a:rPr lang="en-US" sz="2400" baseline="0" dirty="0" smtClean="0">
                          <a:latin typeface="Arial" panose="020B0604020202020204" pitchFamily="34" charset="0"/>
                          <a:cs typeface="Arial" panose="020B0604020202020204" pitchFamily="34" charset="0"/>
                        </a:rPr>
                        <a:t> Composite Graft Segment</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70003623"/>
                  </a:ext>
                </a:extLst>
              </a:tr>
              <a:tr h="370840">
                <a:tc>
                  <a:txBody>
                    <a:bodyPr/>
                    <a:lstStyle/>
                    <a:p>
                      <a:r>
                        <a:rPr lang="en-US" sz="2400" dirty="0" smtClean="0">
                          <a:latin typeface="Arial" panose="020B0604020202020204" pitchFamily="34" charset="0"/>
                          <a:cs typeface="Arial" panose="020B0604020202020204" pitchFamily="34" charset="0"/>
                        </a:rPr>
                        <a:t>Total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64</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79071162"/>
                  </a:ext>
                </a:extLst>
              </a:tr>
            </a:tbl>
          </a:graphicData>
        </a:graphic>
      </p:graphicFrame>
      <p:sp>
        <p:nvSpPr>
          <p:cNvPr id="3" name="Title 2"/>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Approved VCA Transplant Programs* as of </a:t>
            </a:r>
            <a:r>
              <a:rPr lang="en-US" sz="3600" dirty="0" smtClean="0">
                <a:latin typeface="Arial" panose="020B0604020202020204" pitchFamily="34" charset="0"/>
                <a:cs typeface="Arial" panose="020B0604020202020204" pitchFamily="34" charset="0"/>
              </a:rPr>
              <a:t>1/18/2019</a:t>
            </a:r>
            <a:endParaRPr lang="en-US" sz="36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
        <p:nvSpPr>
          <p:cNvPr id="6" name="Rectangle 5"/>
          <p:cNvSpPr/>
          <p:nvPr/>
        </p:nvSpPr>
        <p:spPr>
          <a:xfrm>
            <a:off x="0" y="5910744"/>
            <a:ext cx="11689898" cy="738664"/>
          </a:xfrm>
          <a:prstGeom prst="rect">
            <a:avLst/>
          </a:prstGeom>
        </p:spPr>
        <p:txBody>
          <a:bodyPr wrap="square">
            <a:spAutoFit/>
          </a:bodyPr>
          <a:lstStyle/>
          <a:p>
            <a:pPr algn="ctr" defTabSz="457200"/>
            <a:r>
              <a:rPr lang="en-US" sz="1400" b="1" i="1" dirty="0" smtClean="0">
                <a:solidFill>
                  <a:srgbClr val="000000"/>
                </a:solidFill>
                <a:latin typeface="Arial" panose="020B0604020202020204" pitchFamily="34" charset="0"/>
                <a:cs typeface="Arial" panose="020B0604020202020204" pitchFamily="34" charset="0"/>
              </a:rPr>
              <a:t>*Representing 28 transplant hospitals</a:t>
            </a:r>
          </a:p>
          <a:p>
            <a:pPr algn="ctr" defTabSz="457200"/>
            <a:r>
              <a:rPr lang="en-US" sz="1400" b="1" i="1" dirty="0" smtClean="0">
                <a:solidFill>
                  <a:srgbClr val="000000"/>
                </a:solidFill>
                <a:latin typeface="Arial" panose="020B0604020202020204" pitchFamily="34" charset="0"/>
                <a:cs typeface="Arial" panose="020B0604020202020204" pitchFamily="34" charset="0"/>
              </a:rPr>
              <a:t>Based </a:t>
            </a:r>
            <a:r>
              <a:rPr lang="en-US" sz="1400" b="1" i="1" dirty="0">
                <a:solidFill>
                  <a:srgbClr val="000000"/>
                </a:solidFill>
                <a:latin typeface="Arial" panose="020B0604020202020204" pitchFamily="34" charset="0"/>
                <a:cs typeface="Arial" panose="020B0604020202020204" pitchFamily="34" charset="0"/>
              </a:rPr>
              <a:t>on most recent available information provided by members to the OPTN as of </a:t>
            </a:r>
            <a:r>
              <a:rPr lang="en-US" sz="1400" b="1" i="1" dirty="0" smtClean="0">
                <a:solidFill>
                  <a:srgbClr val="000000"/>
                </a:solidFill>
                <a:latin typeface="Arial" panose="020B0604020202020204" pitchFamily="34" charset="0"/>
                <a:cs typeface="Arial" panose="020B0604020202020204" pitchFamily="34" charset="0"/>
              </a:rPr>
              <a:t>January 18, 2019.</a:t>
            </a:r>
            <a:endParaRPr lang="en-US" sz="1400" dirty="0">
              <a:solidFill>
                <a:srgbClr val="000000"/>
              </a:solidFill>
              <a:latin typeface="Arial" panose="020B0604020202020204" pitchFamily="34" charset="0"/>
              <a:cs typeface="Arial" panose="020B0604020202020204" pitchFamily="34" charset="0"/>
            </a:endParaRPr>
          </a:p>
          <a:p>
            <a:pPr algn="ctr" defTabSz="457200"/>
            <a:r>
              <a:rPr lang="en-US" sz="1400" b="1" i="1" dirty="0">
                <a:solidFill>
                  <a:srgbClr val="000000"/>
                </a:solidFill>
                <a:latin typeface="Arial" panose="020B0604020202020204" pitchFamily="34" charset="0"/>
                <a:cs typeface="Arial" panose="020B0604020202020204" pitchFamily="34" charset="0"/>
              </a:rPr>
              <a:t>Data subject to change based on future data submission or correction.</a:t>
            </a:r>
            <a:endParaRPr lang="en-US"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97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7</a:t>
            </a:fld>
            <a:endParaRPr lang="en-US" dirty="0">
              <a:solidFill>
                <a:srgbClr val="000000">
                  <a:tint val="75000"/>
                </a:srgbClr>
              </a:solidFill>
            </a:endParaRPr>
          </a:p>
        </p:txBody>
      </p:sp>
      <p:sp>
        <p:nvSpPr>
          <p:cNvPr id="5" name="Title 1"/>
          <p:cNvSpPr>
            <a:spLocks noGrp="1"/>
          </p:cNvSpPr>
          <p:nvPr>
            <p:ph type="title"/>
          </p:nvPr>
        </p:nvSpPr>
        <p:spPr>
          <a:xfrm>
            <a:off x="241539" y="222796"/>
            <a:ext cx="11552269" cy="859466"/>
          </a:xfrm>
        </p:spPr>
        <p:txBody>
          <a:bodyPr/>
          <a:lstStyle/>
          <a:p>
            <a:r>
              <a:rPr lang="en-US" sz="3399" dirty="0">
                <a:latin typeface="Arial" panose="020B0604020202020204" pitchFamily="34" charset="0"/>
                <a:cs typeface="Arial" panose="020B0604020202020204" pitchFamily="34" charset="0"/>
              </a:rPr>
              <a:t>VCA Waiting List and Transplant Numbers by Type             as of </a:t>
            </a:r>
            <a:r>
              <a:rPr lang="en-US" sz="3399" dirty="0" smtClean="0">
                <a:latin typeface="Arial" panose="020B0604020202020204" pitchFamily="34" charset="0"/>
                <a:cs typeface="Arial" panose="020B0604020202020204" pitchFamily="34" charset="0"/>
              </a:rPr>
              <a:t>1/18/19</a:t>
            </a:r>
            <a:endParaRPr lang="en-US" sz="3399" dirty="0">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38804626"/>
              </p:ext>
            </p:extLst>
          </p:nvPr>
        </p:nvGraphicFramePr>
        <p:xfrm>
          <a:off x="538463" y="1195466"/>
          <a:ext cx="10861959" cy="4921705"/>
        </p:xfrm>
        <a:graphic>
          <a:graphicData uri="http://schemas.openxmlformats.org/drawingml/2006/table">
            <a:tbl>
              <a:tblPr firstRow="1" bandRow="1">
                <a:tableStyleId>{9DCAF9ED-07DC-4A11-8D7F-57B35C25682E}</a:tableStyleId>
              </a:tblPr>
              <a:tblGrid>
                <a:gridCol w="3691124">
                  <a:extLst>
                    <a:ext uri="{9D8B030D-6E8A-4147-A177-3AD203B41FA5}">
                      <a16:colId xmlns:a16="http://schemas.microsoft.com/office/drawing/2014/main" val="20000"/>
                    </a:ext>
                  </a:extLst>
                </a:gridCol>
                <a:gridCol w="2854276">
                  <a:extLst>
                    <a:ext uri="{9D8B030D-6E8A-4147-A177-3AD203B41FA5}">
                      <a16:colId xmlns:a16="http://schemas.microsoft.com/office/drawing/2014/main" val="20001"/>
                    </a:ext>
                  </a:extLst>
                </a:gridCol>
                <a:gridCol w="2059721">
                  <a:extLst>
                    <a:ext uri="{9D8B030D-6E8A-4147-A177-3AD203B41FA5}">
                      <a16:colId xmlns:a16="http://schemas.microsoft.com/office/drawing/2014/main" val="20002"/>
                    </a:ext>
                  </a:extLst>
                </a:gridCol>
                <a:gridCol w="2256838">
                  <a:extLst>
                    <a:ext uri="{9D8B030D-6E8A-4147-A177-3AD203B41FA5}">
                      <a16:colId xmlns:a16="http://schemas.microsoft.com/office/drawing/2014/main" val="20003"/>
                    </a:ext>
                  </a:extLst>
                </a:gridCol>
              </a:tblGrid>
              <a:tr h="1188514">
                <a:tc>
                  <a:txBody>
                    <a:bodyPr/>
                    <a:lstStyle/>
                    <a:p>
                      <a:pPr algn="ctr"/>
                      <a:r>
                        <a:rPr lang="en-US" sz="2200" dirty="0" smtClean="0">
                          <a:solidFill>
                            <a:schemeClr val="tx1"/>
                          </a:solidFill>
                          <a:latin typeface="Arial" panose="020B0604020202020204" pitchFamily="34" charset="0"/>
                          <a:cs typeface="Arial" panose="020B0604020202020204" pitchFamily="34" charset="0"/>
                        </a:rPr>
                        <a:t>VCA Type</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200" dirty="0" smtClean="0">
                          <a:solidFill>
                            <a:schemeClr val="tx1"/>
                          </a:solidFill>
                          <a:latin typeface="Arial" panose="020B0604020202020204" pitchFamily="34" charset="0"/>
                          <a:cs typeface="Arial" panose="020B0604020202020204" pitchFamily="34" charset="0"/>
                        </a:rPr>
                        <a:t>Candidates</a:t>
                      </a:r>
                      <a:r>
                        <a:rPr lang="en-US" sz="2200" baseline="0" dirty="0" smtClean="0">
                          <a:solidFill>
                            <a:schemeClr val="tx1"/>
                          </a:solidFill>
                          <a:latin typeface="Arial" panose="020B0604020202020204" pitchFamily="34" charset="0"/>
                          <a:cs typeface="Arial" panose="020B0604020202020204" pitchFamily="34" charset="0"/>
                        </a:rPr>
                        <a:t> Added to Waiting List, 7/3/2014-1/18/19</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200" dirty="0" smtClean="0">
                          <a:solidFill>
                            <a:schemeClr val="tx1"/>
                          </a:solidFill>
                          <a:latin typeface="Arial" panose="020B0604020202020204" pitchFamily="34" charset="0"/>
                          <a:cs typeface="Arial" panose="020B0604020202020204" pitchFamily="34" charset="0"/>
                        </a:rPr>
                        <a:t>Transplants,</a:t>
                      </a:r>
                      <a:r>
                        <a:rPr lang="en-US" sz="2200" baseline="0" dirty="0" smtClean="0">
                          <a:solidFill>
                            <a:schemeClr val="tx1"/>
                          </a:solidFill>
                          <a:latin typeface="Arial" panose="020B0604020202020204" pitchFamily="34" charset="0"/>
                          <a:cs typeface="Arial" panose="020B0604020202020204" pitchFamily="34" charset="0"/>
                        </a:rPr>
                        <a:t> 7/3/2014-1/18/19</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200" dirty="0" smtClean="0">
                          <a:solidFill>
                            <a:schemeClr val="tx1"/>
                          </a:solidFill>
                          <a:latin typeface="Arial" panose="020B0604020202020204" pitchFamily="34" charset="0"/>
                          <a:cs typeface="Arial" panose="020B0604020202020204" pitchFamily="34" charset="0"/>
                        </a:rPr>
                        <a:t>Candidates</a:t>
                      </a:r>
                      <a:r>
                        <a:rPr lang="en-US" sz="2200" baseline="0" dirty="0" smtClean="0">
                          <a:solidFill>
                            <a:schemeClr val="tx1"/>
                          </a:solidFill>
                          <a:latin typeface="Arial" panose="020B0604020202020204" pitchFamily="34" charset="0"/>
                          <a:cs typeface="Arial" panose="020B0604020202020204" pitchFamily="34" charset="0"/>
                        </a:rPr>
                        <a:t> Waiting as of 1/18/19</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val="10000"/>
                  </a:ext>
                </a:extLst>
              </a:tr>
              <a:tr h="463716">
                <a:tc>
                  <a:txBody>
                    <a:bodyPr/>
                    <a:lstStyle/>
                    <a:p>
                      <a:r>
                        <a:rPr lang="en-US" sz="2200" dirty="0" smtClean="0">
                          <a:latin typeface="Arial" panose="020B0604020202020204" pitchFamily="34" charset="0"/>
                          <a:cs typeface="Arial" panose="020B0604020202020204" pitchFamily="34" charset="0"/>
                        </a:rPr>
                        <a:t>Abdominal Wall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7</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1"/>
                  </a:ext>
                </a:extLst>
              </a:tr>
              <a:tr h="487179">
                <a:tc>
                  <a:txBody>
                    <a:bodyPr/>
                    <a:lstStyle/>
                    <a:p>
                      <a:r>
                        <a:rPr lang="en-US" sz="2200" dirty="0" smtClean="0">
                          <a:latin typeface="Arial" panose="020B0604020202020204" pitchFamily="34" charset="0"/>
                          <a:cs typeface="Arial" panose="020B0604020202020204" pitchFamily="34" charset="0"/>
                        </a:rPr>
                        <a:t>Head</a:t>
                      </a:r>
                      <a:r>
                        <a:rPr lang="en-US" sz="2200" baseline="0" dirty="0" smtClean="0">
                          <a:latin typeface="Arial" panose="020B0604020202020204" pitchFamily="34" charset="0"/>
                          <a:cs typeface="Arial" panose="020B0604020202020204" pitchFamily="34" charset="0"/>
                        </a:rPr>
                        <a:t> &amp; Neck: Craniofacial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6</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2"/>
                  </a:ext>
                </a:extLst>
              </a:tr>
              <a:tr h="463716">
                <a:tc>
                  <a:txBody>
                    <a:bodyPr/>
                    <a:lstStyle/>
                    <a:p>
                      <a:r>
                        <a:rPr lang="en-US" sz="2200" dirty="0" smtClean="0">
                          <a:latin typeface="Arial" panose="020B0604020202020204" pitchFamily="34" charset="0"/>
                          <a:cs typeface="Arial" panose="020B0604020202020204" pitchFamily="34" charset="0"/>
                        </a:rPr>
                        <a:t>Head &amp; Neck: Scalp</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3"/>
                  </a:ext>
                </a:extLst>
              </a:tr>
              <a:tr h="463716">
                <a:tc>
                  <a:txBody>
                    <a:bodyPr/>
                    <a:lstStyle/>
                    <a:p>
                      <a:r>
                        <a:rPr lang="en-US" sz="2200" dirty="0" smtClean="0">
                          <a:latin typeface="Arial" panose="020B0604020202020204" pitchFamily="34" charset="0"/>
                          <a:cs typeface="Arial" panose="020B0604020202020204" pitchFamily="34" charset="0"/>
                        </a:rPr>
                        <a:t>Upper</a:t>
                      </a:r>
                      <a:r>
                        <a:rPr lang="en-US" sz="2200" baseline="0" dirty="0" smtClean="0">
                          <a:latin typeface="Arial" panose="020B0604020202020204" pitchFamily="34" charset="0"/>
                          <a:cs typeface="Arial" panose="020B0604020202020204" pitchFamily="34" charset="0"/>
                        </a:rPr>
                        <a:t> Limb, Bilateral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7</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tx1"/>
                          </a:solidFill>
                          <a:latin typeface="Arial" panose="020B0604020202020204" pitchFamily="34" charset="0"/>
                          <a:cs typeface="Arial" panose="020B0604020202020204" pitchFamily="34" charset="0"/>
                        </a:rPr>
                        <a:t>3</a:t>
                      </a:r>
                      <a:endParaRPr lang="en-US" sz="2200" b="0"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4"/>
                  </a:ext>
                </a:extLst>
              </a:tr>
              <a:tr h="463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Arial" panose="020B0604020202020204" pitchFamily="34" charset="0"/>
                          <a:cs typeface="Arial" panose="020B0604020202020204" pitchFamily="34" charset="0"/>
                        </a:rPr>
                        <a:t>Upper</a:t>
                      </a:r>
                      <a:r>
                        <a:rPr lang="en-US" sz="2200" baseline="0" dirty="0" smtClean="0">
                          <a:latin typeface="Arial" panose="020B0604020202020204" pitchFamily="34" charset="0"/>
                          <a:cs typeface="Arial" panose="020B0604020202020204" pitchFamily="34" charset="0"/>
                        </a:rPr>
                        <a:t> Limb, Unilateral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tx1"/>
                          </a:solidFill>
                          <a:latin typeface="Arial" panose="020B0604020202020204" pitchFamily="34" charset="0"/>
                          <a:cs typeface="Arial" panose="020B0604020202020204" pitchFamily="34" charset="0"/>
                        </a:rPr>
                        <a:t>2</a:t>
                      </a:r>
                      <a:endParaRPr lang="en-US" sz="2200" b="0"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5"/>
                  </a:ext>
                </a:extLst>
              </a:tr>
              <a:tr h="463716">
                <a:tc>
                  <a:txBody>
                    <a:bodyPr/>
                    <a:lstStyle/>
                    <a:p>
                      <a:r>
                        <a:rPr lang="en-US" sz="2200" dirty="0" smtClean="0">
                          <a:latin typeface="Arial" panose="020B0604020202020204" pitchFamily="34" charset="0"/>
                          <a:cs typeface="Arial" panose="020B0604020202020204" pitchFamily="34" charset="0"/>
                        </a:rPr>
                        <a:t>Other: GU</a:t>
                      </a:r>
                      <a:r>
                        <a:rPr lang="en-US" sz="2200" baseline="0" dirty="0" smtClean="0">
                          <a:latin typeface="Arial" panose="020B0604020202020204" pitchFamily="34" charset="0"/>
                          <a:cs typeface="Arial" panose="020B0604020202020204" pitchFamily="34" charset="0"/>
                        </a:rPr>
                        <a:t> - </a:t>
                      </a:r>
                      <a:r>
                        <a:rPr lang="en-US" sz="2200" dirty="0" smtClean="0">
                          <a:latin typeface="Arial" panose="020B0604020202020204" pitchFamily="34" charset="0"/>
                          <a:cs typeface="Arial" panose="020B0604020202020204" pitchFamily="34" charset="0"/>
                        </a:rPr>
                        <a:t>Penis</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3</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6"/>
                  </a:ext>
                </a:extLst>
              </a:tr>
              <a:tr h="463716">
                <a:tc>
                  <a:txBody>
                    <a:bodyPr/>
                    <a:lstStyle/>
                    <a:p>
                      <a:r>
                        <a:rPr lang="en-US" sz="2200" dirty="0" smtClean="0">
                          <a:latin typeface="Arial" panose="020B0604020202020204" pitchFamily="34" charset="0"/>
                          <a:cs typeface="Arial" panose="020B0604020202020204" pitchFamily="34" charset="0"/>
                        </a:rPr>
                        <a:t>Other: GU - Uterus</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30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17</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7"/>
                  </a:ext>
                </a:extLst>
              </a:tr>
              <a:tr h="463716">
                <a:tc>
                  <a:txBody>
                    <a:bodyPr/>
                    <a:lstStyle/>
                    <a:p>
                      <a:r>
                        <a:rPr lang="en-US" sz="2200" dirty="0" smtClean="0">
                          <a:latin typeface="Arial" panose="020B0604020202020204" pitchFamily="34" charset="0"/>
                          <a:cs typeface="Arial" panose="020B0604020202020204" pitchFamily="34" charset="0"/>
                        </a:rPr>
                        <a:t>Total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75</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39</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val="10008"/>
                  </a:ext>
                </a:extLst>
              </a:tr>
            </a:tbl>
          </a:graphicData>
        </a:graphic>
      </p:graphicFrame>
      <p:sp>
        <p:nvSpPr>
          <p:cNvPr id="3" name="TextBox 2"/>
          <p:cNvSpPr txBox="1"/>
          <p:nvPr/>
        </p:nvSpPr>
        <p:spPr>
          <a:xfrm>
            <a:off x="2517511" y="6304118"/>
            <a:ext cx="7667485" cy="646331"/>
          </a:xfrm>
          <a:prstGeom prst="rect">
            <a:avLst/>
          </a:prstGeom>
          <a:noFill/>
        </p:spPr>
        <p:txBody>
          <a:bodyPr wrap="none" rtlCol="0">
            <a:spAutoFit/>
          </a:bodyPr>
          <a:lstStyle/>
          <a:p>
            <a:pPr algn="ctr" defTabSz="457200"/>
            <a:r>
              <a:rPr lang="en-US" sz="1200" b="1" i="1" dirty="0">
                <a:solidFill>
                  <a:srgbClr val="000000"/>
                </a:solidFill>
                <a:latin typeface="Arial" panose="020B0604020202020204" pitchFamily="34" charset="0"/>
                <a:cs typeface="Arial" panose="020B0604020202020204" pitchFamily="34" charset="0"/>
              </a:rPr>
              <a:t>Based on most recent available information provided by members to the OPTN as of </a:t>
            </a:r>
            <a:r>
              <a:rPr lang="en-US" sz="1200" b="1" i="1" dirty="0" smtClean="0">
                <a:solidFill>
                  <a:srgbClr val="000000"/>
                </a:solidFill>
                <a:latin typeface="Arial" panose="020B0604020202020204" pitchFamily="34" charset="0"/>
                <a:cs typeface="Arial" panose="020B0604020202020204" pitchFamily="34" charset="0"/>
              </a:rPr>
              <a:t>January 18, 2019.</a:t>
            </a:r>
            <a:endParaRPr lang="en-US" sz="1200" dirty="0">
              <a:solidFill>
                <a:srgbClr val="000000"/>
              </a:solidFill>
              <a:latin typeface="Arial" panose="020B0604020202020204" pitchFamily="34" charset="0"/>
              <a:cs typeface="Arial" panose="020B0604020202020204" pitchFamily="34" charset="0"/>
            </a:endParaRPr>
          </a:p>
          <a:p>
            <a:pPr algn="ctr" defTabSz="457200"/>
            <a:r>
              <a:rPr lang="en-US" sz="1200" b="1" i="1" dirty="0">
                <a:solidFill>
                  <a:srgbClr val="000000"/>
                </a:solidFill>
                <a:latin typeface="Arial" panose="020B0604020202020204" pitchFamily="34" charset="0"/>
                <a:cs typeface="Arial" panose="020B0604020202020204" pitchFamily="34" charset="0"/>
              </a:rPr>
              <a:t>Data subject to change based on future data submission or correction.</a:t>
            </a:r>
            <a:endParaRPr lang="en-US" sz="1200" dirty="0">
              <a:solidFill>
                <a:srgbClr val="000000"/>
              </a:solidFill>
              <a:latin typeface="Arial" panose="020B0604020202020204" pitchFamily="34" charset="0"/>
              <a:cs typeface="Arial" panose="020B0604020202020204" pitchFamily="34" charset="0"/>
            </a:endParaRPr>
          </a:p>
          <a:p>
            <a:pPr algn="ctr" defTabSz="457200"/>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0067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80" y="1007242"/>
            <a:ext cx="11397885" cy="4405247"/>
          </a:xfrm>
        </p:spPr>
        <p:txBody>
          <a:bodyPr>
            <a:normAutofit lnSpcReduction="10000"/>
          </a:bodyPr>
          <a:lstStyle/>
          <a:p>
            <a:r>
              <a:rPr lang="en-US" dirty="0" smtClean="0"/>
              <a:t>Linda C. </a:t>
            </a:r>
            <a:r>
              <a:rPr lang="en-US" dirty="0" err="1" smtClean="0"/>
              <a:t>Cendales</a:t>
            </a:r>
            <a:r>
              <a:rPr lang="en-US" dirty="0" smtClean="0"/>
              <a:t>, M.D.</a:t>
            </a:r>
          </a:p>
          <a:p>
            <a:pPr indent="0">
              <a:spcBef>
                <a:spcPts val="0"/>
              </a:spcBef>
              <a:buNone/>
            </a:pPr>
            <a:r>
              <a:rPr lang="en-US" dirty="0" smtClean="0"/>
              <a:t>Chair</a:t>
            </a:r>
          </a:p>
          <a:p>
            <a:pPr indent="0">
              <a:spcBef>
                <a:spcPts val="0"/>
              </a:spcBef>
              <a:buNone/>
            </a:pPr>
            <a:r>
              <a:rPr lang="en-US" dirty="0" smtClean="0"/>
              <a:t>linda.cendales@duke.edu</a:t>
            </a:r>
          </a:p>
          <a:p>
            <a:r>
              <a:rPr lang="en-US" dirty="0" smtClean="0"/>
              <a:t>Bohdan Pomahac, M.D.</a:t>
            </a:r>
          </a:p>
          <a:p>
            <a:pPr indent="0">
              <a:spcBef>
                <a:spcPts val="0"/>
              </a:spcBef>
              <a:buNone/>
            </a:pPr>
            <a:r>
              <a:rPr lang="en-US" dirty="0" smtClean="0"/>
              <a:t>Vice Chair</a:t>
            </a:r>
          </a:p>
          <a:p>
            <a:pPr indent="0">
              <a:spcBef>
                <a:spcPts val="0"/>
              </a:spcBef>
              <a:buNone/>
            </a:pPr>
            <a:r>
              <a:rPr lang="en-US" dirty="0"/>
              <a:t>bpomahac@partners.org</a:t>
            </a:r>
          </a:p>
          <a:p>
            <a:r>
              <a:rPr lang="en-US" dirty="0" smtClean="0"/>
              <a:t>Christopher L. Wholley, M.S.A.</a:t>
            </a:r>
          </a:p>
          <a:p>
            <a:pPr marL="0" indent="228531">
              <a:spcBef>
                <a:spcPts val="0"/>
              </a:spcBef>
              <a:buNone/>
            </a:pPr>
            <a:r>
              <a:rPr lang="en-US" dirty="0" smtClean="0"/>
              <a:t>Transplant Community Administrator</a:t>
            </a:r>
          </a:p>
          <a:p>
            <a:pPr marL="0" indent="228531">
              <a:spcBef>
                <a:spcPts val="0"/>
              </a:spcBef>
              <a:buNone/>
            </a:pPr>
            <a:r>
              <a:rPr lang="en-US" dirty="0" smtClean="0"/>
              <a:t>christopher.wholley@unos.org  </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pPr defTabSz="457200"/>
            <a:fld id="{AFEF8753-48E3-DC43-B5AB-733E5321FD2E}" type="slidenum">
              <a:rPr lang="en-US">
                <a:solidFill>
                  <a:srgbClr val="000000">
                    <a:tint val="75000"/>
                  </a:srgbClr>
                </a:solidFill>
              </a:rPr>
              <a:pPr defTabSz="457200"/>
              <a:t>8</a:t>
            </a:fld>
            <a:endParaRPr lang="en-US" dirty="0">
              <a:solidFill>
                <a:srgbClr val="000000">
                  <a:tint val="75000"/>
                </a:srgbClr>
              </a:solidFill>
            </a:endParaRPr>
          </a:p>
        </p:txBody>
      </p:sp>
    </p:spTree>
    <p:extLst>
      <p:ext uri="{BB962C8B-B14F-4D97-AF65-F5344CB8AC3E}">
        <p14:creationId xmlns:p14="http://schemas.microsoft.com/office/powerpoint/2010/main" val="2736964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48845B-56C5-44EC-ACB4-5A5BBD99C1A9}">
  <ds:schemaRefs>
    <ds:schemaRef ds:uri="http://schemas.microsoft.com/sharepoint/events"/>
  </ds:schemaRefs>
</ds:datastoreItem>
</file>

<file path=customXml/itemProps2.xml><?xml version="1.0" encoding="utf-8"?>
<ds:datastoreItem xmlns:ds="http://schemas.openxmlformats.org/officeDocument/2006/customXml" ds:itemID="{8FBC4E25-6A0A-4DF8-BD12-A2799B34B0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623983-9BF6-44E6-A99F-CEC3AAC34D18}">
  <ds:schemaRef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dcmitype/"/>
    <ds:schemaRef ds:uri="http://www.w3.org/XML/1998/namespace"/>
    <ds:schemaRef ds:uri="http://purl.org/dc/terms/"/>
    <ds:schemaRef ds:uri="c8f9c7e0-6682-419d-a909-cda05b6ce1a7"/>
    <ds:schemaRef ds:uri="http://schemas.openxmlformats.org/package/2006/metadata/core-properties"/>
    <ds:schemaRef ds:uri="81014aad-9229-4a9a-a8a1-ab44a8a74d6a"/>
  </ds:schemaRefs>
</ds:datastoreItem>
</file>

<file path=customXml/itemProps4.xml><?xml version="1.0" encoding="utf-8"?>
<ds:datastoreItem xmlns:ds="http://schemas.openxmlformats.org/officeDocument/2006/customXml" ds:itemID="{774B8C29-45A8-40B0-B7DF-CB386D16A6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402</TotalTime>
  <Words>670</Words>
  <Application>Microsoft Office PowerPoint</Application>
  <PresentationFormat>Widescreen</PresentationFormat>
  <Paragraphs>138</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Myriad Pro</vt:lpstr>
      <vt:lpstr>Symbol</vt:lpstr>
      <vt:lpstr>Wingdings</vt:lpstr>
      <vt:lpstr>Expo</vt:lpstr>
      <vt:lpstr>Vascularized Composite Allograft (VCA) Transplantation Committee</vt:lpstr>
      <vt:lpstr>Recently Implemented Projects</vt:lpstr>
      <vt:lpstr>Upcoming Policy Implementations</vt:lpstr>
      <vt:lpstr>Upcoming Policy Implementations</vt:lpstr>
      <vt:lpstr>Future Projects &amp; Initiatives</vt:lpstr>
      <vt:lpstr>Approved VCA Transplant Programs* as of 1/18/2019</vt:lpstr>
      <vt:lpstr>VCA Waiting List and Transplant Numbers by Type             as of 1/18/19</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Vascularized Composite Allograft (VCA) Transplantation Committee</dc:title>
  <dc:creator>Christopher L. Wholley</dc:creator>
  <cp:lastModifiedBy>Karen Sokohl</cp:lastModifiedBy>
  <cp:revision>23</cp:revision>
  <dcterms:created xsi:type="dcterms:W3CDTF">2018-07-11T16:51:20Z</dcterms:created>
  <dcterms:modified xsi:type="dcterms:W3CDTF">2019-02-04T19:30:31Z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Committee">
    <vt:lpwstr/>
  </property>
</Properties>
</file>