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28"/>
  </p:notesMasterIdLst>
  <p:sldIdLst>
    <p:sldId id="259" r:id="rId6"/>
    <p:sldId id="260" r:id="rId7"/>
    <p:sldId id="266" r:id="rId8"/>
    <p:sldId id="274" r:id="rId9"/>
    <p:sldId id="276" r:id="rId10"/>
    <p:sldId id="275" r:id="rId11"/>
    <p:sldId id="261" r:id="rId12"/>
    <p:sldId id="262" r:id="rId13"/>
    <p:sldId id="279" r:id="rId14"/>
    <p:sldId id="264" r:id="rId15"/>
    <p:sldId id="263" r:id="rId16"/>
    <p:sldId id="278" r:id="rId17"/>
    <p:sldId id="277" r:id="rId18"/>
    <p:sldId id="267" r:id="rId19"/>
    <p:sldId id="268" r:id="rId20"/>
    <p:sldId id="269" r:id="rId21"/>
    <p:sldId id="270" r:id="rId22"/>
    <p:sldId id="271" r:id="rId23"/>
    <p:sldId id="273" r:id="rId24"/>
    <p:sldId id="272" r:id="rId25"/>
    <p:sldId id="280" r:id="rId26"/>
    <p:sldId id="265" r:id="rId27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4"/>
    <p:restoredTop sz="69853" autoAdjust="0"/>
  </p:normalViewPr>
  <p:slideViewPr>
    <p:cSldViewPr snapToGrid="0" snapToObjects="1">
      <p:cViewPr varScale="1">
        <p:scale>
          <a:sx n="48" d="100"/>
          <a:sy n="48" d="100"/>
        </p:scale>
        <p:origin x="1464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C2E387-D212-4C27-962F-BDB1DAAF8C18}" type="doc">
      <dgm:prSet loTypeId="urn:microsoft.com/office/officeart/2005/8/layout/hList7" loCatId="pictur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D3979CBA-C8C1-4D7B-A870-5E348629059E}">
      <dgm:prSet phldrT="[Text]" custT="1"/>
      <dgm:spPr/>
      <dgm:t>
        <a:bodyPr/>
        <a:lstStyle/>
        <a:p>
          <a:pPr algn="ctr"/>
          <a:r>
            <a:rPr lang="en-US" sz="2800" dirty="0" smtClean="0">
              <a:latin typeface="Ubuntu" panose="020B0504030602030204" pitchFamily="34" charset="0"/>
              <a:cs typeface="Arial" panose="020B0604020202020204" pitchFamily="34" charset="0"/>
            </a:rPr>
            <a:t>Behavioral Research</a:t>
          </a:r>
        </a:p>
        <a:p>
          <a:pPr algn="ctr"/>
          <a:r>
            <a:rPr lang="en-US" sz="2000" i="0" dirty="0" smtClean="0">
              <a:latin typeface="Ubuntu" panose="020B0504030602030204" pitchFamily="34" charset="0"/>
              <a:cs typeface="Arial" panose="020B0604020202020204" pitchFamily="34" charset="0"/>
            </a:rPr>
            <a:t>Study the impact of human interactions with the system </a:t>
          </a:r>
          <a:endParaRPr lang="en-US" sz="2800" dirty="0">
            <a:latin typeface="Ubuntu" panose="020B0504030602030204" pitchFamily="34" charset="0"/>
            <a:cs typeface="Arial" panose="020B0604020202020204" pitchFamily="34" charset="0"/>
          </a:endParaRPr>
        </a:p>
      </dgm:t>
    </dgm:pt>
    <dgm:pt modelId="{68BC4FF3-55DE-47BC-81D0-57A3EF2903B4}" type="parTrans" cxnId="{7790C935-94C5-4430-97DB-3520B037D51C}">
      <dgm:prSet/>
      <dgm:spPr/>
      <dgm:t>
        <a:bodyPr/>
        <a:lstStyle/>
        <a:p>
          <a:endParaRPr lang="en-US">
            <a:latin typeface="Ubuntu" panose="020B0504030602030204" pitchFamily="34" charset="0"/>
            <a:cs typeface="Arial" panose="020B0604020202020204" pitchFamily="34" charset="0"/>
          </a:endParaRPr>
        </a:p>
      </dgm:t>
    </dgm:pt>
    <dgm:pt modelId="{B83A0690-1335-4AD6-A12A-B454E83A7B38}" type="sibTrans" cxnId="{7790C935-94C5-4430-97DB-3520B037D51C}">
      <dgm:prSet/>
      <dgm:spPr/>
      <dgm:t>
        <a:bodyPr/>
        <a:lstStyle/>
        <a:p>
          <a:endParaRPr lang="en-US">
            <a:latin typeface="Ubuntu" panose="020B0504030602030204" pitchFamily="34" charset="0"/>
            <a:cs typeface="Arial" panose="020B0604020202020204" pitchFamily="34" charset="0"/>
          </a:endParaRPr>
        </a:p>
      </dgm:t>
    </dgm:pt>
    <dgm:pt modelId="{402A9A1A-80A4-4636-979B-9F4EB5184EDA}">
      <dgm:prSet phldrT="[Text]" custT="1"/>
      <dgm:spPr/>
      <dgm:t>
        <a:bodyPr/>
        <a:lstStyle/>
        <a:p>
          <a:pPr algn="ctr"/>
          <a:r>
            <a:rPr lang="en-US" sz="2800" dirty="0" smtClean="0">
              <a:latin typeface="Ubuntu" panose="020B0504030602030204" pitchFamily="34" charset="0"/>
              <a:cs typeface="Arial" panose="020B0604020202020204" pitchFamily="34" charset="0"/>
            </a:rPr>
            <a:t>Data Science</a:t>
          </a:r>
          <a:endParaRPr lang="en-US" sz="2000" i="0" dirty="0" smtClean="0">
            <a:latin typeface="Ubuntu" panose="020B0504030602030204" pitchFamily="34" charset="0"/>
            <a:cs typeface="Arial" panose="020B0604020202020204" pitchFamily="34" charset="0"/>
          </a:endParaRPr>
        </a:p>
        <a:p>
          <a:pPr algn="ctr"/>
          <a:r>
            <a:rPr lang="en-US" sz="2000" i="0" dirty="0" smtClean="0">
              <a:latin typeface="Ubuntu" panose="020B0504030602030204" pitchFamily="34" charset="0"/>
              <a:cs typeface="Arial" panose="020B0604020202020204" pitchFamily="34" charset="0"/>
            </a:rPr>
            <a:t>Testing new algorithms and advanced analytics to uncover actionable insights</a:t>
          </a:r>
          <a:endParaRPr lang="en-US" sz="2800" dirty="0">
            <a:latin typeface="Ubuntu" panose="020B0504030602030204" pitchFamily="34" charset="0"/>
            <a:cs typeface="Arial" panose="020B0604020202020204" pitchFamily="34" charset="0"/>
          </a:endParaRPr>
        </a:p>
      </dgm:t>
    </dgm:pt>
    <dgm:pt modelId="{3EFA91B6-BE61-4AF5-A29B-5404406C052D}" type="parTrans" cxnId="{8D2BA68A-8C66-4A99-A706-E6E36A14045C}">
      <dgm:prSet/>
      <dgm:spPr/>
      <dgm:t>
        <a:bodyPr/>
        <a:lstStyle/>
        <a:p>
          <a:endParaRPr lang="en-US">
            <a:latin typeface="Ubuntu" panose="020B0504030602030204" pitchFamily="34" charset="0"/>
            <a:cs typeface="Arial" panose="020B0604020202020204" pitchFamily="34" charset="0"/>
          </a:endParaRPr>
        </a:p>
      </dgm:t>
    </dgm:pt>
    <dgm:pt modelId="{8B88427B-0338-47A6-A83B-1C1308C73E1B}" type="sibTrans" cxnId="{8D2BA68A-8C66-4A99-A706-E6E36A14045C}">
      <dgm:prSet/>
      <dgm:spPr/>
      <dgm:t>
        <a:bodyPr/>
        <a:lstStyle/>
        <a:p>
          <a:endParaRPr lang="en-US">
            <a:latin typeface="Ubuntu" panose="020B0504030602030204" pitchFamily="34" charset="0"/>
            <a:cs typeface="Arial" panose="020B0604020202020204" pitchFamily="34" charset="0"/>
          </a:endParaRPr>
        </a:p>
      </dgm:t>
    </dgm:pt>
    <dgm:pt modelId="{FFE3C774-124C-4153-AE02-44B16D2E5953}">
      <dgm:prSet phldrT="[Text]" custT="1"/>
      <dgm:spPr/>
      <dgm:t>
        <a:bodyPr/>
        <a:lstStyle/>
        <a:p>
          <a:pPr algn="ctr"/>
          <a:r>
            <a:rPr lang="en-US" sz="2800" dirty="0" smtClean="0">
              <a:latin typeface="Ubuntu" panose="020B0504030602030204" pitchFamily="34" charset="0"/>
              <a:cs typeface="Arial" panose="020B0604020202020204" pitchFamily="34" charset="0"/>
            </a:rPr>
            <a:t>Technology Innovations</a:t>
          </a:r>
        </a:p>
        <a:p>
          <a:pPr algn="ctr"/>
          <a:r>
            <a:rPr lang="en-US" sz="2000" i="0" dirty="0" smtClean="0">
              <a:latin typeface="Ubuntu" panose="020B0504030602030204" pitchFamily="34" charset="0"/>
              <a:cs typeface="Arial" panose="020B0604020202020204" pitchFamily="34" charset="0"/>
            </a:rPr>
            <a:t>Deploy new tools and technologies to strengthen system performance</a:t>
          </a:r>
          <a:endParaRPr lang="en-US" sz="2800" dirty="0">
            <a:latin typeface="Ubuntu" panose="020B0504030602030204" pitchFamily="34" charset="0"/>
            <a:cs typeface="Arial" panose="020B0604020202020204" pitchFamily="34" charset="0"/>
          </a:endParaRPr>
        </a:p>
      </dgm:t>
    </dgm:pt>
    <dgm:pt modelId="{AC6874CA-B1B6-4C55-915E-F1AB429990EC}" type="parTrans" cxnId="{B4DF979F-9666-4509-B8AC-5180FA57576F}">
      <dgm:prSet/>
      <dgm:spPr/>
      <dgm:t>
        <a:bodyPr/>
        <a:lstStyle/>
        <a:p>
          <a:endParaRPr lang="en-US">
            <a:latin typeface="Ubuntu" panose="020B0504030602030204" pitchFamily="34" charset="0"/>
            <a:cs typeface="Arial" panose="020B0604020202020204" pitchFamily="34" charset="0"/>
          </a:endParaRPr>
        </a:p>
      </dgm:t>
    </dgm:pt>
    <dgm:pt modelId="{2A7A9948-88B1-40A6-B298-0E2976F346BA}" type="sibTrans" cxnId="{B4DF979F-9666-4509-B8AC-5180FA57576F}">
      <dgm:prSet/>
      <dgm:spPr/>
      <dgm:t>
        <a:bodyPr/>
        <a:lstStyle/>
        <a:p>
          <a:endParaRPr lang="en-US">
            <a:latin typeface="Ubuntu" panose="020B0504030602030204" pitchFamily="34" charset="0"/>
            <a:cs typeface="Arial" panose="020B0604020202020204" pitchFamily="34" charset="0"/>
          </a:endParaRPr>
        </a:p>
      </dgm:t>
    </dgm:pt>
    <dgm:pt modelId="{FDA39625-9CEE-417E-9FEC-68136804EB25}" type="pres">
      <dgm:prSet presAssocID="{45C2E387-D212-4C27-962F-BDB1DAAF8C1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90E3E65-A7BB-4B79-8CCA-A1405718AC1A}" type="pres">
      <dgm:prSet presAssocID="{45C2E387-D212-4C27-962F-BDB1DAAF8C18}" presName="fgShape" presStyleLbl="fgShp" presStyleIdx="0" presStyleCnt="1" custScaleY="17811" custLinFactNeighborX="0" custLinFactNeighborY="17734"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D9295827-E5D9-4D1E-8CE1-C75396CC6632}" type="pres">
      <dgm:prSet presAssocID="{45C2E387-D212-4C27-962F-BDB1DAAF8C18}" presName="linComp" presStyleCnt="0"/>
      <dgm:spPr/>
      <dgm:t>
        <a:bodyPr/>
        <a:lstStyle/>
        <a:p>
          <a:endParaRPr lang="en-US"/>
        </a:p>
      </dgm:t>
    </dgm:pt>
    <dgm:pt modelId="{28B9ED9E-DA0F-4CB1-94C3-080D4F398287}" type="pres">
      <dgm:prSet presAssocID="{D3979CBA-C8C1-4D7B-A870-5E348629059E}" presName="compNode" presStyleCnt="0"/>
      <dgm:spPr/>
      <dgm:t>
        <a:bodyPr/>
        <a:lstStyle/>
        <a:p>
          <a:endParaRPr lang="en-US"/>
        </a:p>
      </dgm:t>
    </dgm:pt>
    <dgm:pt modelId="{0E0693A0-9CB2-4E3C-B736-6C3F67FC6674}" type="pres">
      <dgm:prSet presAssocID="{D3979CBA-C8C1-4D7B-A870-5E348629059E}" presName="bkgdShape" presStyleLbl="node1" presStyleIdx="0" presStyleCnt="3"/>
      <dgm:spPr/>
      <dgm:t>
        <a:bodyPr/>
        <a:lstStyle/>
        <a:p>
          <a:endParaRPr lang="en-US"/>
        </a:p>
      </dgm:t>
    </dgm:pt>
    <dgm:pt modelId="{BEA1871B-6344-4916-93A7-9F5328074DA8}" type="pres">
      <dgm:prSet presAssocID="{D3979CBA-C8C1-4D7B-A870-5E348629059E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EFC672-497B-4068-84BE-26CCADC54F33}" type="pres">
      <dgm:prSet presAssocID="{D3979CBA-C8C1-4D7B-A870-5E348629059E}" presName="invisiNode" presStyleLbl="node1" presStyleIdx="0" presStyleCnt="3"/>
      <dgm:spPr/>
      <dgm:t>
        <a:bodyPr/>
        <a:lstStyle/>
        <a:p>
          <a:endParaRPr lang="en-US"/>
        </a:p>
      </dgm:t>
    </dgm:pt>
    <dgm:pt modelId="{0F735F32-AB5E-4F02-BC87-C021A9DAF883}" type="pres">
      <dgm:prSet presAssocID="{D3979CBA-C8C1-4D7B-A870-5E348629059E}" presName="imagNod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790BBB93-D75C-439B-8E67-0773389B7476}" type="pres">
      <dgm:prSet presAssocID="{B83A0690-1335-4AD6-A12A-B454E83A7B38}" presName="sibTrans" presStyleLbl="sibTrans2D1" presStyleIdx="0" presStyleCnt="0"/>
      <dgm:spPr/>
      <dgm:t>
        <a:bodyPr/>
        <a:lstStyle/>
        <a:p>
          <a:endParaRPr lang="en-US"/>
        </a:p>
      </dgm:t>
    </dgm:pt>
    <dgm:pt modelId="{975BB850-BD82-4D63-8F5C-F7C5CA94A0B5}" type="pres">
      <dgm:prSet presAssocID="{402A9A1A-80A4-4636-979B-9F4EB5184EDA}" presName="compNode" presStyleCnt="0"/>
      <dgm:spPr/>
      <dgm:t>
        <a:bodyPr/>
        <a:lstStyle/>
        <a:p>
          <a:endParaRPr lang="en-US"/>
        </a:p>
      </dgm:t>
    </dgm:pt>
    <dgm:pt modelId="{57F8E5F7-ABF7-4EF0-B12F-031685D74D6B}" type="pres">
      <dgm:prSet presAssocID="{402A9A1A-80A4-4636-979B-9F4EB5184EDA}" presName="bkgdShape" presStyleLbl="node1" presStyleIdx="1" presStyleCnt="3" custLinFactNeighborX="367" custLinFactNeighborY="-111"/>
      <dgm:spPr/>
      <dgm:t>
        <a:bodyPr/>
        <a:lstStyle/>
        <a:p>
          <a:endParaRPr lang="en-US"/>
        </a:p>
      </dgm:t>
    </dgm:pt>
    <dgm:pt modelId="{6E20DA68-8D2A-480C-9746-22FCED6E27D2}" type="pres">
      <dgm:prSet presAssocID="{402A9A1A-80A4-4636-979B-9F4EB5184EDA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366A79-F42F-4FF4-809B-2DBDC1AC5548}" type="pres">
      <dgm:prSet presAssocID="{402A9A1A-80A4-4636-979B-9F4EB5184EDA}" presName="invisiNode" presStyleLbl="node1" presStyleIdx="1" presStyleCnt="3"/>
      <dgm:spPr/>
      <dgm:t>
        <a:bodyPr/>
        <a:lstStyle/>
        <a:p>
          <a:endParaRPr lang="en-US"/>
        </a:p>
      </dgm:t>
    </dgm:pt>
    <dgm:pt modelId="{4322FA88-D6A9-43C2-A229-EB5F79CF58A1}" type="pres">
      <dgm:prSet presAssocID="{402A9A1A-80A4-4636-979B-9F4EB5184EDA}" presName="imagNode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02B93B37-BFE4-4B31-A45D-51F784DAF115}" type="pres">
      <dgm:prSet presAssocID="{8B88427B-0338-47A6-A83B-1C1308C73E1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2ECC2C5D-272E-4B3D-A7E5-39BCCECC7966}" type="pres">
      <dgm:prSet presAssocID="{FFE3C774-124C-4153-AE02-44B16D2E5953}" presName="compNode" presStyleCnt="0"/>
      <dgm:spPr/>
      <dgm:t>
        <a:bodyPr/>
        <a:lstStyle/>
        <a:p>
          <a:endParaRPr lang="en-US"/>
        </a:p>
      </dgm:t>
    </dgm:pt>
    <dgm:pt modelId="{05B1DBA7-AE1E-4232-848F-7C83069D2CEC}" type="pres">
      <dgm:prSet presAssocID="{FFE3C774-124C-4153-AE02-44B16D2E5953}" presName="bkgdShape" presStyleLbl="node1" presStyleIdx="2" presStyleCnt="3"/>
      <dgm:spPr/>
      <dgm:t>
        <a:bodyPr/>
        <a:lstStyle/>
        <a:p>
          <a:endParaRPr lang="en-US"/>
        </a:p>
      </dgm:t>
    </dgm:pt>
    <dgm:pt modelId="{DD63F286-0FB6-4054-A5D4-F348B0B56667}" type="pres">
      <dgm:prSet presAssocID="{FFE3C774-124C-4153-AE02-44B16D2E5953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37157D-0B4D-48E4-B86D-4934BD5C3D1C}" type="pres">
      <dgm:prSet presAssocID="{FFE3C774-124C-4153-AE02-44B16D2E5953}" presName="invisiNode" presStyleLbl="node1" presStyleIdx="2" presStyleCnt="3"/>
      <dgm:spPr/>
      <dgm:t>
        <a:bodyPr/>
        <a:lstStyle/>
        <a:p>
          <a:endParaRPr lang="en-US"/>
        </a:p>
      </dgm:t>
    </dgm:pt>
    <dgm:pt modelId="{02B7A0DA-D634-49DE-A6CB-4D43E07B234E}" type="pres">
      <dgm:prSet presAssocID="{FFE3C774-124C-4153-AE02-44B16D2E5953}" presName="imagNode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</dgm:ptLst>
  <dgm:cxnLst>
    <dgm:cxn modelId="{DB557B73-C3B9-4E1B-A17E-5FD00B93205F}" type="presOf" srcId="{45C2E387-D212-4C27-962F-BDB1DAAF8C18}" destId="{FDA39625-9CEE-417E-9FEC-68136804EB25}" srcOrd="0" destOrd="0" presId="urn:microsoft.com/office/officeart/2005/8/layout/hList7"/>
    <dgm:cxn modelId="{47F90FD1-BFAA-421D-892F-F3484B4CBCC9}" type="presOf" srcId="{B83A0690-1335-4AD6-A12A-B454E83A7B38}" destId="{790BBB93-D75C-439B-8E67-0773389B7476}" srcOrd="0" destOrd="0" presId="urn:microsoft.com/office/officeart/2005/8/layout/hList7"/>
    <dgm:cxn modelId="{7790C935-94C5-4430-97DB-3520B037D51C}" srcId="{45C2E387-D212-4C27-962F-BDB1DAAF8C18}" destId="{D3979CBA-C8C1-4D7B-A870-5E348629059E}" srcOrd="0" destOrd="0" parTransId="{68BC4FF3-55DE-47BC-81D0-57A3EF2903B4}" sibTransId="{B83A0690-1335-4AD6-A12A-B454E83A7B38}"/>
    <dgm:cxn modelId="{8D2BA68A-8C66-4A99-A706-E6E36A14045C}" srcId="{45C2E387-D212-4C27-962F-BDB1DAAF8C18}" destId="{402A9A1A-80A4-4636-979B-9F4EB5184EDA}" srcOrd="1" destOrd="0" parTransId="{3EFA91B6-BE61-4AF5-A29B-5404406C052D}" sibTransId="{8B88427B-0338-47A6-A83B-1C1308C73E1B}"/>
    <dgm:cxn modelId="{D3D67E16-2BAF-463F-BD58-B94DF6C9E2BD}" type="presOf" srcId="{402A9A1A-80A4-4636-979B-9F4EB5184EDA}" destId="{57F8E5F7-ABF7-4EF0-B12F-031685D74D6B}" srcOrd="0" destOrd="0" presId="urn:microsoft.com/office/officeart/2005/8/layout/hList7"/>
    <dgm:cxn modelId="{AD5587D4-CA3F-4B18-8143-072649C32B53}" type="presOf" srcId="{402A9A1A-80A4-4636-979B-9F4EB5184EDA}" destId="{6E20DA68-8D2A-480C-9746-22FCED6E27D2}" srcOrd="1" destOrd="0" presId="urn:microsoft.com/office/officeart/2005/8/layout/hList7"/>
    <dgm:cxn modelId="{5B71F60D-90D5-41BC-9D8E-1538BEFD6F15}" type="presOf" srcId="{FFE3C774-124C-4153-AE02-44B16D2E5953}" destId="{DD63F286-0FB6-4054-A5D4-F348B0B56667}" srcOrd="1" destOrd="0" presId="urn:microsoft.com/office/officeart/2005/8/layout/hList7"/>
    <dgm:cxn modelId="{80B3090A-0832-413B-8046-40C19D8CFA5D}" type="presOf" srcId="{8B88427B-0338-47A6-A83B-1C1308C73E1B}" destId="{02B93B37-BFE4-4B31-A45D-51F784DAF115}" srcOrd="0" destOrd="0" presId="urn:microsoft.com/office/officeart/2005/8/layout/hList7"/>
    <dgm:cxn modelId="{AB8A3408-E2EA-4A33-99A3-CC5D70EDA3B8}" type="presOf" srcId="{FFE3C774-124C-4153-AE02-44B16D2E5953}" destId="{05B1DBA7-AE1E-4232-848F-7C83069D2CEC}" srcOrd="0" destOrd="0" presId="urn:microsoft.com/office/officeart/2005/8/layout/hList7"/>
    <dgm:cxn modelId="{C9879242-9EC9-4F5B-802A-7203EBC903FA}" type="presOf" srcId="{D3979CBA-C8C1-4D7B-A870-5E348629059E}" destId="{BEA1871B-6344-4916-93A7-9F5328074DA8}" srcOrd="1" destOrd="0" presId="urn:microsoft.com/office/officeart/2005/8/layout/hList7"/>
    <dgm:cxn modelId="{B5208BAF-431D-4DBE-9D4F-608DD54CF1F4}" type="presOf" srcId="{D3979CBA-C8C1-4D7B-A870-5E348629059E}" destId="{0E0693A0-9CB2-4E3C-B736-6C3F67FC6674}" srcOrd="0" destOrd="0" presId="urn:microsoft.com/office/officeart/2005/8/layout/hList7"/>
    <dgm:cxn modelId="{B4DF979F-9666-4509-B8AC-5180FA57576F}" srcId="{45C2E387-D212-4C27-962F-BDB1DAAF8C18}" destId="{FFE3C774-124C-4153-AE02-44B16D2E5953}" srcOrd="2" destOrd="0" parTransId="{AC6874CA-B1B6-4C55-915E-F1AB429990EC}" sibTransId="{2A7A9948-88B1-40A6-B298-0E2976F346BA}"/>
    <dgm:cxn modelId="{3CC6AB8E-4D83-403A-9A84-C0A8A07BC3FF}" type="presParOf" srcId="{FDA39625-9CEE-417E-9FEC-68136804EB25}" destId="{690E3E65-A7BB-4B79-8CCA-A1405718AC1A}" srcOrd="0" destOrd="0" presId="urn:microsoft.com/office/officeart/2005/8/layout/hList7"/>
    <dgm:cxn modelId="{0B84A6AE-FDDC-440A-98B4-480928032CD4}" type="presParOf" srcId="{FDA39625-9CEE-417E-9FEC-68136804EB25}" destId="{D9295827-E5D9-4D1E-8CE1-C75396CC6632}" srcOrd="1" destOrd="0" presId="urn:microsoft.com/office/officeart/2005/8/layout/hList7"/>
    <dgm:cxn modelId="{3DE33BE9-08F0-4CC0-AE59-8433EEBACCB8}" type="presParOf" srcId="{D9295827-E5D9-4D1E-8CE1-C75396CC6632}" destId="{28B9ED9E-DA0F-4CB1-94C3-080D4F398287}" srcOrd="0" destOrd="0" presId="urn:microsoft.com/office/officeart/2005/8/layout/hList7"/>
    <dgm:cxn modelId="{18F51C7C-48B0-464C-95BE-4DD493556BE4}" type="presParOf" srcId="{28B9ED9E-DA0F-4CB1-94C3-080D4F398287}" destId="{0E0693A0-9CB2-4E3C-B736-6C3F67FC6674}" srcOrd="0" destOrd="0" presId="urn:microsoft.com/office/officeart/2005/8/layout/hList7"/>
    <dgm:cxn modelId="{1BCF86E8-5811-4B82-8B7A-E39C98191478}" type="presParOf" srcId="{28B9ED9E-DA0F-4CB1-94C3-080D4F398287}" destId="{BEA1871B-6344-4916-93A7-9F5328074DA8}" srcOrd="1" destOrd="0" presId="urn:microsoft.com/office/officeart/2005/8/layout/hList7"/>
    <dgm:cxn modelId="{B0C987BD-617E-4D7E-A3CA-732C5CCFBD01}" type="presParOf" srcId="{28B9ED9E-DA0F-4CB1-94C3-080D4F398287}" destId="{B3EFC672-497B-4068-84BE-26CCADC54F33}" srcOrd="2" destOrd="0" presId="urn:microsoft.com/office/officeart/2005/8/layout/hList7"/>
    <dgm:cxn modelId="{24CA7B8C-8AC0-410E-B950-C7B91A56AB5A}" type="presParOf" srcId="{28B9ED9E-DA0F-4CB1-94C3-080D4F398287}" destId="{0F735F32-AB5E-4F02-BC87-C021A9DAF883}" srcOrd="3" destOrd="0" presId="urn:microsoft.com/office/officeart/2005/8/layout/hList7"/>
    <dgm:cxn modelId="{D266E324-B580-4889-B0D1-F9770901FACE}" type="presParOf" srcId="{D9295827-E5D9-4D1E-8CE1-C75396CC6632}" destId="{790BBB93-D75C-439B-8E67-0773389B7476}" srcOrd="1" destOrd="0" presId="urn:microsoft.com/office/officeart/2005/8/layout/hList7"/>
    <dgm:cxn modelId="{FEE53561-2AA0-4F7C-8CAE-6E78A2BC449B}" type="presParOf" srcId="{D9295827-E5D9-4D1E-8CE1-C75396CC6632}" destId="{975BB850-BD82-4D63-8F5C-F7C5CA94A0B5}" srcOrd="2" destOrd="0" presId="urn:microsoft.com/office/officeart/2005/8/layout/hList7"/>
    <dgm:cxn modelId="{18BCD110-4F2E-428C-9065-CAF89FB65F01}" type="presParOf" srcId="{975BB850-BD82-4D63-8F5C-F7C5CA94A0B5}" destId="{57F8E5F7-ABF7-4EF0-B12F-031685D74D6B}" srcOrd="0" destOrd="0" presId="urn:microsoft.com/office/officeart/2005/8/layout/hList7"/>
    <dgm:cxn modelId="{154C041A-4745-4351-9ABF-527EE5094435}" type="presParOf" srcId="{975BB850-BD82-4D63-8F5C-F7C5CA94A0B5}" destId="{6E20DA68-8D2A-480C-9746-22FCED6E27D2}" srcOrd="1" destOrd="0" presId="urn:microsoft.com/office/officeart/2005/8/layout/hList7"/>
    <dgm:cxn modelId="{2D3FB505-AD07-480D-B512-1B5874990033}" type="presParOf" srcId="{975BB850-BD82-4D63-8F5C-F7C5CA94A0B5}" destId="{B7366A79-F42F-4FF4-809B-2DBDC1AC5548}" srcOrd="2" destOrd="0" presId="urn:microsoft.com/office/officeart/2005/8/layout/hList7"/>
    <dgm:cxn modelId="{2654AEC5-8BE0-4E19-9230-BD33359EC2A1}" type="presParOf" srcId="{975BB850-BD82-4D63-8F5C-F7C5CA94A0B5}" destId="{4322FA88-D6A9-43C2-A229-EB5F79CF58A1}" srcOrd="3" destOrd="0" presId="urn:microsoft.com/office/officeart/2005/8/layout/hList7"/>
    <dgm:cxn modelId="{7EFE0F45-E96F-4F12-B43B-1680677DC58E}" type="presParOf" srcId="{D9295827-E5D9-4D1E-8CE1-C75396CC6632}" destId="{02B93B37-BFE4-4B31-A45D-51F784DAF115}" srcOrd="3" destOrd="0" presId="urn:microsoft.com/office/officeart/2005/8/layout/hList7"/>
    <dgm:cxn modelId="{6B56E46B-37FF-491D-9884-E723354998AC}" type="presParOf" srcId="{D9295827-E5D9-4D1E-8CE1-C75396CC6632}" destId="{2ECC2C5D-272E-4B3D-A7E5-39BCCECC7966}" srcOrd="4" destOrd="0" presId="urn:microsoft.com/office/officeart/2005/8/layout/hList7"/>
    <dgm:cxn modelId="{D5321660-4BCC-4BD3-968A-5154496E7340}" type="presParOf" srcId="{2ECC2C5D-272E-4B3D-A7E5-39BCCECC7966}" destId="{05B1DBA7-AE1E-4232-848F-7C83069D2CEC}" srcOrd="0" destOrd="0" presId="urn:microsoft.com/office/officeart/2005/8/layout/hList7"/>
    <dgm:cxn modelId="{43387697-7854-4DAF-9B1C-9038DC6A8AA3}" type="presParOf" srcId="{2ECC2C5D-272E-4B3D-A7E5-39BCCECC7966}" destId="{DD63F286-0FB6-4054-A5D4-F348B0B56667}" srcOrd="1" destOrd="0" presId="urn:microsoft.com/office/officeart/2005/8/layout/hList7"/>
    <dgm:cxn modelId="{D13C00BF-A8D1-4EE4-90D3-EB32C2DB53A3}" type="presParOf" srcId="{2ECC2C5D-272E-4B3D-A7E5-39BCCECC7966}" destId="{5537157D-0B4D-48E4-B86D-4934BD5C3D1C}" srcOrd="2" destOrd="0" presId="urn:microsoft.com/office/officeart/2005/8/layout/hList7"/>
    <dgm:cxn modelId="{E527CF60-B31D-4985-B200-077748CE624C}" type="presParOf" srcId="{2ECC2C5D-272E-4B3D-A7E5-39BCCECC7966}" destId="{02B7A0DA-D634-49DE-A6CB-4D43E07B234E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75E2CB-6243-4935-93AC-B4C486233690}" type="doc">
      <dgm:prSet loTypeId="urn:microsoft.com/office/officeart/2005/8/layout/process1" loCatId="process" qsTypeId="urn:microsoft.com/office/officeart/2005/8/quickstyle/simple3" qsCatId="simple" csTypeId="urn:microsoft.com/office/officeart/2005/8/colors/accent2_2" csCatId="accent2" phldr="1"/>
      <dgm:spPr/>
    </dgm:pt>
    <dgm:pt modelId="{8121D615-4A90-447C-8326-30392403D956}">
      <dgm:prSet phldrT="[Text]" custT="1"/>
      <dgm:spPr>
        <a:gradFill flip="none" rotWithShape="0">
          <a:gsLst>
            <a:gs pos="0">
              <a:srgbClr val="00B0F0">
                <a:tint val="66000"/>
                <a:satMod val="160000"/>
              </a:srgbClr>
            </a:gs>
            <a:gs pos="50000">
              <a:srgbClr val="00B0F0">
                <a:tint val="44500"/>
                <a:satMod val="160000"/>
              </a:srgbClr>
            </a:gs>
            <a:gs pos="100000">
              <a:srgbClr val="00B0F0">
                <a:tint val="23500"/>
                <a:satMod val="160000"/>
              </a:srgbClr>
            </a:gs>
          </a:gsLst>
          <a:lin ang="2700000" scaled="1"/>
          <a:tileRect/>
        </a:gradFill>
      </dgm:spPr>
      <dgm:t>
        <a:bodyPr/>
        <a:lstStyle/>
        <a:p>
          <a:r>
            <a:rPr lang="en-US" sz="1800" dirty="0" smtClean="0">
              <a:latin typeface="+mn-lt"/>
            </a:rPr>
            <a:t>Understand feasibility of collecting logistics-based data from community</a:t>
          </a:r>
        </a:p>
      </dgm:t>
    </dgm:pt>
    <dgm:pt modelId="{C23B1AA6-F670-4C52-9D43-FEACCB30A706}" type="parTrans" cxnId="{6B975EC7-CBEB-43D2-AF2B-BE411501FF29}">
      <dgm:prSet/>
      <dgm:spPr/>
      <dgm:t>
        <a:bodyPr/>
        <a:lstStyle/>
        <a:p>
          <a:endParaRPr lang="en-US" sz="1600">
            <a:latin typeface="Ubuntu" panose="020B0504030602030204" pitchFamily="34" charset="0"/>
          </a:endParaRPr>
        </a:p>
      </dgm:t>
    </dgm:pt>
    <dgm:pt modelId="{86AACF39-304D-4BBD-BE12-D9C59D9AD432}" type="sibTrans" cxnId="{6B975EC7-CBEB-43D2-AF2B-BE411501FF29}">
      <dgm:prSet custT="1"/>
      <dgm:spPr>
        <a:solidFill>
          <a:srgbClr val="92D050"/>
        </a:solidFill>
      </dgm:spPr>
      <dgm:t>
        <a:bodyPr/>
        <a:lstStyle/>
        <a:p>
          <a:endParaRPr lang="en-US" sz="4000">
            <a:latin typeface="Ubuntu" panose="020B0504030602030204" pitchFamily="34" charset="0"/>
          </a:endParaRPr>
        </a:p>
      </dgm:t>
    </dgm:pt>
    <dgm:pt modelId="{13E75314-5087-4828-A2FB-EC9FAAFFB832}">
      <dgm:prSet phldrT="[Text]" custT="1"/>
      <dgm:spPr>
        <a:gradFill flip="none" rotWithShape="0">
          <a:gsLst>
            <a:gs pos="0">
              <a:srgbClr val="00B0F0">
                <a:tint val="66000"/>
                <a:satMod val="160000"/>
              </a:srgbClr>
            </a:gs>
            <a:gs pos="50000">
              <a:srgbClr val="00B0F0">
                <a:tint val="44500"/>
                <a:satMod val="160000"/>
              </a:srgbClr>
            </a:gs>
            <a:gs pos="100000">
              <a:srgbClr val="00B0F0">
                <a:tint val="23500"/>
                <a:satMod val="160000"/>
              </a:srgbClr>
            </a:gs>
          </a:gsLst>
          <a:lin ang="2700000" scaled="1"/>
          <a:tileRect/>
        </a:gradFill>
      </dgm:spPr>
      <dgm:t>
        <a:bodyPr/>
        <a:lstStyle/>
        <a:p>
          <a:r>
            <a:rPr lang="en-US" sz="1800" dirty="0" smtClean="0">
              <a:latin typeface="+mn-lt"/>
            </a:rPr>
            <a:t>Validate an algorithm to project organ travel time in real-time, enabling projection of CIT</a:t>
          </a:r>
          <a:endParaRPr lang="en-US" sz="1800" dirty="0">
            <a:latin typeface="+mn-lt"/>
          </a:endParaRPr>
        </a:p>
      </dgm:t>
    </dgm:pt>
    <dgm:pt modelId="{53E5DD91-3050-438F-94D3-2A570360730B}" type="parTrans" cxnId="{A72EFBBF-F1C0-43AF-950F-7DC78F56F201}">
      <dgm:prSet/>
      <dgm:spPr/>
      <dgm:t>
        <a:bodyPr/>
        <a:lstStyle/>
        <a:p>
          <a:endParaRPr lang="en-US" sz="1600">
            <a:latin typeface="Ubuntu" panose="020B0504030602030204" pitchFamily="34" charset="0"/>
          </a:endParaRPr>
        </a:p>
      </dgm:t>
    </dgm:pt>
    <dgm:pt modelId="{05C613D2-ACCA-40DB-A7EB-073A50B5B854}" type="sibTrans" cxnId="{A72EFBBF-F1C0-43AF-950F-7DC78F56F201}">
      <dgm:prSet/>
      <dgm:spPr/>
      <dgm:t>
        <a:bodyPr/>
        <a:lstStyle/>
        <a:p>
          <a:endParaRPr lang="en-US" sz="1600">
            <a:latin typeface="Ubuntu" panose="020B0504030602030204" pitchFamily="34" charset="0"/>
          </a:endParaRPr>
        </a:p>
      </dgm:t>
    </dgm:pt>
    <dgm:pt modelId="{E9E4C585-4223-4E9F-A87D-8CF22087B3DF}">
      <dgm:prSet phldrT="[Text]" custT="1"/>
      <dgm:spPr>
        <a:gradFill flip="none" rotWithShape="0">
          <a:gsLst>
            <a:gs pos="0">
              <a:srgbClr val="00B0F0">
                <a:tint val="66000"/>
                <a:satMod val="160000"/>
              </a:srgbClr>
            </a:gs>
            <a:gs pos="50000">
              <a:srgbClr val="00B0F0">
                <a:tint val="44500"/>
                <a:satMod val="160000"/>
              </a:srgbClr>
            </a:gs>
            <a:gs pos="100000">
              <a:srgbClr val="00B0F0">
                <a:tint val="23500"/>
                <a:satMod val="160000"/>
              </a:srgbClr>
            </a:gs>
          </a:gsLst>
          <a:lin ang="2700000" scaled="1"/>
          <a:tileRect/>
        </a:gradFill>
        <a:ln w="76200"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sz="1800" dirty="0" smtClean="0">
              <a:latin typeface="+mn-lt"/>
            </a:rPr>
            <a:t>Collect data to identify key components of CIT</a:t>
          </a:r>
        </a:p>
      </dgm:t>
    </dgm:pt>
    <dgm:pt modelId="{8F855148-C3FB-40D4-8333-0314077D181B}" type="parTrans" cxnId="{0067C84B-7BEB-4410-BFD4-21B315153CA6}">
      <dgm:prSet/>
      <dgm:spPr/>
      <dgm:t>
        <a:bodyPr/>
        <a:lstStyle/>
        <a:p>
          <a:endParaRPr lang="en-US" sz="1600">
            <a:latin typeface="Ubuntu" panose="020B0504030602030204" pitchFamily="34" charset="0"/>
          </a:endParaRPr>
        </a:p>
      </dgm:t>
    </dgm:pt>
    <dgm:pt modelId="{3171F63F-A727-4EF7-B317-4745F630E2D3}" type="sibTrans" cxnId="{0067C84B-7BEB-4410-BFD4-21B315153CA6}">
      <dgm:prSet custT="1"/>
      <dgm:spPr>
        <a:solidFill>
          <a:srgbClr val="92D050"/>
        </a:solidFill>
      </dgm:spPr>
      <dgm:t>
        <a:bodyPr/>
        <a:lstStyle/>
        <a:p>
          <a:endParaRPr lang="en-US" sz="4000">
            <a:latin typeface="Ubuntu" panose="020B0504030602030204" pitchFamily="34" charset="0"/>
          </a:endParaRPr>
        </a:p>
      </dgm:t>
    </dgm:pt>
    <dgm:pt modelId="{340F8177-52DE-4D27-A79E-C44575028DBF}" type="pres">
      <dgm:prSet presAssocID="{0275E2CB-6243-4935-93AC-B4C486233690}" presName="Name0" presStyleCnt="0">
        <dgm:presLayoutVars>
          <dgm:dir/>
          <dgm:resizeHandles val="exact"/>
        </dgm:presLayoutVars>
      </dgm:prSet>
      <dgm:spPr/>
    </dgm:pt>
    <dgm:pt modelId="{D5F40ACC-C26D-4752-947C-219654ED5CDC}" type="pres">
      <dgm:prSet presAssocID="{8121D615-4A90-447C-8326-30392403D956}" presName="node" presStyleLbl="node1" presStyleIdx="0" presStyleCnt="3" custLinFactNeighborX="1200" custLinFactNeighborY="20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D29D3A-7C08-4C92-9F02-9D7ECAEFA1A5}" type="pres">
      <dgm:prSet presAssocID="{86AACF39-304D-4BBD-BE12-D9C59D9AD432}" presName="sibTrans" presStyleLbl="sibTrans2D1" presStyleIdx="0" presStyleCnt="2"/>
      <dgm:spPr/>
      <dgm:t>
        <a:bodyPr/>
        <a:lstStyle/>
        <a:p>
          <a:endParaRPr lang="en-US"/>
        </a:p>
      </dgm:t>
    </dgm:pt>
    <dgm:pt modelId="{D523253D-3523-4BBF-B02C-6B74DED432DE}" type="pres">
      <dgm:prSet presAssocID="{86AACF39-304D-4BBD-BE12-D9C59D9AD432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8FA2387E-7183-41A3-94AB-757B86E938AD}" type="pres">
      <dgm:prSet presAssocID="{E9E4C585-4223-4E9F-A87D-8CF22087B3DF}" presName="node" presStyleLbl="node1" presStyleIdx="1" presStyleCnt="3" custLinFactNeighborX="1200" custLinFactNeighborY="20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09A04E-3BEC-433E-AB0B-A706D19CCEB5}" type="pres">
      <dgm:prSet presAssocID="{3171F63F-A727-4EF7-B317-4745F630E2D3}" presName="sibTrans" presStyleLbl="sibTrans2D1" presStyleIdx="1" presStyleCnt="2"/>
      <dgm:spPr/>
      <dgm:t>
        <a:bodyPr/>
        <a:lstStyle/>
        <a:p>
          <a:endParaRPr lang="en-US"/>
        </a:p>
      </dgm:t>
    </dgm:pt>
    <dgm:pt modelId="{EDB36755-44F6-4E35-A207-DC643659EF11}" type="pres">
      <dgm:prSet presAssocID="{3171F63F-A727-4EF7-B317-4745F630E2D3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E383988C-6BAD-407A-8DDF-AD82C8641EF2}" type="pres">
      <dgm:prSet presAssocID="{13E75314-5087-4828-A2FB-EC9FAAFFB832}" presName="node" presStyleLbl="node1" presStyleIdx="2" presStyleCnt="3" custLinFactNeighborX="1200" custLinFactNeighborY="20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67C84B-7BEB-4410-BFD4-21B315153CA6}" srcId="{0275E2CB-6243-4935-93AC-B4C486233690}" destId="{E9E4C585-4223-4E9F-A87D-8CF22087B3DF}" srcOrd="1" destOrd="0" parTransId="{8F855148-C3FB-40D4-8333-0314077D181B}" sibTransId="{3171F63F-A727-4EF7-B317-4745F630E2D3}"/>
    <dgm:cxn modelId="{27230B1D-D1FE-436B-9DD8-25B0E26D3D61}" type="presOf" srcId="{E9E4C585-4223-4E9F-A87D-8CF22087B3DF}" destId="{8FA2387E-7183-41A3-94AB-757B86E938AD}" srcOrd="0" destOrd="0" presId="urn:microsoft.com/office/officeart/2005/8/layout/process1"/>
    <dgm:cxn modelId="{5E9F55D2-AFB1-49DF-804A-016E0E3604F2}" type="presOf" srcId="{8121D615-4A90-447C-8326-30392403D956}" destId="{D5F40ACC-C26D-4752-947C-219654ED5CDC}" srcOrd="0" destOrd="0" presId="urn:microsoft.com/office/officeart/2005/8/layout/process1"/>
    <dgm:cxn modelId="{04F241C7-AD39-4BCF-B526-334BA857A641}" type="presOf" srcId="{3171F63F-A727-4EF7-B317-4745F630E2D3}" destId="{EDB36755-44F6-4E35-A207-DC643659EF11}" srcOrd="1" destOrd="0" presId="urn:microsoft.com/office/officeart/2005/8/layout/process1"/>
    <dgm:cxn modelId="{8FA6F09F-97B5-4896-AC52-3657E3AC8B92}" type="presOf" srcId="{86AACF39-304D-4BBD-BE12-D9C59D9AD432}" destId="{D523253D-3523-4BBF-B02C-6B74DED432DE}" srcOrd="1" destOrd="0" presId="urn:microsoft.com/office/officeart/2005/8/layout/process1"/>
    <dgm:cxn modelId="{6B975EC7-CBEB-43D2-AF2B-BE411501FF29}" srcId="{0275E2CB-6243-4935-93AC-B4C486233690}" destId="{8121D615-4A90-447C-8326-30392403D956}" srcOrd="0" destOrd="0" parTransId="{C23B1AA6-F670-4C52-9D43-FEACCB30A706}" sibTransId="{86AACF39-304D-4BBD-BE12-D9C59D9AD432}"/>
    <dgm:cxn modelId="{CD06C697-8646-4FF4-B573-638007AB9EEF}" type="presOf" srcId="{0275E2CB-6243-4935-93AC-B4C486233690}" destId="{340F8177-52DE-4D27-A79E-C44575028DBF}" srcOrd="0" destOrd="0" presId="urn:microsoft.com/office/officeart/2005/8/layout/process1"/>
    <dgm:cxn modelId="{46F9F52C-A119-41DA-ABF6-5BD62C9846F5}" type="presOf" srcId="{86AACF39-304D-4BBD-BE12-D9C59D9AD432}" destId="{37D29D3A-7C08-4C92-9F02-9D7ECAEFA1A5}" srcOrd="0" destOrd="0" presId="urn:microsoft.com/office/officeart/2005/8/layout/process1"/>
    <dgm:cxn modelId="{BDD97284-F186-4E23-91C5-3D8BD85C2926}" type="presOf" srcId="{3171F63F-A727-4EF7-B317-4745F630E2D3}" destId="{4809A04E-3BEC-433E-AB0B-A706D19CCEB5}" srcOrd="0" destOrd="0" presId="urn:microsoft.com/office/officeart/2005/8/layout/process1"/>
    <dgm:cxn modelId="{4A65A14F-E1A0-4F6C-8428-8CA41597BDD2}" type="presOf" srcId="{13E75314-5087-4828-A2FB-EC9FAAFFB832}" destId="{E383988C-6BAD-407A-8DDF-AD82C8641EF2}" srcOrd="0" destOrd="0" presId="urn:microsoft.com/office/officeart/2005/8/layout/process1"/>
    <dgm:cxn modelId="{A72EFBBF-F1C0-43AF-950F-7DC78F56F201}" srcId="{0275E2CB-6243-4935-93AC-B4C486233690}" destId="{13E75314-5087-4828-A2FB-EC9FAAFFB832}" srcOrd="2" destOrd="0" parTransId="{53E5DD91-3050-438F-94D3-2A570360730B}" sibTransId="{05C613D2-ACCA-40DB-A7EB-073A50B5B854}"/>
    <dgm:cxn modelId="{80ABBDE3-96B2-43BF-86C4-95C5018355EC}" type="presParOf" srcId="{340F8177-52DE-4D27-A79E-C44575028DBF}" destId="{D5F40ACC-C26D-4752-947C-219654ED5CDC}" srcOrd="0" destOrd="0" presId="urn:microsoft.com/office/officeart/2005/8/layout/process1"/>
    <dgm:cxn modelId="{62D95644-892B-46D7-BC2B-D70F288E3255}" type="presParOf" srcId="{340F8177-52DE-4D27-A79E-C44575028DBF}" destId="{37D29D3A-7C08-4C92-9F02-9D7ECAEFA1A5}" srcOrd="1" destOrd="0" presId="urn:microsoft.com/office/officeart/2005/8/layout/process1"/>
    <dgm:cxn modelId="{9A1B4034-BEEE-4144-9B30-999CCA1ED183}" type="presParOf" srcId="{37D29D3A-7C08-4C92-9F02-9D7ECAEFA1A5}" destId="{D523253D-3523-4BBF-B02C-6B74DED432DE}" srcOrd="0" destOrd="0" presId="urn:microsoft.com/office/officeart/2005/8/layout/process1"/>
    <dgm:cxn modelId="{0071C331-F057-4E95-A63C-48B9CC1506F0}" type="presParOf" srcId="{340F8177-52DE-4D27-A79E-C44575028DBF}" destId="{8FA2387E-7183-41A3-94AB-757B86E938AD}" srcOrd="2" destOrd="0" presId="urn:microsoft.com/office/officeart/2005/8/layout/process1"/>
    <dgm:cxn modelId="{8A4CF9CC-5B78-4D45-984C-853A8E06461B}" type="presParOf" srcId="{340F8177-52DE-4D27-A79E-C44575028DBF}" destId="{4809A04E-3BEC-433E-AB0B-A706D19CCEB5}" srcOrd="3" destOrd="0" presId="urn:microsoft.com/office/officeart/2005/8/layout/process1"/>
    <dgm:cxn modelId="{E105943C-E2E4-4BC9-B6C1-137B755B1FC2}" type="presParOf" srcId="{4809A04E-3BEC-433E-AB0B-A706D19CCEB5}" destId="{EDB36755-44F6-4E35-A207-DC643659EF11}" srcOrd="0" destOrd="0" presId="urn:microsoft.com/office/officeart/2005/8/layout/process1"/>
    <dgm:cxn modelId="{FB187803-DA30-438A-88C4-3F5A960D51C5}" type="presParOf" srcId="{340F8177-52DE-4D27-A79E-C44575028DBF}" destId="{E383988C-6BAD-407A-8DDF-AD82C8641EF2}" srcOrd="4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4EDA83-B235-450F-B3A6-EC9AF7F9C196}" type="doc">
      <dgm:prSet loTypeId="urn:microsoft.com/office/officeart/2005/8/layout/bList2" loCatId="list" qsTypeId="urn:microsoft.com/office/officeart/2005/8/quickstyle/simple1" qsCatId="simple" csTypeId="urn:microsoft.com/office/officeart/2005/8/colors/accent6_2" csCatId="accent6" phldr="1"/>
      <dgm:spPr/>
    </dgm:pt>
    <dgm:pt modelId="{19F60DA2-AA17-4E24-80A6-A2D8A0235081}">
      <dgm:prSet phldrT="[Text]"/>
      <dgm:spPr/>
      <dgm:t>
        <a:bodyPr/>
        <a:lstStyle/>
        <a:p>
          <a:r>
            <a:rPr lang="en-US" dirty="0" smtClean="0"/>
            <a:t>Procurement</a:t>
          </a:r>
          <a:endParaRPr lang="en-US" dirty="0"/>
        </a:p>
      </dgm:t>
    </dgm:pt>
    <dgm:pt modelId="{DFF53886-1A37-4910-86AB-3B6901C52C24}" type="parTrans" cxnId="{72725A26-8A79-472F-8532-0A37271E859D}">
      <dgm:prSet/>
      <dgm:spPr/>
      <dgm:t>
        <a:bodyPr/>
        <a:lstStyle/>
        <a:p>
          <a:endParaRPr lang="en-US"/>
        </a:p>
      </dgm:t>
    </dgm:pt>
    <dgm:pt modelId="{064C9529-7814-48D8-A4EB-8C94F5761C36}" type="sibTrans" cxnId="{72725A26-8A79-472F-8532-0A37271E859D}">
      <dgm:prSet/>
      <dgm:spPr/>
      <dgm:t>
        <a:bodyPr/>
        <a:lstStyle/>
        <a:p>
          <a:endParaRPr lang="en-US"/>
        </a:p>
      </dgm:t>
    </dgm:pt>
    <dgm:pt modelId="{3BA709A0-C5C3-4868-92C1-75D3B5A60336}">
      <dgm:prSet phldrT="[Text]"/>
      <dgm:spPr/>
      <dgm:t>
        <a:bodyPr/>
        <a:lstStyle/>
        <a:p>
          <a:r>
            <a:rPr lang="en-US" b="0" u="none" dirty="0" smtClean="0"/>
            <a:t>Transit</a:t>
          </a:r>
          <a:endParaRPr lang="en-US" b="0" u="none" dirty="0"/>
        </a:p>
      </dgm:t>
    </dgm:pt>
    <dgm:pt modelId="{8F0A08CB-DD9D-469F-ABDE-934A62DD66A3}" type="parTrans" cxnId="{9D2C4E9D-F860-4ACA-83E7-36D4B0382CB5}">
      <dgm:prSet/>
      <dgm:spPr/>
      <dgm:t>
        <a:bodyPr/>
        <a:lstStyle/>
        <a:p>
          <a:endParaRPr lang="en-US"/>
        </a:p>
      </dgm:t>
    </dgm:pt>
    <dgm:pt modelId="{0ABBF740-220A-4EEF-98FA-DEABD39ADF51}" type="sibTrans" cxnId="{9D2C4E9D-F860-4ACA-83E7-36D4B0382CB5}">
      <dgm:prSet/>
      <dgm:spPr/>
      <dgm:t>
        <a:bodyPr/>
        <a:lstStyle/>
        <a:p>
          <a:endParaRPr lang="en-US"/>
        </a:p>
      </dgm:t>
    </dgm:pt>
    <dgm:pt modelId="{0532C583-31CC-4BA0-9659-DE5538CDE680}">
      <dgm:prSet phldrT="[Text]"/>
      <dgm:spPr/>
      <dgm:t>
        <a:bodyPr/>
        <a:lstStyle/>
        <a:p>
          <a:r>
            <a:rPr lang="en-US" dirty="0" err="1" smtClean="0"/>
            <a:t>TransNet</a:t>
          </a:r>
          <a:r>
            <a:rPr lang="en-US" dirty="0" smtClean="0"/>
            <a:t> captures some key elements – but not all</a:t>
          </a:r>
          <a:endParaRPr lang="en-US" dirty="0"/>
        </a:p>
      </dgm:t>
    </dgm:pt>
    <dgm:pt modelId="{FEE74D70-9E1F-4EA5-847E-28F623D9E17B}" type="parTrans" cxnId="{D5216E87-712A-4D22-BD78-6FB442DD9AF7}">
      <dgm:prSet/>
      <dgm:spPr/>
      <dgm:t>
        <a:bodyPr/>
        <a:lstStyle/>
        <a:p>
          <a:endParaRPr lang="en-US"/>
        </a:p>
      </dgm:t>
    </dgm:pt>
    <dgm:pt modelId="{FCC0BF5C-EF50-4DF9-86EF-5D3BFB221F2F}" type="sibTrans" cxnId="{D5216E87-712A-4D22-BD78-6FB442DD9AF7}">
      <dgm:prSet/>
      <dgm:spPr/>
      <dgm:t>
        <a:bodyPr/>
        <a:lstStyle/>
        <a:p>
          <a:endParaRPr lang="en-US"/>
        </a:p>
      </dgm:t>
    </dgm:pt>
    <dgm:pt modelId="{E9656228-B0C6-4E4B-9E98-BCE219D468DD}">
      <dgm:prSet phldrT="[Text]"/>
      <dgm:spPr/>
      <dgm:t>
        <a:bodyPr/>
        <a:lstStyle/>
        <a:p>
          <a:r>
            <a:rPr lang="en-US" dirty="0" smtClean="0"/>
            <a:t>Pumping location not captured by all</a:t>
          </a:r>
          <a:endParaRPr lang="en-US" dirty="0"/>
        </a:p>
      </dgm:t>
    </dgm:pt>
    <dgm:pt modelId="{B1734232-B7E6-447E-A389-6C088A3DCD10}" type="parTrans" cxnId="{B6247CC2-5215-4431-830D-AAE24946A17F}">
      <dgm:prSet/>
      <dgm:spPr/>
      <dgm:t>
        <a:bodyPr/>
        <a:lstStyle/>
        <a:p>
          <a:endParaRPr lang="en-US"/>
        </a:p>
      </dgm:t>
    </dgm:pt>
    <dgm:pt modelId="{4A04461C-BCA0-4C14-B7D4-052ED7DABB3D}" type="sibTrans" cxnId="{B6247CC2-5215-4431-830D-AAE24946A17F}">
      <dgm:prSet/>
      <dgm:spPr/>
      <dgm:t>
        <a:bodyPr/>
        <a:lstStyle/>
        <a:p>
          <a:endParaRPr lang="en-US"/>
        </a:p>
      </dgm:t>
    </dgm:pt>
    <dgm:pt modelId="{9B2541E0-ED48-47CF-9502-2B707781AA9D}">
      <dgm:prSet phldrT="[Text]"/>
      <dgm:spPr/>
      <dgm:t>
        <a:bodyPr/>
        <a:lstStyle/>
        <a:p>
          <a:r>
            <a:rPr lang="en-US" dirty="0" smtClean="0"/>
            <a:t>55% don’t collect “time organ left the OR”</a:t>
          </a:r>
          <a:endParaRPr lang="en-US" dirty="0"/>
        </a:p>
      </dgm:t>
    </dgm:pt>
    <dgm:pt modelId="{C3C83A16-E2ED-41CD-A82F-3694AF917AC2}" type="parTrans" cxnId="{1A0C020D-CDA8-4E1C-A90E-DDD89E924A46}">
      <dgm:prSet/>
      <dgm:spPr/>
      <dgm:t>
        <a:bodyPr/>
        <a:lstStyle/>
        <a:p>
          <a:endParaRPr lang="en-US"/>
        </a:p>
      </dgm:t>
    </dgm:pt>
    <dgm:pt modelId="{248399A9-92A6-4A9A-B610-3A2981BED5B9}" type="sibTrans" cxnId="{1A0C020D-CDA8-4E1C-A90E-DDD89E924A46}">
      <dgm:prSet/>
      <dgm:spPr/>
      <dgm:t>
        <a:bodyPr/>
        <a:lstStyle/>
        <a:p>
          <a:endParaRPr lang="en-US"/>
        </a:p>
      </dgm:t>
    </dgm:pt>
    <dgm:pt modelId="{C4A1B1FB-E568-4A3F-BDB2-90DD0E6405EA}">
      <dgm:prSet/>
      <dgm:spPr/>
      <dgm:t>
        <a:bodyPr/>
        <a:lstStyle/>
        <a:p>
          <a:r>
            <a:rPr lang="en-US" dirty="0" smtClean="0"/>
            <a:t>“Check ins” or key timestamps not systematically collected</a:t>
          </a:r>
        </a:p>
      </dgm:t>
    </dgm:pt>
    <dgm:pt modelId="{568F5851-FDF1-4C63-8BEF-4414324E6E85}" type="parTrans" cxnId="{CC47EBC1-B0E8-4FD0-9E28-7A293B0B64B5}">
      <dgm:prSet/>
      <dgm:spPr/>
      <dgm:t>
        <a:bodyPr/>
        <a:lstStyle/>
        <a:p>
          <a:endParaRPr lang="en-US"/>
        </a:p>
      </dgm:t>
    </dgm:pt>
    <dgm:pt modelId="{D127EC06-317F-4195-83E7-63BCC88DC996}" type="sibTrans" cxnId="{CC47EBC1-B0E8-4FD0-9E28-7A293B0B64B5}">
      <dgm:prSet/>
      <dgm:spPr/>
      <dgm:t>
        <a:bodyPr/>
        <a:lstStyle/>
        <a:p>
          <a:endParaRPr lang="en-US"/>
        </a:p>
      </dgm:t>
    </dgm:pt>
    <dgm:pt modelId="{E1196C10-21FB-4A21-A5A4-C3E3E874F1B6}">
      <dgm:prSet/>
      <dgm:spPr/>
      <dgm:t>
        <a:bodyPr/>
        <a:lstStyle/>
        <a:p>
          <a:r>
            <a:rPr lang="en-US" dirty="0" smtClean="0"/>
            <a:t>Collection of delivery time varies</a:t>
          </a:r>
        </a:p>
      </dgm:t>
    </dgm:pt>
    <dgm:pt modelId="{AD864928-4D85-45C1-B04B-04B4DDFE3FE5}" type="parTrans" cxnId="{5D4437DA-1657-4D3B-A916-63CA8CC83CD3}">
      <dgm:prSet/>
      <dgm:spPr/>
      <dgm:t>
        <a:bodyPr/>
        <a:lstStyle/>
        <a:p>
          <a:endParaRPr lang="en-US"/>
        </a:p>
      </dgm:t>
    </dgm:pt>
    <dgm:pt modelId="{2D78E1A5-291E-436B-9269-EBCB1290384F}" type="sibTrans" cxnId="{5D4437DA-1657-4D3B-A916-63CA8CC83CD3}">
      <dgm:prSet/>
      <dgm:spPr/>
      <dgm:t>
        <a:bodyPr/>
        <a:lstStyle/>
        <a:p>
          <a:endParaRPr lang="en-US"/>
        </a:p>
      </dgm:t>
    </dgm:pt>
    <dgm:pt modelId="{F23508A8-0176-4223-895E-9191DA0E8D4B}">
      <dgm:prSet/>
      <dgm:spPr/>
      <dgm:t>
        <a:bodyPr/>
        <a:lstStyle/>
        <a:p>
          <a:r>
            <a:rPr lang="en-US" dirty="0" smtClean="0"/>
            <a:t>Most data maintained by courier, not OPO</a:t>
          </a:r>
          <a:endParaRPr lang="en-US" dirty="0"/>
        </a:p>
      </dgm:t>
    </dgm:pt>
    <dgm:pt modelId="{04456237-AB59-4F97-9B7B-4B7A2CFA4849}" type="parTrans" cxnId="{4E0CD9D3-7A8F-496E-8961-49B8E3A086CE}">
      <dgm:prSet/>
      <dgm:spPr/>
      <dgm:t>
        <a:bodyPr/>
        <a:lstStyle/>
        <a:p>
          <a:endParaRPr lang="en-US"/>
        </a:p>
      </dgm:t>
    </dgm:pt>
    <dgm:pt modelId="{24D3CC71-3A1F-4421-A223-251F258FFA0E}" type="sibTrans" cxnId="{4E0CD9D3-7A8F-496E-8961-49B8E3A086CE}">
      <dgm:prSet/>
      <dgm:spPr/>
      <dgm:t>
        <a:bodyPr/>
        <a:lstStyle/>
        <a:p>
          <a:endParaRPr lang="en-US"/>
        </a:p>
      </dgm:t>
    </dgm:pt>
    <dgm:pt modelId="{FDA57D2E-1437-41FA-9C77-4763658453D9}">
      <dgm:prSet phldrT="[Text]"/>
      <dgm:spPr/>
      <dgm:t>
        <a:bodyPr/>
        <a:lstStyle/>
        <a:p>
          <a:r>
            <a:rPr lang="en-US" smtClean="0"/>
            <a:t>Highly variable across OPOs</a:t>
          </a:r>
          <a:endParaRPr lang="en-US"/>
        </a:p>
      </dgm:t>
    </dgm:pt>
    <dgm:pt modelId="{A5669F12-3528-4A66-8E8B-D397A5A9FC84}" type="parTrans" cxnId="{F7D10E37-38D0-46EF-81F5-84F6C961B4A8}">
      <dgm:prSet/>
      <dgm:spPr/>
      <dgm:t>
        <a:bodyPr/>
        <a:lstStyle/>
        <a:p>
          <a:endParaRPr lang="en-US"/>
        </a:p>
      </dgm:t>
    </dgm:pt>
    <dgm:pt modelId="{548E999A-D602-45DE-90ED-51044F064406}" type="sibTrans" cxnId="{F7D10E37-38D0-46EF-81F5-84F6C961B4A8}">
      <dgm:prSet/>
      <dgm:spPr/>
      <dgm:t>
        <a:bodyPr/>
        <a:lstStyle/>
        <a:p>
          <a:endParaRPr lang="en-US"/>
        </a:p>
      </dgm:t>
    </dgm:pt>
    <dgm:pt modelId="{D5A67E46-6F85-4570-8C29-E7A1310D1653}">
      <dgm:prSet phldrT="[Text]"/>
      <dgm:spPr/>
      <dgm:t>
        <a:bodyPr/>
        <a:lstStyle/>
        <a:p>
          <a:r>
            <a:rPr lang="en-US" dirty="0" smtClean="0"/>
            <a:t>“Planned delays” not collected by all, only “somewhat” reliable</a:t>
          </a:r>
          <a:endParaRPr lang="en-US" dirty="0"/>
        </a:p>
      </dgm:t>
    </dgm:pt>
    <dgm:pt modelId="{85073B05-479D-4EA0-AE75-B3555D6B96C4}" type="parTrans" cxnId="{E2287137-E79B-4E2B-8A4C-3F2C99C525D5}">
      <dgm:prSet/>
      <dgm:spPr/>
      <dgm:t>
        <a:bodyPr/>
        <a:lstStyle/>
        <a:p>
          <a:endParaRPr lang="en-US"/>
        </a:p>
      </dgm:t>
    </dgm:pt>
    <dgm:pt modelId="{8F15302B-533E-4BA4-99CA-83D4E4438B0E}" type="sibTrans" cxnId="{E2287137-E79B-4E2B-8A4C-3F2C99C525D5}">
      <dgm:prSet/>
      <dgm:spPr/>
      <dgm:t>
        <a:bodyPr/>
        <a:lstStyle/>
        <a:p>
          <a:endParaRPr lang="en-US"/>
        </a:p>
      </dgm:t>
    </dgm:pt>
    <dgm:pt modelId="{3EE106B0-E586-4E95-8423-234C866A1601}">
      <dgm:prSet/>
      <dgm:spPr/>
      <dgm:t>
        <a:bodyPr/>
        <a:lstStyle/>
        <a:p>
          <a:r>
            <a:rPr lang="en-US" dirty="0" smtClean="0"/>
            <a:t>Tracking ability inconsistent</a:t>
          </a:r>
        </a:p>
      </dgm:t>
    </dgm:pt>
    <dgm:pt modelId="{EC7E7F3C-4691-4B98-87B6-B5B0AC7DCE14}" type="parTrans" cxnId="{5F9C325F-69E5-45CC-956C-AB29CD116944}">
      <dgm:prSet/>
      <dgm:spPr/>
      <dgm:t>
        <a:bodyPr/>
        <a:lstStyle/>
        <a:p>
          <a:endParaRPr lang="en-US"/>
        </a:p>
      </dgm:t>
    </dgm:pt>
    <dgm:pt modelId="{4675D3A0-5639-45FD-AFD8-46A53DF05CFE}" type="sibTrans" cxnId="{5F9C325F-69E5-45CC-956C-AB29CD116944}">
      <dgm:prSet/>
      <dgm:spPr/>
      <dgm:t>
        <a:bodyPr/>
        <a:lstStyle/>
        <a:p>
          <a:endParaRPr lang="en-US"/>
        </a:p>
      </dgm:t>
    </dgm:pt>
    <dgm:pt modelId="{7BE0B5DF-E93A-4438-8610-8C694E79A4EC}" type="pres">
      <dgm:prSet presAssocID="{B54EDA83-B235-450F-B3A6-EC9AF7F9C196}" presName="diagram" presStyleCnt="0">
        <dgm:presLayoutVars>
          <dgm:dir/>
          <dgm:animLvl val="lvl"/>
          <dgm:resizeHandles val="exact"/>
        </dgm:presLayoutVars>
      </dgm:prSet>
      <dgm:spPr/>
    </dgm:pt>
    <dgm:pt modelId="{7E96C5ED-8E0F-47B3-81BF-4690A62AA65E}" type="pres">
      <dgm:prSet presAssocID="{19F60DA2-AA17-4E24-80A6-A2D8A0235081}" presName="compNode" presStyleCnt="0"/>
      <dgm:spPr/>
    </dgm:pt>
    <dgm:pt modelId="{CB36735E-5588-45F2-8504-372595DBB459}" type="pres">
      <dgm:prSet presAssocID="{19F60DA2-AA17-4E24-80A6-A2D8A0235081}" presName="childRec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960D5F-B543-4BCB-8BEC-6C2E777F9F24}" type="pres">
      <dgm:prSet presAssocID="{19F60DA2-AA17-4E24-80A6-A2D8A0235081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EFBD4E-FC58-4F0A-836B-2785772A8188}" type="pres">
      <dgm:prSet presAssocID="{19F60DA2-AA17-4E24-80A6-A2D8A0235081}" presName="parentRect" presStyleLbl="alignNode1" presStyleIdx="0" presStyleCnt="2"/>
      <dgm:spPr/>
      <dgm:t>
        <a:bodyPr/>
        <a:lstStyle/>
        <a:p>
          <a:endParaRPr lang="en-US"/>
        </a:p>
      </dgm:t>
    </dgm:pt>
    <dgm:pt modelId="{FE7FC7AA-D4A7-463D-8566-45045035F817}" type="pres">
      <dgm:prSet presAssocID="{19F60DA2-AA17-4E24-80A6-A2D8A0235081}" presName="adorn" presStyleLbl="fgAccFollow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38100">
          <a:solidFill>
            <a:schemeClr val="accent1">
              <a:lumMod val="50000"/>
              <a:alpha val="90000"/>
            </a:schemeClr>
          </a:solidFill>
        </a:ln>
      </dgm:spPr>
    </dgm:pt>
    <dgm:pt modelId="{A6D5F7B3-EBFF-4876-BF19-BD7C74FA069F}" type="pres">
      <dgm:prSet presAssocID="{064C9529-7814-48D8-A4EB-8C94F5761C36}" presName="sibTrans" presStyleLbl="sibTrans2D1" presStyleIdx="0" presStyleCnt="0"/>
      <dgm:spPr/>
      <dgm:t>
        <a:bodyPr/>
        <a:lstStyle/>
        <a:p>
          <a:endParaRPr lang="en-US"/>
        </a:p>
      </dgm:t>
    </dgm:pt>
    <dgm:pt modelId="{64A6C6E8-5C8C-4490-BEDD-DD9248535D07}" type="pres">
      <dgm:prSet presAssocID="{3BA709A0-C5C3-4868-92C1-75D3B5A60336}" presName="compNode" presStyleCnt="0"/>
      <dgm:spPr/>
    </dgm:pt>
    <dgm:pt modelId="{8F102289-D77E-44E3-B23F-678F76C5FE86}" type="pres">
      <dgm:prSet presAssocID="{3BA709A0-C5C3-4868-92C1-75D3B5A60336}" presName="childRec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62332D-11B8-468E-BD70-C3CE65F4A61C}" type="pres">
      <dgm:prSet presAssocID="{3BA709A0-C5C3-4868-92C1-75D3B5A60336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613C47-C152-4556-AA44-3065FFF8A25E}" type="pres">
      <dgm:prSet presAssocID="{3BA709A0-C5C3-4868-92C1-75D3B5A60336}" presName="parentRect" presStyleLbl="alignNode1" presStyleIdx="1" presStyleCnt="2"/>
      <dgm:spPr/>
      <dgm:t>
        <a:bodyPr/>
        <a:lstStyle/>
        <a:p>
          <a:endParaRPr lang="en-US"/>
        </a:p>
      </dgm:t>
    </dgm:pt>
    <dgm:pt modelId="{45CE8254-7FE8-4ACE-ACE4-B19705FD7533}" type="pres">
      <dgm:prSet presAssocID="{3BA709A0-C5C3-4868-92C1-75D3B5A60336}" presName="adorn" presStyleLbl="fgAccFollowNod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38100">
          <a:solidFill>
            <a:schemeClr val="accent1">
              <a:lumMod val="50000"/>
              <a:alpha val="90000"/>
            </a:schemeClr>
          </a:solidFill>
        </a:ln>
      </dgm:spPr>
    </dgm:pt>
  </dgm:ptLst>
  <dgm:cxnLst>
    <dgm:cxn modelId="{C83D1BFD-081A-412E-929B-D58F0663AAF3}" type="presOf" srcId="{E9656228-B0C6-4E4B-9E98-BCE219D468DD}" destId="{CB36735E-5588-45F2-8504-372595DBB459}" srcOrd="0" destOrd="1" presId="urn:microsoft.com/office/officeart/2005/8/layout/bList2"/>
    <dgm:cxn modelId="{72725A26-8A79-472F-8532-0A37271E859D}" srcId="{B54EDA83-B235-450F-B3A6-EC9AF7F9C196}" destId="{19F60DA2-AA17-4E24-80A6-A2D8A0235081}" srcOrd="0" destOrd="0" parTransId="{DFF53886-1A37-4910-86AB-3B6901C52C24}" sibTransId="{064C9529-7814-48D8-A4EB-8C94F5761C36}"/>
    <dgm:cxn modelId="{F7D10E37-38D0-46EF-81F5-84F6C961B4A8}" srcId="{3BA709A0-C5C3-4868-92C1-75D3B5A60336}" destId="{FDA57D2E-1437-41FA-9C77-4763658453D9}" srcOrd="0" destOrd="0" parTransId="{A5669F12-3528-4A66-8E8B-D397A5A9FC84}" sibTransId="{548E999A-D602-45DE-90ED-51044F064406}"/>
    <dgm:cxn modelId="{CC47EBC1-B0E8-4FD0-9E28-7A293B0B64B5}" srcId="{3BA709A0-C5C3-4868-92C1-75D3B5A60336}" destId="{C4A1B1FB-E568-4A3F-BDB2-90DD0E6405EA}" srcOrd="1" destOrd="0" parTransId="{568F5851-FDF1-4C63-8BEF-4414324E6E85}" sibTransId="{D127EC06-317F-4195-83E7-63BCC88DC996}"/>
    <dgm:cxn modelId="{4FB69323-50A5-4108-A4E6-49211CE4BB1B}" type="presOf" srcId="{C4A1B1FB-E568-4A3F-BDB2-90DD0E6405EA}" destId="{8F102289-D77E-44E3-B23F-678F76C5FE86}" srcOrd="0" destOrd="1" presId="urn:microsoft.com/office/officeart/2005/8/layout/bList2"/>
    <dgm:cxn modelId="{B6247CC2-5215-4431-830D-AAE24946A17F}" srcId="{19F60DA2-AA17-4E24-80A6-A2D8A0235081}" destId="{E9656228-B0C6-4E4B-9E98-BCE219D468DD}" srcOrd="1" destOrd="0" parTransId="{B1734232-B7E6-447E-A389-6C088A3DCD10}" sibTransId="{4A04461C-BCA0-4C14-B7D4-052ED7DABB3D}"/>
    <dgm:cxn modelId="{845AAAE8-5943-42CB-ABF3-69976406DE15}" type="presOf" srcId="{064C9529-7814-48D8-A4EB-8C94F5761C36}" destId="{A6D5F7B3-EBFF-4876-BF19-BD7C74FA069F}" srcOrd="0" destOrd="0" presId="urn:microsoft.com/office/officeart/2005/8/layout/bList2"/>
    <dgm:cxn modelId="{79876704-65E5-4087-AED3-B010E6D96F67}" type="presOf" srcId="{FDA57D2E-1437-41FA-9C77-4763658453D9}" destId="{8F102289-D77E-44E3-B23F-678F76C5FE86}" srcOrd="0" destOrd="0" presId="urn:microsoft.com/office/officeart/2005/8/layout/bList2"/>
    <dgm:cxn modelId="{FDA6FAC7-EE46-42ED-A4CB-A0853CF76E94}" type="presOf" srcId="{E1196C10-21FB-4A21-A5A4-C3E3E874F1B6}" destId="{8F102289-D77E-44E3-B23F-678F76C5FE86}" srcOrd="0" destOrd="2" presId="urn:microsoft.com/office/officeart/2005/8/layout/bList2"/>
    <dgm:cxn modelId="{4E0CD9D3-7A8F-496E-8961-49B8E3A086CE}" srcId="{3BA709A0-C5C3-4868-92C1-75D3B5A60336}" destId="{F23508A8-0176-4223-895E-9191DA0E8D4B}" srcOrd="4" destOrd="0" parTransId="{04456237-AB59-4F97-9B7B-4B7A2CFA4849}" sibTransId="{24D3CC71-3A1F-4421-A223-251F258FFA0E}"/>
    <dgm:cxn modelId="{50CE6C88-FD96-47BE-AFC8-2DB087775B8A}" type="presOf" srcId="{F23508A8-0176-4223-895E-9191DA0E8D4B}" destId="{8F102289-D77E-44E3-B23F-678F76C5FE86}" srcOrd="0" destOrd="4" presId="urn:microsoft.com/office/officeart/2005/8/layout/bList2"/>
    <dgm:cxn modelId="{837CD304-E256-4D17-A7F2-DD5CB416501E}" type="presOf" srcId="{3EE106B0-E586-4E95-8423-234C866A1601}" destId="{8F102289-D77E-44E3-B23F-678F76C5FE86}" srcOrd="0" destOrd="3" presId="urn:microsoft.com/office/officeart/2005/8/layout/bList2"/>
    <dgm:cxn modelId="{D5216E87-712A-4D22-BD78-6FB442DD9AF7}" srcId="{19F60DA2-AA17-4E24-80A6-A2D8A0235081}" destId="{0532C583-31CC-4BA0-9659-DE5538CDE680}" srcOrd="0" destOrd="0" parTransId="{FEE74D70-9E1F-4EA5-847E-28F623D9E17B}" sibTransId="{FCC0BF5C-EF50-4DF9-86EF-5D3BFB221F2F}"/>
    <dgm:cxn modelId="{1A0C020D-CDA8-4E1C-A90E-DDD89E924A46}" srcId="{19F60DA2-AA17-4E24-80A6-A2D8A0235081}" destId="{9B2541E0-ED48-47CF-9502-2B707781AA9D}" srcOrd="2" destOrd="0" parTransId="{C3C83A16-E2ED-41CD-A82F-3694AF917AC2}" sibTransId="{248399A9-92A6-4A9A-B610-3A2981BED5B9}"/>
    <dgm:cxn modelId="{46DE465C-059D-4B71-B090-D199A40FEC0E}" type="presOf" srcId="{B54EDA83-B235-450F-B3A6-EC9AF7F9C196}" destId="{7BE0B5DF-E93A-4438-8610-8C694E79A4EC}" srcOrd="0" destOrd="0" presId="urn:microsoft.com/office/officeart/2005/8/layout/bList2"/>
    <dgm:cxn modelId="{AC124F6C-A125-4277-9AD6-D6B93F7A64CC}" type="presOf" srcId="{3BA709A0-C5C3-4868-92C1-75D3B5A60336}" destId="{2C62332D-11B8-468E-BD70-C3CE65F4A61C}" srcOrd="0" destOrd="0" presId="urn:microsoft.com/office/officeart/2005/8/layout/bList2"/>
    <dgm:cxn modelId="{CB705625-F25F-4F44-916A-1B6331041078}" type="presOf" srcId="{19F60DA2-AA17-4E24-80A6-A2D8A0235081}" destId="{66EFBD4E-FC58-4F0A-836B-2785772A8188}" srcOrd="1" destOrd="0" presId="urn:microsoft.com/office/officeart/2005/8/layout/bList2"/>
    <dgm:cxn modelId="{ED503FDC-F9E7-4A41-BF5C-099764B2C82D}" type="presOf" srcId="{D5A67E46-6F85-4570-8C29-E7A1310D1653}" destId="{CB36735E-5588-45F2-8504-372595DBB459}" srcOrd="0" destOrd="3" presId="urn:microsoft.com/office/officeart/2005/8/layout/bList2"/>
    <dgm:cxn modelId="{5D4437DA-1657-4D3B-A916-63CA8CC83CD3}" srcId="{3BA709A0-C5C3-4868-92C1-75D3B5A60336}" destId="{E1196C10-21FB-4A21-A5A4-C3E3E874F1B6}" srcOrd="2" destOrd="0" parTransId="{AD864928-4D85-45C1-B04B-04B4DDFE3FE5}" sibTransId="{2D78E1A5-291E-436B-9269-EBCB1290384F}"/>
    <dgm:cxn modelId="{9411156C-9EF7-4186-858C-59FF29D48C2F}" type="presOf" srcId="{19F60DA2-AA17-4E24-80A6-A2D8A0235081}" destId="{D7960D5F-B543-4BCB-8BEC-6C2E777F9F24}" srcOrd="0" destOrd="0" presId="urn:microsoft.com/office/officeart/2005/8/layout/bList2"/>
    <dgm:cxn modelId="{74E63AC0-740A-4B5D-A34E-5EE790DCC642}" type="presOf" srcId="{9B2541E0-ED48-47CF-9502-2B707781AA9D}" destId="{CB36735E-5588-45F2-8504-372595DBB459}" srcOrd="0" destOrd="2" presId="urn:microsoft.com/office/officeart/2005/8/layout/bList2"/>
    <dgm:cxn modelId="{E2287137-E79B-4E2B-8A4C-3F2C99C525D5}" srcId="{19F60DA2-AA17-4E24-80A6-A2D8A0235081}" destId="{D5A67E46-6F85-4570-8C29-E7A1310D1653}" srcOrd="3" destOrd="0" parTransId="{85073B05-479D-4EA0-AE75-B3555D6B96C4}" sibTransId="{8F15302B-533E-4BA4-99CA-83D4E4438B0E}"/>
    <dgm:cxn modelId="{5F9C325F-69E5-45CC-956C-AB29CD116944}" srcId="{3BA709A0-C5C3-4868-92C1-75D3B5A60336}" destId="{3EE106B0-E586-4E95-8423-234C866A1601}" srcOrd="3" destOrd="0" parTransId="{EC7E7F3C-4691-4B98-87B6-B5B0AC7DCE14}" sibTransId="{4675D3A0-5639-45FD-AFD8-46A53DF05CFE}"/>
    <dgm:cxn modelId="{10F24239-05E3-4E18-A8E6-B00952A7C4F5}" type="presOf" srcId="{0532C583-31CC-4BA0-9659-DE5538CDE680}" destId="{CB36735E-5588-45F2-8504-372595DBB459}" srcOrd="0" destOrd="0" presId="urn:microsoft.com/office/officeart/2005/8/layout/bList2"/>
    <dgm:cxn modelId="{3E24AD83-2897-4B23-8713-17018C0B2326}" type="presOf" srcId="{3BA709A0-C5C3-4868-92C1-75D3B5A60336}" destId="{55613C47-C152-4556-AA44-3065FFF8A25E}" srcOrd="1" destOrd="0" presId="urn:microsoft.com/office/officeart/2005/8/layout/bList2"/>
    <dgm:cxn modelId="{9D2C4E9D-F860-4ACA-83E7-36D4B0382CB5}" srcId="{B54EDA83-B235-450F-B3A6-EC9AF7F9C196}" destId="{3BA709A0-C5C3-4868-92C1-75D3B5A60336}" srcOrd="1" destOrd="0" parTransId="{8F0A08CB-DD9D-469F-ABDE-934A62DD66A3}" sibTransId="{0ABBF740-220A-4EEF-98FA-DEABD39ADF51}"/>
    <dgm:cxn modelId="{8A2C482C-4E82-4E9C-A343-3278A0DD7C88}" type="presParOf" srcId="{7BE0B5DF-E93A-4438-8610-8C694E79A4EC}" destId="{7E96C5ED-8E0F-47B3-81BF-4690A62AA65E}" srcOrd="0" destOrd="0" presId="urn:microsoft.com/office/officeart/2005/8/layout/bList2"/>
    <dgm:cxn modelId="{DEABC6D9-A3CD-4F59-8106-C55E2D7F2472}" type="presParOf" srcId="{7E96C5ED-8E0F-47B3-81BF-4690A62AA65E}" destId="{CB36735E-5588-45F2-8504-372595DBB459}" srcOrd="0" destOrd="0" presId="urn:microsoft.com/office/officeart/2005/8/layout/bList2"/>
    <dgm:cxn modelId="{F91FA56B-BC01-436C-A1FD-5B8508E2D615}" type="presParOf" srcId="{7E96C5ED-8E0F-47B3-81BF-4690A62AA65E}" destId="{D7960D5F-B543-4BCB-8BEC-6C2E777F9F24}" srcOrd="1" destOrd="0" presId="urn:microsoft.com/office/officeart/2005/8/layout/bList2"/>
    <dgm:cxn modelId="{4E4333E5-5996-4899-917D-F7858239A5C4}" type="presParOf" srcId="{7E96C5ED-8E0F-47B3-81BF-4690A62AA65E}" destId="{66EFBD4E-FC58-4F0A-836B-2785772A8188}" srcOrd="2" destOrd="0" presId="urn:microsoft.com/office/officeart/2005/8/layout/bList2"/>
    <dgm:cxn modelId="{9238CE16-AF5D-412B-BC5E-36185B610461}" type="presParOf" srcId="{7E96C5ED-8E0F-47B3-81BF-4690A62AA65E}" destId="{FE7FC7AA-D4A7-463D-8566-45045035F817}" srcOrd="3" destOrd="0" presId="urn:microsoft.com/office/officeart/2005/8/layout/bList2"/>
    <dgm:cxn modelId="{1131A2BF-65EE-43F3-9EF7-451D8A18A53D}" type="presParOf" srcId="{7BE0B5DF-E93A-4438-8610-8C694E79A4EC}" destId="{A6D5F7B3-EBFF-4876-BF19-BD7C74FA069F}" srcOrd="1" destOrd="0" presId="urn:microsoft.com/office/officeart/2005/8/layout/bList2"/>
    <dgm:cxn modelId="{E040F2BE-3C6D-4DB7-BCD9-82363239AAA4}" type="presParOf" srcId="{7BE0B5DF-E93A-4438-8610-8C694E79A4EC}" destId="{64A6C6E8-5C8C-4490-BEDD-DD9248535D07}" srcOrd="2" destOrd="0" presId="urn:microsoft.com/office/officeart/2005/8/layout/bList2"/>
    <dgm:cxn modelId="{80242F02-1F92-46CE-8D18-28D882A62E49}" type="presParOf" srcId="{64A6C6E8-5C8C-4490-BEDD-DD9248535D07}" destId="{8F102289-D77E-44E3-B23F-678F76C5FE86}" srcOrd="0" destOrd="0" presId="urn:microsoft.com/office/officeart/2005/8/layout/bList2"/>
    <dgm:cxn modelId="{A92AF284-CB62-4C39-9271-82F6F2BA8935}" type="presParOf" srcId="{64A6C6E8-5C8C-4490-BEDD-DD9248535D07}" destId="{2C62332D-11B8-468E-BD70-C3CE65F4A61C}" srcOrd="1" destOrd="0" presId="urn:microsoft.com/office/officeart/2005/8/layout/bList2"/>
    <dgm:cxn modelId="{1D9821A6-E252-4D01-B8F1-6AAD89E8D6CC}" type="presParOf" srcId="{64A6C6E8-5C8C-4490-BEDD-DD9248535D07}" destId="{55613C47-C152-4556-AA44-3065FFF8A25E}" srcOrd="2" destOrd="0" presId="urn:microsoft.com/office/officeart/2005/8/layout/bList2"/>
    <dgm:cxn modelId="{EA846EFD-BB50-44A4-9B2D-236C3D4DE1B6}" type="presParOf" srcId="{64A6C6E8-5C8C-4490-BEDD-DD9248535D07}" destId="{45CE8254-7FE8-4ACE-ACE4-B19705FD7533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0693A0-9CB2-4E3C-B736-6C3F67FC6674}">
      <dsp:nvSpPr>
        <dsp:cNvPr id="0" name=""/>
        <dsp:cNvSpPr/>
      </dsp:nvSpPr>
      <dsp:spPr>
        <a:xfrm>
          <a:off x="1690" y="0"/>
          <a:ext cx="2630371" cy="49381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Ubuntu" panose="020B0504030602030204" pitchFamily="34" charset="0"/>
              <a:cs typeface="Arial" panose="020B0604020202020204" pitchFamily="34" charset="0"/>
            </a:rPr>
            <a:t>Behavioral Research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i="0" kern="1200" dirty="0" smtClean="0">
              <a:latin typeface="Ubuntu" panose="020B0504030602030204" pitchFamily="34" charset="0"/>
              <a:cs typeface="Arial" panose="020B0604020202020204" pitchFamily="34" charset="0"/>
            </a:rPr>
            <a:t>Study the impact of human interactions with the system </a:t>
          </a:r>
          <a:endParaRPr lang="en-US" sz="2800" kern="1200" dirty="0">
            <a:latin typeface="Ubuntu" panose="020B0504030602030204" pitchFamily="34" charset="0"/>
            <a:cs typeface="Arial" panose="020B0604020202020204" pitchFamily="34" charset="0"/>
          </a:endParaRPr>
        </a:p>
      </dsp:txBody>
      <dsp:txXfrm>
        <a:off x="1690" y="1975246"/>
        <a:ext cx="2630371" cy="1975246"/>
      </dsp:txXfrm>
    </dsp:sp>
    <dsp:sp modelId="{0F735F32-AB5E-4F02-BC87-C021A9DAF883}">
      <dsp:nvSpPr>
        <dsp:cNvPr id="0" name=""/>
        <dsp:cNvSpPr/>
      </dsp:nvSpPr>
      <dsp:spPr>
        <a:xfrm>
          <a:off x="494679" y="296287"/>
          <a:ext cx="1644392" cy="1644392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F8E5F7-ABF7-4EF0-B12F-031685D74D6B}">
      <dsp:nvSpPr>
        <dsp:cNvPr id="0" name=""/>
        <dsp:cNvSpPr/>
      </dsp:nvSpPr>
      <dsp:spPr>
        <a:xfrm>
          <a:off x="2720626" y="0"/>
          <a:ext cx="2630371" cy="49381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Ubuntu" panose="020B0504030602030204" pitchFamily="34" charset="0"/>
              <a:cs typeface="Arial" panose="020B0604020202020204" pitchFamily="34" charset="0"/>
            </a:rPr>
            <a:t>Data Science</a:t>
          </a:r>
          <a:endParaRPr lang="en-US" sz="2000" i="0" kern="1200" dirty="0" smtClean="0">
            <a:latin typeface="Ubuntu" panose="020B0504030602030204" pitchFamily="34" charset="0"/>
            <a:cs typeface="Arial" panose="020B0604020202020204" pitchFamily="34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i="0" kern="1200" dirty="0" smtClean="0">
              <a:latin typeface="Ubuntu" panose="020B0504030602030204" pitchFamily="34" charset="0"/>
              <a:cs typeface="Arial" panose="020B0604020202020204" pitchFamily="34" charset="0"/>
            </a:rPr>
            <a:t>Testing new algorithms and advanced analytics to uncover actionable insights</a:t>
          </a:r>
          <a:endParaRPr lang="en-US" sz="2800" kern="1200" dirty="0">
            <a:latin typeface="Ubuntu" panose="020B0504030602030204" pitchFamily="34" charset="0"/>
            <a:cs typeface="Arial" panose="020B0604020202020204" pitchFamily="34" charset="0"/>
          </a:endParaRPr>
        </a:p>
      </dsp:txBody>
      <dsp:txXfrm>
        <a:off x="2720626" y="1975246"/>
        <a:ext cx="2630371" cy="1975246"/>
      </dsp:txXfrm>
    </dsp:sp>
    <dsp:sp modelId="{4322FA88-D6A9-43C2-A229-EB5F79CF58A1}">
      <dsp:nvSpPr>
        <dsp:cNvPr id="0" name=""/>
        <dsp:cNvSpPr/>
      </dsp:nvSpPr>
      <dsp:spPr>
        <a:xfrm>
          <a:off x="3203962" y="296287"/>
          <a:ext cx="1644392" cy="1644392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B1DBA7-AE1E-4232-848F-7C83069D2CEC}">
      <dsp:nvSpPr>
        <dsp:cNvPr id="0" name=""/>
        <dsp:cNvSpPr/>
      </dsp:nvSpPr>
      <dsp:spPr>
        <a:xfrm>
          <a:off x="5420255" y="0"/>
          <a:ext cx="2630371" cy="493811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Ubuntu" panose="020B0504030602030204" pitchFamily="34" charset="0"/>
              <a:cs typeface="Arial" panose="020B0604020202020204" pitchFamily="34" charset="0"/>
            </a:rPr>
            <a:t>Technology Innovations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i="0" kern="1200" dirty="0" smtClean="0">
              <a:latin typeface="Ubuntu" panose="020B0504030602030204" pitchFamily="34" charset="0"/>
              <a:cs typeface="Arial" panose="020B0604020202020204" pitchFamily="34" charset="0"/>
            </a:rPr>
            <a:t>Deploy new tools and technologies to strengthen system performance</a:t>
          </a:r>
          <a:endParaRPr lang="en-US" sz="2800" kern="1200" dirty="0">
            <a:latin typeface="Ubuntu" panose="020B0504030602030204" pitchFamily="34" charset="0"/>
            <a:cs typeface="Arial" panose="020B0604020202020204" pitchFamily="34" charset="0"/>
          </a:endParaRPr>
        </a:p>
      </dsp:txBody>
      <dsp:txXfrm>
        <a:off x="5420255" y="1975246"/>
        <a:ext cx="2630371" cy="1975246"/>
      </dsp:txXfrm>
    </dsp:sp>
    <dsp:sp modelId="{02B7A0DA-D634-49DE-A6CB-4D43E07B234E}">
      <dsp:nvSpPr>
        <dsp:cNvPr id="0" name=""/>
        <dsp:cNvSpPr/>
      </dsp:nvSpPr>
      <dsp:spPr>
        <a:xfrm>
          <a:off x="5913244" y="296287"/>
          <a:ext cx="1644392" cy="1644392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0E3E65-A7BB-4B79-8CCA-A1405718AC1A}">
      <dsp:nvSpPr>
        <dsp:cNvPr id="0" name=""/>
        <dsp:cNvSpPr/>
      </dsp:nvSpPr>
      <dsp:spPr>
        <a:xfrm>
          <a:off x="322092" y="4386246"/>
          <a:ext cx="7408131" cy="131929"/>
        </a:xfrm>
        <a:prstGeom prst="leftRightArrow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F40ACC-C26D-4752-947C-219654ED5CDC}">
      <dsp:nvSpPr>
        <dsp:cNvPr id="0" name=""/>
        <dsp:cNvSpPr/>
      </dsp:nvSpPr>
      <dsp:spPr>
        <a:xfrm>
          <a:off x="23679" y="1238415"/>
          <a:ext cx="2906931" cy="1744158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00B0F0">
                <a:tint val="66000"/>
                <a:satMod val="160000"/>
              </a:srgbClr>
            </a:gs>
            <a:gs pos="50000">
              <a:srgbClr val="00B0F0">
                <a:tint val="44500"/>
                <a:satMod val="160000"/>
              </a:srgbClr>
            </a:gs>
            <a:gs pos="100000">
              <a:srgbClr val="00B0F0">
                <a:tint val="23500"/>
                <a:satMod val="160000"/>
              </a:srgbClr>
            </a:gs>
          </a:gsLst>
          <a:lin ang="2700000" scaled="1"/>
          <a:tileRect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+mn-lt"/>
            </a:rPr>
            <a:t>Understand feasibility of collecting logistics-based data from community</a:t>
          </a:r>
        </a:p>
      </dsp:txBody>
      <dsp:txXfrm>
        <a:off x="74764" y="1289500"/>
        <a:ext cx="2804761" cy="1641988"/>
      </dsp:txXfrm>
    </dsp:sp>
    <dsp:sp modelId="{37D29D3A-7C08-4C92-9F02-9D7ECAEFA1A5}">
      <dsp:nvSpPr>
        <dsp:cNvPr id="0" name=""/>
        <dsp:cNvSpPr/>
      </dsp:nvSpPr>
      <dsp:spPr>
        <a:xfrm>
          <a:off x="3221303" y="1750035"/>
          <a:ext cx="616269" cy="720918"/>
        </a:xfrm>
        <a:prstGeom prst="righ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>
            <a:latin typeface="Ubuntu" panose="020B0504030602030204" pitchFamily="34" charset="0"/>
          </a:endParaRPr>
        </a:p>
      </dsp:txBody>
      <dsp:txXfrm>
        <a:off x="3221303" y="1894219"/>
        <a:ext cx="431388" cy="432550"/>
      </dsp:txXfrm>
    </dsp:sp>
    <dsp:sp modelId="{8FA2387E-7183-41A3-94AB-757B86E938AD}">
      <dsp:nvSpPr>
        <dsp:cNvPr id="0" name=""/>
        <dsp:cNvSpPr/>
      </dsp:nvSpPr>
      <dsp:spPr>
        <a:xfrm>
          <a:off x="4093382" y="1238415"/>
          <a:ext cx="2906931" cy="1744158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00B0F0">
                <a:tint val="66000"/>
                <a:satMod val="160000"/>
              </a:srgbClr>
            </a:gs>
            <a:gs pos="50000">
              <a:srgbClr val="00B0F0">
                <a:tint val="44500"/>
                <a:satMod val="160000"/>
              </a:srgbClr>
            </a:gs>
            <a:gs pos="100000">
              <a:srgbClr val="00B0F0">
                <a:tint val="23500"/>
                <a:satMod val="160000"/>
              </a:srgbClr>
            </a:gs>
          </a:gsLst>
          <a:lin ang="2700000" scaled="1"/>
          <a:tileRect/>
        </a:gradFill>
        <a:ln w="76200">
          <a:solidFill>
            <a:schemeClr val="accent1">
              <a:lumMod val="50000"/>
            </a:scheme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+mn-lt"/>
            </a:rPr>
            <a:t>Collect data to identify key components of CIT</a:t>
          </a:r>
        </a:p>
      </dsp:txBody>
      <dsp:txXfrm>
        <a:off x="4144467" y="1289500"/>
        <a:ext cx="2804761" cy="1641988"/>
      </dsp:txXfrm>
    </dsp:sp>
    <dsp:sp modelId="{4809A04E-3BEC-433E-AB0B-A706D19CCEB5}">
      <dsp:nvSpPr>
        <dsp:cNvPr id="0" name=""/>
        <dsp:cNvSpPr/>
      </dsp:nvSpPr>
      <dsp:spPr>
        <a:xfrm>
          <a:off x="7289950" y="1750035"/>
          <a:ext cx="614028" cy="720918"/>
        </a:xfrm>
        <a:prstGeom prst="righ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>
            <a:latin typeface="Ubuntu" panose="020B0504030602030204" pitchFamily="34" charset="0"/>
          </a:endParaRPr>
        </a:p>
      </dsp:txBody>
      <dsp:txXfrm>
        <a:off x="7289950" y="1894219"/>
        <a:ext cx="429820" cy="432550"/>
      </dsp:txXfrm>
    </dsp:sp>
    <dsp:sp modelId="{E383988C-6BAD-407A-8DDF-AD82C8641EF2}">
      <dsp:nvSpPr>
        <dsp:cNvPr id="0" name=""/>
        <dsp:cNvSpPr/>
      </dsp:nvSpPr>
      <dsp:spPr>
        <a:xfrm>
          <a:off x="8158858" y="1238415"/>
          <a:ext cx="2906931" cy="1744158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00B0F0">
                <a:tint val="66000"/>
                <a:satMod val="160000"/>
              </a:srgbClr>
            </a:gs>
            <a:gs pos="50000">
              <a:srgbClr val="00B0F0">
                <a:tint val="44500"/>
                <a:satMod val="160000"/>
              </a:srgbClr>
            </a:gs>
            <a:gs pos="100000">
              <a:srgbClr val="00B0F0">
                <a:tint val="23500"/>
                <a:satMod val="160000"/>
              </a:srgbClr>
            </a:gs>
          </a:gsLst>
          <a:lin ang="2700000" scaled="1"/>
          <a:tileRect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+mn-lt"/>
            </a:rPr>
            <a:t>Validate an algorithm to project organ travel time in real-time, enabling projection of CIT</a:t>
          </a:r>
          <a:endParaRPr lang="en-US" sz="1800" kern="1200" dirty="0">
            <a:latin typeface="+mn-lt"/>
          </a:endParaRPr>
        </a:p>
      </dsp:txBody>
      <dsp:txXfrm>
        <a:off x="8209943" y="1289500"/>
        <a:ext cx="2804761" cy="16419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36735E-5588-45F2-8504-372595DBB459}">
      <dsp:nvSpPr>
        <dsp:cNvPr id="0" name=""/>
        <dsp:cNvSpPr/>
      </dsp:nvSpPr>
      <dsp:spPr>
        <a:xfrm>
          <a:off x="53223" y="3349"/>
          <a:ext cx="4264088" cy="318305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87630" rIns="29210" bIns="2921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err="1" smtClean="0"/>
            <a:t>TransNet</a:t>
          </a:r>
          <a:r>
            <a:rPr lang="en-US" sz="2300" kern="1200" dirty="0" smtClean="0"/>
            <a:t> captures some key elements – but not all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Pumping location not captured by all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55% don’t collect “time organ left the OR”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“Planned delays” not collected by all, only “somewhat” reliable</a:t>
          </a:r>
          <a:endParaRPr lang="en-US" sz="2300" kern="1200" dirty="0"/>
        </a:p>
      </dsp:txBody>
      <dsp:txXfrm>
        <a:off x="127806" y="77932"/>
        <a:ext cx="4114922" cy="3108468"/>
      </dsp:txXfrm>
    </dsp:sp>
    <dsp:sp modelId="{66EFBD4E-FC58-4F0A-836B-2785772A8188}">
      <dsp:nvSpPr>
        <dsp:cNvPr id="0" name=""/>
        <dsp:cNvSpPr/>
      </dsp:nvSpPr>
      <dsp:spPr>
        <a:xfrm>
          <a:off x="53223" y="3186401"/>
          <a:ext cx="4264088" cy="136871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Procurement</a:t>
          </a:r>
          <a:endParaRPr lang="en-US" sz="4100" kern="1200" dirty="0"/>
        </a:p>
      </dsp:txBody>
      <dsp:txXfrm>
        <a:off x="53223" y="3186401"/>
        <a:ext cx="3002879" cy="1368712"/>
      </dsp:txXfrm>
    </dsp:sp>
    <dsp:sp modelId="{FE7FC7AA-D4A7-463D-8566-45045035F817}">
      <dsp:nvSpPr>
        <dsp:cNvPr id="0" name=""/>
        <dsp:cNvSpPr/>
      </dsp:nvSpPr>
      <dsp:spPr>
        <a:xfrm>
          <a:off x="3176726" y="3403809"/>
          <a:ext cx="1492430" cy="149243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38100" cap="flat" cmpd="sng" algn="ctr">
          <a:solidFill>
            <a:schemeClr val="accent1">
              <a:lumMod val="50000"/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102289-D77E-44E3-B23F-678F76C5FE86}">
      <dsp:nvSpPr>
        <dsp:cNvPr id="0" name=""/>
        <dsp:cNvSpPr/>
      </dsp:nvSpPr>
      <dsp:spPr>
        <a:xfrm>
          <a:off x="5038898" y="3349"/>
          <a:ext cx="4264088" cy="318305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87630" rIns="29210" bIns="2921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smtClean="0"/>
            <a:t>Highly variable across OPOs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“Check ins” or key timestamps not systematically collected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Collection of delivery time varies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Tracking ability inconsistent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Most data maintained by courier, not OPO</a:t>
          </a:r>
          <a:endParaRPr lang="en-US" sz="2300" kern="1200" dirty="0"/>
        </a:p>
      </dsp:txBody>
      <dsp:txXfrm>
        <a:off x="5113481" y="77932"/>
        <a:ext cx="4114922" cy="3108468"/>
      </dsp:txXfrm>
    </dsp:sp>
    <dsp:sp modelId="{55613C47-C152-4556-AA44-3065FFF8A25E}">
      <dsp:nvSpPr>
        <dsp:cNvPr id="0" name=""/>
        <dsp:cNvSpPr/>
      </dsp:nvSpPr>
      <dsp:spPr>
        <a:xfrm>
          <a:off x="5038898" y="3186401"/>
          <a:ext cx="4264088" cy="136871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b="0" u="none" kern="1200" dirty="0" smtClean="0"/>
            <a:t>Transit</a:t>
          </a:r>
          <a:endParaRPr lang="en-US" sz="4100" b="0" u="none" kern="1200" dirty="0"/>
        </a:p>
      </dsp:txBody>
      <dsp:txXfrm>
        <a:off x="5038898" y="3186401"/>
        <a:ext cx="3002879" cy="1368712"/>
      </dsp:txXfrm>
    </dsp:sp>
    <dsp:sp modelId="{45CE8254-7FE8-4ACE-ACE4-B19705FD7533}">
      <dsp:nvSpPr>
        <dsp:cNvPr id="0" name=""/>
        <dsp:cNvSpPr/>
      </dsp:nvSpPr>
      <dsp:spPr>
        <a:xfrm>
          <a:off x="8162401" y="3403809"/>
          <a:ext cx="1492430" cy="1492430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38100" cap="flat" cmpd="sng" algn="ctr">
          <a:solidFill>
            <a:schemeClr val="accent1">
              <a:lumMod val="50000"/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6816593D-7025-4707-BEAC-558E05745F1C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C3CC01B8-D7F1-4456-A98E-53E963152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17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Behavioral Research</a:t>
            </a:r>
          </a:p>
          <a:p>
            <a:pPr lvl="1"/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Partner with human behavior experts to study the impacts of human interactions with the system </a:t>
            </a:r>
          </a:p>
          <a:p>
            <a:pPr lvl="1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Simulation studies to test behavior</a:t>
            </a:r>
          </a:p>
          <a:p>
            <a:pPr lvl="1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Acceptance practices</a:t>
            </a:r>
          </a:p>
          <a:p>
            <a:pPr lvl="0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Data Science</a:t>
            </a:r>
          </a:p>
          <a:p>
            <a:pPr lvl="1"/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Testing new algorithms, data types, models, and advanced analytics to uncover actionable insights</a:t>
            </a:r>
          </a:p>
          <a:p>
            <a:pPr lvl="1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Predictive analytics tools</a:t>
            </a:r>
          </a:p>
          <a:p>
            <a:pPr lvl="1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Novel data processing techniques</a:t>
            </a:r>
          </a:p>
          <a:p>
            <a:pPr lvl="1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Feasibility or optimization studies</a:t>
            </a:r>
          </a:p>
          <a:p>
            <a:pPr lvl="1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Advanced data mining</a:t>
            </a:r>
          </a:p>
          <a:p>
            <a:pPr lvl="0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Technology Innovations</a:t>
            </a:r>
          </a:p>
          <a:p>
            <a:pPr lvl="1"/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Collaborate with industry leaders to deploy new tools and technologies to strengthen system performance</a:t>
            </a:r>
          </a:p>
          <a:p>
            <a:pPr lvl="1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Tools, dashboards, or calculators</a:t>
            </a:r>
          </a:p>
          <a:p>
            <a:pPr lvl="1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Experimental platforms</a:t>
            </a:r>
          </a:p>
          <a:p>
            <a:pPr lvl="1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System enhancements</a:t>
            </a:r>
          </a:p>
          <a:p>
            <a:pPr lvl="1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Future of transplant: perfusion,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xenotransplant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, bioengineering,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77412">
              <a:defRPr/>
            </a:pPr>
            <a:fld id="{26E34781-6EDE-5B4E-B103-71F0AC490716}" type="slidenum">
              <a:rPr lang="en-US">
                <a:solidFill>
                  <a:prstClr val="black"/>
                </a:solidFill>
                <a:latin typeface="Calibri"/>
              </a:rPr>
              <a:pPr defTabSz="477412">
                <a:defRPr/>
              </a:pPr>
              <a:t>2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507247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30000" dirty="0"/>
          </a:p>
          <a:p>
            <a:endParaRPr lang="en-US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34781-6EDE-5B4E-B103-71F0AC49071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5408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34781-6EDE-5B4E-B103-71F0AC49071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7690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7F760-D1E7-424E-A4CD-56B9337FE44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7828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7F760-D1E7-424E-A4CD-56B9337FE44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826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4916">
              <a:defRPr/>
            </a:pPr>
            <a:fld id="{306E245A-CC3F-4A8B-9976-4705452BEC47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24916">
                <a:defRPr/>
              </a:pPr>
              <a:t>4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26296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E245A-CC3F-4A8B-9976-4705452BEC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708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Couple</a:t>
            </a:r>
            <a:r>
              <a:rPr lang="en-US" baseline="0" dirty="0" smtClean="0"/>
              <a:t> of notes:</a:t>
            </a:r>
          </a:p>
          <a:p>
            <a:r>
              <a:rPr lang="en-US" baseline="0" dirty="0" err="1" smtClean="0"/>
              <a:t>DonorNet</a:t>
            </a:r>
            <a:r>
              <a:rPr lang="en-US" baseline="0" dirty="0" smtClean="0"/>
              <a:t> has several free-text fields—including Donor Highlights, Admission Course, and Social History</a:t>
            </a:r>
          </a:p>
          <a:p>
            <a:r>
              <a:rPr lang="en-US" baseline="0" dirty="0" smtClean="0"/>
              <a:t>Free text fields, known as unstructured data, may contain a number of insights</a:t>
            </a:r>
          </a:p>
          <a:p>
            <a:r>
              <a:rPr lang="en-US" baseline="0" dirty="0" smtClean="0"/>
              <a:t>Left is an illustrative example of the types of text we may see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C01B8-D7F1-4456-A98E-53E963152C6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13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Couple</a:t>
            </a:r>
            <a:r>
              <a:rPr lang="en-US" baseline="0" dirty="0" smtClean="0"/>
              <a:t> of notes:</a:t>
            </a:r>
          </a:p>
          <a:p>
            <a:r>
              <a:rPr lang="en-US" baseline="0" dirty="0" smtClean="0"/>
              <a:t>Social History—turns out that our drug usage field (right now its IV or Other) could be improved. Knowing an individual’s drug use is marijuana may reduce the probability that a kidney discarded</a:t>
            </a:r>
          </a:p>
          <a:p>
            <a:r>
              <a:rPr lang="en-US" baseline="0" dirty="0" smtClean="0"/>
              <a:t>Tattoo could be associated with PHS increased risk, but is not the same type as other types of increased PHS risk</a:t>
            </a:r>
          </a:p>
          <a:p>
            <a:r>
              <a:rPr lang="en-US" baseline="0" dirty="0" smtClean="0"/>
              <a:t>We do not collect data on Stents, Cholesterol, or CAD; a number of cardiovascular risk factors may affect physician decision-making and is more likely if we have older donors in our donor pool.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C01B8-D7F1-4456-A98E-53E963152C6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71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7F760-D1E7-424E-A4CD-56B9337FE4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895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Evaluating a deceased donor organ offer is a complex process that relies heavily on the decision-makers intuition, previous experiences, and clinical expertise. </a:t>
            </a:r>
          </a:p>
          <a:p>
            <a:endParaRPr lang="en-US" dirty="0"/>
          </a:p>
          <a:p>
            <a:r>
              <a:rPr lang="en-US" dirty="0"/>
              <a:t>When evaluating an organ offer, decision-makers need to assess quality of the available organ, patient stability, transplant center priorities, regulatory concerns, and patient preferences, while also considering whether the patient will receive a similar or better offer in the future. </a:t>
            </a:r>
          </a:p>
          <a:p>
            <a:endParaRPr lang="en-US" dirty="0"/>
          </a:p>
          <a:p>
            <a:r>
              <a:rPr lang="en-US" dirty="0"/>
              <a:t>Decision-makers use this information to try and calculate the risks and benefits of accepting an organ offer.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34781-6EDE-5B4E-B103-71F0AC49071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984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2458">
              <a:defRPr/>
            </a:pPr>
            <a:r>
              <a:rPr lang="en-US" dirty="0"/>
              <a:t>During their March 2019 in-person meeting, the Ad Hoc Systems Performance Committee (SPC) came to a consensus on a prioritized list of new tools and resources to support the offer review and decision-making process. </a:t>
            </a:r>
          </a:p>
          <a:p>
            <a:pPr defTabSz="462458">
              <a:defRPr/>
            </a:pPr>
            <a:endParaRPr lang="en-US" dirty="0"/>
          </a:p>
          <a:p>
            <a:pPr defTabSz="462458">
              <a:defRPr/>
            </a:pPr>
            <a:r>
              <a:rPr lang="en-US" dirty="0"/>
              <a:t>Included in this list were predictive analytics, and a list of the most impactful analytics identified for organ offer evaluation are listed in Table 1 below. The SPC believes that advanced Clinical Decision Support, in the form of predictive analytics within the match run, could improve offer acceptance, </a:t>
            </a:r>
            <a:r>
              <a:rPr lang="en-US" b="1" dirty="0"/>
              <a:t>although evidence supporting this idea is limited.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34781-6EDE-5B4E-B103-71F0AC49071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4365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is therefore, a need to support clinical decision-making, and a call from the community for these tools to include predictive analytics at the time of organ offer. The ultimate</a:t>
            </a:r>
            <a:r>
              <a:rPr lang="en-US" baseline="0" dirty="0" smtClean="0"/>
              <a:t> goal of this multi-phase project is to gather evidence to support a successful implementation of predictive analytics into UNOS systems.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This multi-phase project has two overarching goals. The first goal is to have a more comprehensive understanding of how clinical decision-makers evaluate organ offers. This foundational work will inform potential changes to the system, inclusive of the addition of predictive analytic tools. </a:t>
            </a:r>
          </a:p>
          <a:p>
            <a:endParaRPr lang="en-US" dirty="0"/>
          </a:p>
          <a:p>
            <a:r>
              <a:rPr lang="en-US" dirty="0"/>
              <a:t>The second goal will be to determine the value of predictive analytics as clinical decision support, and how it may impact the system and organ offer decision-making.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34781-6EDE-5B4E-B103-71F0AC49071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771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FBF5B-36B2-4354-AC0E-26D6B688A086}" type="datetime1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4A5B781D-6ED0-8B48-9E60-E145BA7491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8B4F-69A1-4ED9-A966-DA7D8E4A601D}" type="datetime1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4A5B781D-6ED0-8B48-9E60-E145BA7491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868D-1BD0-49AB-804C-F76C51631561}" type="datetime1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4A5B781D-6ED0-8B48-9E60-E145BA7491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1B027-61CB-42E9-A371-608E9822B59A}" type="datetime1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4A5B781D-6ED0-8B48-9E60-E145BA7491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6239-D4E6-4148-86B1-B4D2844029FF}" type="datetime1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4A5B781D-6ED0-8B48-9E60-E145BA7491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0022-6CD2-4B97-A5C5-57B9BC5BA649}" type="datetime1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4A5B781D-6ED0-8B48-9E60-E145BA7491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C6C2-A298-4E70-BF1D-1BAA2E1E0236}" type="datetime1">
              <a:rPr lang="en-US" smtClean="0"/>
              <a:t>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4A5B781D-6ED0-8B48-9E60-E145BA7491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892CA-A0A2-4346-9875-6A16EC712A82}" type="datetime1">
              <a:rPr lang="en-US" smtClean="0"/>
              <a:t>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4A5B781D-6ED0-8B48-9E60-E145BA7491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5E15-A47F-453D-A6B9-A1C74E404B6C}" type="datetime1">
              <a:rPr lang="en-US" smtClean="0"/>
              <a:t>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4A5B781D-6ED0-8B48-9E60-E145BA7491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48B47-2ADA-4A18-B1FE-35A134BA94DE}" type="datetime1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4A5B781D-6ED0-8B48-9E60-E145BA7491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3AB18-6783-4963-9A00-9547C41E598B}" type="datetime1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4A5B781D-6ED0-8B48-9E60-E145BA7491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7DD98-5A25-4559-8D20-F2E00E073622}" type="datetime1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0045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A5B781D-6ED0-8B48-9E60-E145BA7491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2987"/>
            <a:ext cx="9144000" cy="1006475"/>
          </a:xfrm>
        </p:spPr>
        <p:txBody>
          <a:bodyPr>
            <a:normAutofit/>
          </a:bodyPr>
          <a:lstStyle/>
          <a:p>
            <a:r>
              <a:rPr lang="en-US" sz="5400" i="1" dirty="0" smtClean="0">
                <a:solidFill>
                  <a:schemeClr val="tx2"/>
                </a:solidFill>
              </a:rPr>
              <a:t>Innovations at </a:t>
            </a:r>
            <a:endParaRPr lang="en-US" sz="5400" i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98169"/>
            <a:ext cx="9144000" cy="37306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Spring 2020 Regional Meetings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781D-6ED0-8B48-9E60-E145BA749134}" type="slidenum">
              <a:rPr lang="en-US" smtClean="0"/>
              <a:t>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6751" y="2049462"/>
            <a:ext cx="5018498" cy="1849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26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012" y="157656"/>
            <a:ext cx="10190524" cy="613262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781D-6ED0-8B48-9E60-E145BA74913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1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630936" y="1597025"/>
          <a:ext cx="10981944" cy="4200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0324">
                  <a:extLst>
                    <a:ext uri="{9D8B030D-6E8A-4147-A177-3AD203B41FA5}">
                      <a16:colId xmlns:a16="http://schemas.microsoft.com/office/drawing/2014/main" val="2072366701"/>
                    </a:ext>
                  </a:extLst>
                </a:gridCol>
                <a:gridCol w="1830324">
                  <a:extLst>
                    <a:ext uri="{9D8B030D-6E8A-4147-A177-3AD203B41FA5}">
                      <a16:colId xmlns:a16="http://schemas.microsoft.com/office/drawing/2014/main" val="1842024596"/>
                    </a:ext>
                  </a:extLst>
                </a:gridCol>
                <a:gridCol w="1830324">
                  <a:extLst>
                    <a:ext uri="{9D8B030D-6E8A-4147-A177-3AD203B41FA5}">
                      <a16:colId xmlns:a16="http://schemas.microsoft.com/office/drawing/2014/main" val="969440472"/>
                    </a:ext>
                  </a:extLst>
                </a:gridCol>
                <a:gridCol w="1830324">
                  <a:extLst>
                    <a:ext uri="{9D8B030D-6E8A-4147-A177-3AD203B41FA5}">
                      <a16:colId xmlns:a16="http://schemas.microsoft.com/office/drawing/2014/main" val="1064232850"/>
                    </a:ext>
                  </a:extLst>
                </a:gridCol>
                <a:gridCol w="1830324">
                  <a:extLst>
                    <a:ext uri="{9D8B030D-6E8A-4147-A177-3AD203B41FA5}">
                      <a16:colId xmlns:a16="http://schemas.microsoft.com/office/drawing/2014/main" val="3049714043"/>
                    </a:ext>
                  </a:extLst>
                </a:gridCol>
                <a:gridCol w="1830324">
                  <a:extLst>
                    <a:ext uri="{9D8B030D-6E8A-4147-A177-3AD203B41FA5}">
                      <a16:colId xmlns:a16="http://schemas.microsoft.com/office/drawing/2014/main" val="3987711380"/>
                    </a:ext>
                  </a:extLst>
                </a:gridCol>
              </a:tblGrid>
              <a:tr h="1838228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Examples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dirty="0" smtClean="0"/>
                        <a:t>Social</a:t>
                      </a:r>
                      <a:r>
                        <a:rPr lang="en-US" baseline="0" dirty="0" smtClean="0"/>
                        <a:t> History</a:t>
                      </a:r>
                      <a:endParaRPr lang="en-US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                                 Examples</a:t>
                      </a:r>
                      <a:r>
                        <a:rPr lang="en-US" baseline="0" dirty="0" smtClean="0"/>
                        <a:t> of Cardiovascular Factors</a:t>
                      </a:r>
                      <a:endParaRPr lang="en-US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752547"/>
                  </a:ext>
                </a:extLst>
              </a:tr>
              <a:tr h="611494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/>
                        <a:t>Word</a:t>
                      </a:r>
                      <a:endParaRPr lang="en-US" sz="1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baseline="0" dirty="0" smtClean="0"/>
                        <a:t>Impact on Discard Probability</a:t>
                      </a:r>
                      <a:endParaRPr lang="en-US" sz="1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/>
                        <a:t>Within</a:t>
                      </a:r>
                      <a:r>
                        <a:rPr lang="en-US" sz="1400" b="1" i="1" baseline="0" dirty="0" smtClean="0"/>
                        <a:t> DDR/</a:t>
                      </a:r>
                      <a:r>
                        <a:rPr lang="en-US" sz="1400" b="1" i="1" baseline="0" dirty="0" err="1" smtClean="0"/>
                        <a:t>DonorNet</a:t>
                      </a:r>
                      <a:endParaRPr lang="en-US" sz="1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/>
                        <a:t>Word</a:t>
                      </a:r>
                      <a:endParaRPr lang="en-US" sz="1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baseline="0" dirty="0" smtClean="0"/>
                        <a:t>Impact on Discard Probability</a:t>
                      </a:r>
                      <a:endParaRPr lang="en-US" sz="1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/>
                        <a:t>Within</a:t>
                      </a:r>
                      <a:r>
                        <a:rPr lang="en-US" sz="1400" b="1" i="1" baseline="0" dirty="0" smtClean="0"/>
                        <a:t> DDR/</a:t>
                      </a:r>
                      <a:r>
                        <a:rPr lang="en-US" sz="1400" b="1" i="1" baseline="0" dirty="0" err="1" smtClean="0"/>
                        <a:t>DonorNet</a:t>
                      </a:r>
                      <a:endParaRPr lang="en-US" sz="1400" b="1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2597126"/>
                  </a:ext>
                </a:extLst>
              </a:tr>
              <a:tr h="437637">
                <a:tc>
                  <a:txBody>
                    <a:bodyPr/>
                    <a:lstStyle/>
                    <a:p>
                      <a:r>
                        <a:rPr lang="en-US" dirty="0" smtClean="0"/>
                        <a:t>Beer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Alcohol</a:t>
                      </a:r>
                      <a:r>
                        <a:rPr lang="en-US" baseline="0" dirty="0" smtClean="0"/>
                        <a:t> Use*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6594860"/>
                  </a:ext>
                </a:extLst>
              </a:tr>
              <a:tr h="437637">
                <a:tc>
                  <a:txBody>
                    <a:bodyPr/>
                    <a:lstStyle/>
                    <a:p>
                      <a:r>
                        <a:rPr lang="en-US" dirty="0" smtClean="0"/>
                        <a:t>Tattoo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Cholesterol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3010449"/>
                  </a:ext>
                </a:extLst>
              </a:tr>
              <a:tr h="437637">
                <a:tc>
                  <a:txBody>
                    <a:bodyPr/>
                    <a:lstStyle/>
                    <a:p>
                      <a:r>
                        <a:rPr lang="en-US" dirty="0" smtClean="0"/>
                        <a:t>IVDA/IV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Yes*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CPR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4164081"/>
                  </a:ext>
                </a:extLst>
              </a:tr>
              <a:tr h="437637">
                <a:tc>
                  <a:txBody>
                    <a:bodyPr/>
                    <a:lstStyle/>
                    <a:p>
                      <a:r>
                        <a:rPr lang="en-US" dirty="0" smtClean="0"/>
                        <a:t>Marijuana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8491344"/>
                  </a:ext>
                </a:extLst>
              </a:tr>
            </a:tbl>
          </a:graphicData>
        </a:graphic>
      </p:graphicFrame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30936" y="34925"/>
            <a:ext cx="10981944" cy="13255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There are potential nuanced social and cardiovascular factors that are not being systematically captured within our structured form data</a:t>
            </a:r>
            <a:endParaRPr lang="en-US" sz="2800" dirty="0"/>
          </a:p>
        </p:txBody>
      </p:sp>
      <p:pic>
        <p:nvPicPr>
          <p:cNvPr id="2050" name="Picture 2" descr="Image result for Drug icon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88" y="1697609"/>
            <a:ext cx="1347343" cy="134734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38507" y="1706753"/>
            <a:ext cx="1338199" cy="1338199"/>
          </a:xfrm>
          <a:prstGeom prst="rect">
            <a:avLst/>
          </a:prstGeom>
        </p:spPr>
      </p:pic>
      <p:sp>
        <p:nvSpPr>
          <p:cNvPr id="9" name="Up Arrow 8"/>
          <p:cNvSpPr/>
          <p:nvPr/>
        </p:nvSpPr>
        <p:spPr>
          <a:xfrm>
            <a:off x="3182112" y="4992624"/>
            <a:ext cx="374904" cy="30175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>
            <a:off x="8643112" y="4112090"/>
            <a:ext cx="374904" cy="30175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8643112" y="4557325"/>
            <a:ext cx="374904" cy="30175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>
            <a:off x="8643112" y="5429334"/>
            <a:ext cx="374904" cy="30175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3182112" y="4112090"/>
            <a:ext cx="374904" cy="301752"/>
          </a:xfrm>
          <a:prstGeom prst="down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3182112" y="4552357"/>
            <a:ext cx="374904" cy="301752"/>
          </a:xfrm>
          <a:prstGeom prst="down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3182112" y="5429334"/>
            <a:ext cx="374904" cy="301752"/>
          </a:xfrm>
          <a:prstGeom prst="down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8643112" y="4992624"/>
            <a:ext cx="374904" cy="301752"/>
          </a:xfrm>
          <a:prstGeom prst="down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781D-6ED0-8B48-9E60-E145BA74913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32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317" y="365125"/>
            <a:ext cx="10995103" cy="1325563"/>
          </a:xfrm>
        </p:spPr>
        <p:txBody>
          <a:bodyPr>
            <a:normAutofit/>
          </a:bodyPr>
          <a:lstStyle/>
          <a:p>
            <a:r>
              <a:rPr lang="en-US" dirty="0"/>
              <a:t>H</a:t>
            </a:r>
            <a:r>
              <a:rPr lang="en-US" dirty="0" smtClean="0"/>
              <a:t>ow can NLP  be used in transplant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656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Potential Use Cases:</a:t>
            </a:r>
          </a:p>
          <a:p>
            <a:pPr lvl="1"/>
            <a:r>
              <a:rPr lang="en-US" dirty="0" smtClean="0"/>
              <a:t>Leveraging NLP to structure key details from donor highlights, donor admissions, and donor social/medical history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Utilizing NLP to understand potential data collection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Assessing whether NLP could enable automated form generation from </a:t>
            </a:r>
            <a:r>
              <a:rPr lang="en-US" dirty="0"/>
              <a:t>t</a:t>
            </a:r>
            <a:r>
              <a:rPr lang="en-US" dirty="0" smtClean="0"/>
              <a:t>ransplant centers and OPOs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Extracting medical details from ultrasound and imaging studies where subjective narratives are provided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Assessing trends and consistency within exception requests via NLP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781D-6ED0-8B48-9E60-E145BA74913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58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 smtClean="0"/>
              <a:t>Which </a:t>
            </a:r>
            <a:r>
              <a:rPr lang="en-US" sz="3200" dirty="0"/>
              <a:t>of these </a:t>
            </a:r>
            <a:r>
              <a:rPr lang="en-US" sz="3200" dirty="0" smtClean="0"/>
              <a:t>use cases </a:t>
            </a:r>
            <a:r>
              <a:rPr lang="en-US" sz="3200" dirty="0"/>
              <a:t>could benefit the </a:t>
            </a:r>
            <a:r>
              <a:rPr lang="en-US" sz="3200" dirty="0" smtClean="0"/>
              <a:t>organ transplant </a:t>
            </a:r>
            <a:r>
              <a:rPr lang="en-US" sz="3200" dirty="0"/>
              <a:t>most?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Are </a:t>
            </a:r>
            <a:r>
              <a:rPr lang="en-US" sz="3200" dirty="0"/>
              <a:t>there other applications where NLP could reduce data collection burden?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Are </a:t>
            </a:r>
            <a:r>
              <a:rPr lang="en-US" sz="3200" dirty="0"/>
              <a:t>there questions or problems, either candidate or donors, could tackled with NLP? </a:t>
            </a:r>
          </a:p>
          <a:p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781D-6ED0-8B48-9E60-E145BA74913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30559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Predictive Analytics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781D-6ED0-8B48-9E60-E145BA74913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9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0" name="Picture 12" descr="https://unos.org/wp-content/uploads/unos/header-solutions-510x288@2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356" y="669885"/>
            <a:ext cx="97155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781D-6ED0-8B48-9E60-E145BA74913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2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" y="1238865"/>
            <a:ext cx="11781784" cy="4593031"/>
          </a:xfrm>
        </p:spPr>
        <p:txBody>
          <a:bodyPr/>
          <a:lstStyle/>
          <a:p>
            <a:pPr lvl="1"/>
            <a:r>
              <a:rPr lang="en-US" dirty="0"/>
              <a:t>During the March 2019 in-person meeting, prioritized new tools and resources to support offer review and decision-making process, to include predictive analytics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70165"/>
            <a:ext cx="10515600" cy="1325563"/>
          </a:xfrm>
        </p:spPr>
        <p:txBody>
          <a:bodyPr/>
          <a:lstStyle/>
          <a:p>
            <a:r>
              <a:rPr lang="en-US" dirty="0">
                <a:latin typeface="+mn-lt"/>
              </a:rPr>
              <a:t>Ad Hoc Systems Performance </a:t>
            </a:r>
            <a:r>
              <a:rPr lang="en-US" dirty="0" smtClean="0">
                <a:latin typeface="+mn-lt"/>
              </a:rPr>
              <a:t>Committee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r>
              <a:rPr lang="en-US" b="1" dirty="0" smtClean="0"/>
              <a:t>15</a:t>
            </a:r>
            <a:endParaRPr lang="en-US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75187" y="2386901"/>
          <a:ext cx="11206597" cy="3702514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11206597">
                  <a:extLst>
                    <a:ext uri="{9D8B030D-6E8A-4147-A177-3AD203B41FA5}">
                      <a16:colId xmlns:a16="http://schemas.microsoft.com/office/drawing/2014/main" val="2089669974"/>
                    </a:ext>
                  </a:extLst>
                </a:gridCol>
              </a:tblGrid>
              <a:tr h="4105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SPC </a:t>
                      </a:r>
                      <a:r>
                        <a:rPr lang="en-US" sz="2800" dirty="0">
                          <a:effectLst/>
                        </a:rPr>
                        <a:t>Prioritized Predictive Analytics at Organ Offer </a:t>
                      </a:r>
                      <a:endParaRPr lang="en-US" sz="2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7508572"/>
                  </a:ext>
                </a:extLst>
              </a:tr>
              <a:tr h="4105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Predicted graft survival (median years of graft life) for this candidate with this organ</a:t>
                      </a:r>
                      <a:endParaRPr lang="en-US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4890268"/>
                  </a:ext>
                </a:extLst>
              </a:tr>
              <a:tr h="4105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Net benefit of transplant (survival with vs. without transplant) for this </a:t>
                      </a:r>
                      <a:r>
                        <a:rPr lang="en-US" sz="2400" b="0" dirty="0" smtClean="0">
                          <a:effectLst/>
                        </a:rPr>
                        <a:t>candidate with this organ</a:t>
                      </a:r>
                      <a:endParaRPr lang="en-US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4792851"/>
                  </a:ext>
                </a:extLst>
              </a:tr>
              <a:tr h="4105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Predicted patient survival if declining this offer but remaining </a:t>
                      </a:r>
                      <a:r>
                        <a:rPr lang="en-US" sz="2400" b="0" dirty="0" smtClean="0">
                          <a:effectLst/>
                        </a:rPr>
                        <a:t>on the waitlist</a:t>
                      </a:r>
                      <a:endParaRPr lang="en-US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1210178"/>
                  </a:ext>
                </a:extLst>
              </a:tr>
              <a:tr h="8210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Predicted impact </a:t>
                      </a:r>
                      <a:r>
                        <a:rPr lang="en-US" sz="2400" b="0" dirty="0" smtClean="0">
                          <a:effectLst/>
                        </a:rPr>
                        <a:t>on </a:t>
                      </a:r>
                      <a:r>
                        <a:rPr lang="en-US" sz="2400" b="0" dirty="0">
                          <a:effectLst/>
                        </a:rPr>
                        <a:t>your program’s 1 year graft and patient survival observed-to-expected ratio (O/E) of performing this transplant</a:t>
                      </a:r>
                      <a:endParaRPr lang="en-US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3844010"/>
                  </a:ext>
                </a:extLst>
              </a:tr>
              <a:tr h="8210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Predicted difference in likelihood of having a functioning graft in 3 years by accepting this organ vs. waiting for another</a:t>
                      </a:r>
                      <a:endParaRPr lang="en-US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7165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53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AFEF8753-48E3-DC43-B5AB-733E5321FD2E}" type="slidenum">
              <a:rPr lang="en-US" b="1" smtClean="0"/>
              <a:pPr/>
              <a:t>17</a:t>
            </a:fld>
            <a:endParaRPr lang="en-US" b="1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370779" y="1612300"/>
            <a:ext cx="11394917" cy="502778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Assess how </a:t>
            </a:r>
            <a:r>
              <a:rPr lang="en-US" dirty="0"/>
              <a:t>clinical decision-makers </a:t>
            </a:r>
            <a:r>
              <a:rPr lang="en-US" dirty="0" smtClean="0"/>
              <a:t>currently evaluate </a:t>
            </a:r>
            <a:r>
              <a:rPr lang="en-US" dirty="0"/>
              <a:t>organ </a:t>
            </a:r>
            <a:r>
              <a:rPr lang="en-US" dirty="0" smtClean="0"/>
              <a:t>offers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What predictive analytics do they currently use?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What estimations are they making?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What are the current attitudes and beliefs regarding predictive analytics?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What patterns of workflow currently exist?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Determine the value </a:t>
            </a:r>
            <a:r>
              <a:rPr lang="en-US" dirty="0"/>
              <a:t>of predictive analytics as clinical decision support, and how they may impact the system and organ offer </a:t>
            </a:r>
            <a:r>
              <a:rPr lang="en-US" dirty="0" smtClean="0"/>
              <a:t>decision-making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What impact do predictive analytics have on decision-making?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What impact do predictive analytics have on intra-doctor and between doctor variability</a:t>
            </a:r>
            <a:r>
              <a:rPr lang="en-US" dirty="0" smtClean="0"/>
              <a:t>?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370779" y="482251"/>
            <a:ext cx="11651769" cy="850932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UNOS Labs – Predictive Analytics Project Goals 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955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88149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+mn-lt"/>
              </a:rPr>
              <a:t>Study Phases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9029700" y="6317487"/>
            <a:ext cx="2743200" cy="365125"/>
          </a:xfrm>
        </p:spPr>
        <p:txBody>
          <a:bodyPr/>
          <a:lstStyle/>
          <a:p>
            <a:fld id="{AFEF8753-48E3-DC43-B5AB-733E5321FD2E}" type="slidenum">
              <a:rPr lang="en-US" b="1" smtClean="0"/>
              <a:pPr/>
              <a:t>18</a:t>
            </a:fld>
            <a:endParaRPr lang="en-US" b="1" dirty="0"/>
          </a:p>
        </p:txBody>
      </p:sp>
      <p:sp>
        <p:nvSpPr>
          <p:cNvPr id="7" name="Rounded Rectangle 6"/>
          <p:cNvSpPr/>
          <p:nvPr/>
        </p:nvSpPr>
        <p:spPr>
          <a:xfrm>
            <a:off x="266304" y="1202426"/>
            <a:ext cx="2623446" cy="48616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331271" y="1320949"/>
            <a:ext cx="24852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Phase I</a:t>
            </a:r>
            <a:endParaRPr lang="en-US" sz="4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62842" y="2041370"/>
            <a:ext cx="2553722" cy="378565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112713" lvl="1" algn="ctr" fontAlgn="ctr"/>
            <a:r>
              <a:rPr lang="en-US" sz="2400" dirty="0" smtClean="0"/>
              <a:t>Survey </a:t>
            </a:r>
            <a:r>
              <a:rPr lang="en-US" sz="2400" dirty="0"/>
              <a:t>to assess </a:t>
            </a:r>
            <a:r>
              <a:rPr lang="en-US" sz="2400" dirty="0" smtClean="0"/>
              <a:t>decision-makers</a:t>
            </a:r>
            <a:r>
              <a:rPr lang="en-US" sz="2400" dirty="0"/>
              <a:t>’ attitudes, beliefs and current practices </a:t>
            </a:r>
            <a:r>
              <a:rPr lang="en-US" sz="2400" dirty="0" smtClean="0"/>
              <a:t>in </a:t>
            </a:r>
            <a:r>
              <a:rPr lang="en-US" sz="2400" dirty="0"/>
              <a:t>predictive </a:t>
            </a:r>
            <a:r>
              <a:rPr lang="en-US" sz="2400" dirty="0" smtClean="0"/>
              <a:t>analytics</a:t>
            </a:r>
          </a:p>
          <a:p>
            <a:pPr marL="112713" lvl="1" algn="ctr" fontAlgn="ctr"/>
            <a:endParaRPr lang="en-US" sz="2400" dirty="0"/>
          </a:p>
          <a:p>
            <a:pPr marL="112713" lvl="1" algn="ctr" fontAlgn="ctr"/>
            <a:r>
              <a:rPr lang="en-US" sz="2400" dirty="0" smtClean="0"/>
              <a:t>(Feb/March)</a:t>
            </a:r>
            <a:endParaRPr lang="en-US" sz="2400" dirty="0"/>
          </a:p>
          <a:p>
            <a:pPr lvl="1" algn="ctr" fontAlgn="ctr"/>
            <a:endParaRPr lang="en-US" sz="2400" dirty="0" smtClean="0"/>
          </a:p>
          <a:p>
            <a:pPr lvl="1" algn="ctr" fontAlgn="ctr"/>
            <a:endParaRPr lang="en-US" sz="2400" dirty="0" smtClean="0"/>
          </a:p>
        </p:txBody>
      </p:sp>
      <p:sp>
        <p:nvSpPr>
          <p:cNvPr id="13" name="Rounded Rectangle 12"/>
          <p:cNvSpPr/>
          <p:nvPr/>
        </p:nvSpPr>
        <p:spPr>
          <a:xfrm>
            <a:off x="3288215" y="1202426"/>
            <a:ext cx="2623446" cy="48616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3388459" y="1308414"/>
            <a:ext cx="24852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Phase II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339327" y="2037190"/>
            <a:ext cx="2583556" cy="378565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63500" lvl="1" algn="ctr" fontAlgn="ctr"/>
            <a:r>
              <a:rPr lang="en-US" sz="2400" dirty="0" smtClean="0"/>
              <a:t>Key Informant Interviews  to understand adult kidney offer evaluation process how decision-makers prioritize offer information</a:t>
            </a:r>
          </a:p>
          <a:p>
            <a:pPr marL="63500" lvl="1" algn="ctr" fontAlgn="ctr"/>
            <a:endParaRPr lang="en-US" sz="2400" dirty="0"/>
          </a:p>
          <a:p>
            <a:pPr marL="63500" lvl="1" algn="ctr" fontAlgn="ctr"/>
            <a:r>
              <a:rPr lang="en-US" sz="2400" dirty="0"/>
              <a:t>(Feb/March</a:t>
            </a:r>
            <a:r>
              <a:rPr lang="en-US" sz="2400" dirty="0" smtClean="0"/>
              <a:t>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333066" y="1202426"/>
            <a:ext cx="2631206" cy="4925734"/>
            <a:chOff x="8281356" y="1329748"/>
            <a:chExt cx="3386233" cy="4925734"/>
          </a:xfrm>
        </p:grpSpPr>
        <p:sp>
          <p:nvSpPr>
            <p:cNvPr id="16" name="Rounded Rectangle 15"/>
            <p:cNvSpPr/>
            <p:nvPr/>
          </p:nvSpPr>
          <p:spPr>
            <a:xfrm>
              <a:off x="8281356" y="1329748"/>
              <a:ext cx="3376246" cy="4861658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582852" y="1461160"/>
              <a:ext cx="266133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/>
                <a:t>Phase III</a:t>
              </a:r>
              <a:endParaRPr lang="en-US" sz="24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295798" y="2192831"/>
              <a:ext cx="3371791" cy="4062651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marL="63500" lvl="1" algn="ctr" fontAlgn="ctr"/>
              <a:r>
                <a:rPr lang="en-US" sz="2200" dirty="0" smtClean="0"/>
                <a:t>Onsite, cognitive interviews of simulated kidney offers</a:t>
              </a:r>
            </a:p>
            <a:p>
              <a:pPr marL="63500" lvl="1" algn="ctr" fontAlgn="ctr"/>
              <a:endParaRPr lang="en-US" sz="800" dirty="0"/>
            </a:p>
            <a:p>
              <a:pPr marL="63500" lvl="1" algn="ctr" fontAlgn="ctr"/>
              <a:r>
                <a:rPr lang="en-US" sz="2200" dirty="0" smtClean="0"/>
                <a:t>(April/May)</a:t>
              </a:r>
            </a:p>
            <a:p>
              <a:pPr marL="63500" lvl="1" algn="ctr" fontAlgn="ctr"/>
              <a:endParaRPr lang="en-US" sz="2200" dirty="0"/>
            </a:p>
            <a:p>
              <a:pPr marL="63500" lvl="1" algn="ctr" fontAlgn="ctr"/>
              <a:r>
                <a:rPr lang="en-US" sz="2200" dirty="0" smtClean="0"/>
                <a:t>Cognitive interviews of simulated offers with a clinical decision support dashboard </a:t>
              </a:r>
            </a:p>
            <a:p>
              <a:pPr marL="63500" lvl="1" algn="ctr" fontAlgn="ctr"/>
              <a:endParaRPr lang="en-US" sz="800" dirty="0" smtClean="0"/>
            </a:p>
            <a:p>
              <a:pPr marL="63500" lvl="1" algn="ctr" fontAlgn="ctr"/>
              <a:r>
                <a:rPr lang="en-US" sz="2200" dirty="0" smtClean="0"/>
                <a:t>(ATC – June)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9160678" y="1175958"/>
            <a:ext cx="2648054" cy="4861658"/>
            <a:chOff x="8249687" y="1329748"/>
            <a:chExt cx="3407915" cy="4861658"/>
          </a:xfrm>
        </p:grpSpPr>
        <p:sp>
          <p:nvSpPr>
            <p:cNvPr id="20" name="Rounded Rectangle 19"/>
            <p:cNvSpPr/>
            <p:nvPr/>
          </p:nvSpPr>
          <p:spPr>
            <a:xfrm>
              <a:off x="8281356" y="1329748"/>
              <a:ext cx="3376246" cy="4861658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709643" y="1487274"/>
              <a:ext cx="26916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/>
                <a:t>Phase IV</a:t>
              </a:r>
              <a:endParaRPr lang="en-US" sz="4000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249687" y="2250143"/>
              <a:ext cx="3361803" cy="3046988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marL="63500" lvl="1" algn="ctr" fontAlgn="ctr"/>
              <a:r>
                <a:rPr lang="en-US" sz="2400" dirty="0" err="1" smtClean="0"/>
                <a:t>SimUNet</a:t>
              </a:r>
              <a:r>
                <a:rPr lang="en-US" sz="2400" dirty="0" smtClean="0"/>
                <a:t> study with various PA tools to determine how they change acceptance behavior</a:t>
              </a:r>
            </a:p>
            <a:p>
              <a:pPr marL="63500" lvl="1" algn="ctr" fontAlgn="ctr"/>
              <a:endParaRPr lang="en-US" sz="2400" dirty="0"/>
            </a:p>
            <a:p>
              <a:pPr marL="63500" lvl="1" algn="ctr" fontAlgn="ctr"/>
              <a:r>
                <a:rPr lang="en-US" sz="2400" dirty="0" smtClean="0"/>
                <a:t>(Aug/Sept)</a:t>
              </a:r>
            </a:p>
            <a:p>
              <a:pPr lvl="1" algn="ctr" fontAlgn="ctr"/>
              <a:endParaRPr lang="en-US" sz="2400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61630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1775" y="1830213"/>
            <a:ext cx="11394917" cy="50277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Final report to the UNOS Board of Directors December 2020</a:t>
            </a:r>
          </a:p>
          <a:p>
            <a:endParaRPr lang="en-US" sz="1600" dirty="0"/>
          </a:p>
          <a:p>
            <a:r>
              <a:rPr lang="en-US" dirty="0" smtClean="0"/>
              <a:t>A framework for successfully implementing clinical decision support </a:t>
            </a:r>
            <a:r>
              <a:rPr lang="en-US" dirty="0"/>
              <a:t>for </a:t>
            </a:r>
            <a:r>
              <a:rPr lang="en-US" dirty="0" smtClean="0"/>
              <a:t>real offers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more comprehensive understanding of the kidney organ offer evaluation process </a:t>
            </a:r>
            <a:r>
              <a:rPr lang="en-US" dirty="0" smtClean="0"/>
              <a:t>with insight </a:t>
            </a:r>
            <a:r>
              <a:rPr lang="en-US" dirty="0"/>
              <a:t>on how members prioritize and examine data in the system, potentially informing future design changes to </a:t>
            </a:r>
            <a:r>
              <a:rPr lang="en-US" dirty="0" err="1"/>
              <a:t>DonorNet</a:t>
            </a:r>
            <a:r>
              <a:rPr lang="en-US" dirty="0"/>
              <a:t>. 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Outcomes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AFEF8753-48E3-DC43-B5AB-733E5321FD2E}" type="slidenum">
              <a:rPr lang="en-US" b="1" smtClean="0"/>
              <a:pPr/>
              <a:t>19</a:t>
            </a:fld>
            <a:endParaRPr lang="en-US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86867" y="2560320"/>
            <a:ext cx="11394916" cy="0"/>
          </a:xfrm>
          <a:prstGeom prst="line">
            <a:avLst/>
          </a:prstGeom>
          <a:ln w="571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313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016" y="203606"/>
            <a:ext cx="3587530" cy="850932"/>
          </a:xfrm>
        </p:spPr>
        <p:txBody>
          <a:bodyPr/>
          <a:lstStyle/>
          <a:p>
            <a:pPr algn="ctr"/>
            <a:r>
              <a:rPr lang="en-US" b="1" dirty="0" smtClean="0">
                <a:latin typeface="Ubuntu" panose="020B0504030602030204" pitchFamily="34" charset="0"/>
              </a:rPr>
              <a:t>UNOS Labs</a:t>
            </a:r>
            <a:endParaRPr lang="en-US" b="1" dirty="0">
              <a:latin typeface="Ubuntu" panose="020B05040306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 defTabSz="457200"/>
            <a:fld id="{AFEF8753-48E3-DC43-B5AB-733E5321FD2E}" type="slidenum">
              <a:rPr lang="en-US" b="1"/>
              <a:pPr defTabSz="457200"/>
              <a:t>2</a:t>
            </a:fld>
            <a:endParaRPr lang="en-US" b="1" dirty="0"/>
          </a:p>
        </p:txBody>
      </p:sp>
      <p:graphicFrame>
        <p:nvGraphicFramePr>
          <p:cNvPr id="9" name="Diagram 8"/>
          <p:cNvGraphicFramePr/>
          <p:nvPr>
            <p:extLst/>
          </p:nvPr>
        </p:nvGraphicFramePr>
        <p:xfrm>
          <a:off x="2186623" y="1340020"/>
          <a:ext cx="8052317" cy="49381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838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concerns do you have regarding the use of predictive analytics to inform organ offer decision-making? </a:t>
            </a:r>
          </a:p>
          <a:p>
            <a:endParaRPr lang="en-US" sz="3200" dirty="0" smtClean="0"/>
          </a:p>
          <a:p>
            <a:r>
              <a:rPr lang="en-US" sz="3200" dirty="0" smtClean="0"/>
              <a:t>What predictive analytics do you wish you had access to?</a:t>
            </a:r>
          </a:p>
          <a:p>
            <a:endParaRPr lang="en-US" sz="3200" dirty="0" smtClean="0"/>
          </a:p>
          <a:p>
            <a:r>
              <a:rPr lang="en-US" sz="3200" dirty="0"/>
              <a:t>What calculators or predictive analytics are you currently using to inform organ offer decision-making?</a:t>
            </a:r>
          </a:p>
          <a:p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781D-6ED0-8B48-9E60-E145BA74913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14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0658"/>
            <a:ext cx="10515600" cy="53363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If you are interested in participating in any phase of this research project please reach out to project lead,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5400" dirty="0" smtClean="0"/>
              <a:t>Laura Cartwright</a:t>
            </a:r>
          </a:p>
          <a:p>
            <a:pPr marL="0" indent="0" algn="ctr">
              <a:buNone/>
            </a:pPr>
            <a:r>
              <a:rPr lang="en-US" sz="5400" dirty="0" smtClean="0"/>
              <a:t>Laura.Cartwright@unos.org</a:t>
            </a:r>
            <a:endParaRPr lang="en-US" sz="36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35" y="5175891"/>
            <a:ext cx="11604530" cy="1001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9589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327" y="411679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700" b="1" dirty="0" smtClean="0"/>
              <a:t>April 6-8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Bellagio Hotel</a:t>
            </a:r>
            <a:br>
              <a:rPr lang="en-US" dirty="0" smtClean="0"/>
            </a:br>
            <a:r>
              <a:rPr lang="en-US" dirty="0" smtClean="0"/>
              <a:t>Las Vegas, Nevada</a:t>
            </a:r>
            <a:endParaRPr lang="en-US" dirty="0"/>
          </a:p>
        </p:txBody>
      </p:sp>
      <p:pic>
        <p:nvPicPr>
          <p:cNvPr id="1026" name="Picture 2" descr="https://unos.org/wp-content/uploads/unos/TMF2020-page-imag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19" y="1080390"/>
            <a:ext cx="11276767" cy="2432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781D-6ED0-8B48-9E60-E145BA74913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2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30559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UPDATE: Understanding CIT Project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781D-6ED0-8B48-9E60-E145BA74913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49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Components of CIT </a:t>
            </a:r>
            <a:r>
              <a:rPr lang="en-US" sz="2400" i="1" dirty="0" smtClean="0">
                <a:latin typeface="+mn-lt"/>
              </a:rPr>
              <a:t>(not to scale)</a:t>
            </a:r>
            <a:endParaRPr lang="en-US" sz="2400" i="1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EF8753-48E3-DC43-B5AB-733E5321FD2E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46478" y="4200296"/>
            <a:ext cx="3304034" cy="713232"/>
          </a:xfrm>
          <a:prstGeom prst="rect">
            <a:avLst/>
          </a:prstGeom>
          <a:solidFill>
            <a:srgbClr val="0070C0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buntu" panose="020B0504030602030204" pitchFamily="34" charset="0"/>
                <a:ea typeface="+mn-ea"/>
                <a:cs typeface="+mn-cs"/>
              </a:rPr>
              <a:t>Procurement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259654" y="4198048"/>
            <a:ext cx="3721973" cy="7132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buntu" panose="020B0504030602030204" pitchFamily="34" charset="0"/>
                <a:ea typeface="+mn-ea"/>
                <a:cs typeface="+mn-cs"/>
              </a:rPr>
              <a:t>Transit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981627" y="4200296"/>
            <a:ext cx="2803795" cy="713232"/>
          </a:xfrm>
          <a:prstGeom prst="rect">
            <a:avLst/>
          </a:prstGeom>
          <a:solidFill>
            <a:srgbClr val="00B0F0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Ubuntu" panose="020B0504030602030204" pitchFamily="34" charset="0"/>
                <a:ea typeface="+mn-ea"/>
                <a:cs typeface="+mn-cs"/>
              </a:rPr>
              <a:t>Transplant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4246631" y="3909936"/>
            <a:ext cx="0" cy="28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08013" y="3602159"/>
            <a:ext cx="1499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Ubuntu" panose="020B0504030602030204" pitchFamily="34" charset="0"/>
                <a:ea typeface="+mn-ea"/>
                <a:cs typeface="+mn-cs"/>
              </a:rPr>
              <a:t>Clamp Time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3361048" y="4919242"/>
            <a:ext cx="0" cy="28811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955622" y="3906221"/>
            <a:ext cx="0" cy="28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133816" y="3662556"/>
            <a:ext cx="1499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Ubuntu" panose="020B0504030602030204" pitchFamily="34" charset="0"/>
                <a:ea typeface="+mn-ea"/>
                <a:cs typeface="+mn-cs"/>
              </a:rPr>
              <a:t>Departure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Ubuntu" panose="020B0504030602030204" pitchFamily="34" charset="0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59594" y="5180289"/>
            <a:ext cx="17328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Ubuntu" panose="020B0504030602030204" pitchFamily="34" charset="0"/>
                <a:ea typeface="+mn-ea"/>
                <a:cs typeface="+mn-cs"/>
              </a:rPr>
              <a:t>Offer </a:t>
            </a:r>
            <a:r>
              <a:rPr kumimoji="0" lang="en-US" sz="1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Ubuntu" panose="020B0504030602030204" pitchFamily="34" charset="0"/>
                <a:ea typeface="+mn-ea"/>
                <a:cs typeface="+mn-cs"/>
              </a:rPr>
              <a:t>Acceptance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Ubuntu" panose="020B0504030602030204" pitchFamily="34" charset="0"/>
              <a:ea typeface="+mn-ea"/>
              <a:cs typeface="+mn-cs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7996878" y="4928502"/>
            <a:ext cx="0" cy="28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913640" y="5180289"/>
            <a:ext cx="1499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Ubuntu" panose="020B0504030602030204" pitchFamily="34" charset="0"/>
                <a:ea typeface="+mn-ea"/>
                <a:cs typeface="+mn-cs"/>
              </a:rPr>
              <a:t>Delivery Time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0785422" y="3906221"/>
            <a:ext cx="0" cy="28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0677337" y="3658681"/>
            <a:ext cx="1499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Ubuntu" panose="020B0504030602030204" pitchFamily="34" charset="0"/>
                <a:ea typeface="+mn-ea"/>
                <a:cs typeface="+mn-cs"/>
              </a:rPr>
              <a:t>Transplant Time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55622" y="1690688"/>
            <a:ext cx="104715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/>
              <a:t>Project Goal</a:t>
            </a:r>
            <a:r>
              <a:rPr lang="en-US" sz="2800" dirty="0" smtClean="0"/>
              <a:t>: understand the composition of CIT by organ and key features within each component that impact CIT.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295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Ubuntu" panose="020B0504030602030204" pitchFamily="34" charset="0"/>
              </a:rPr>
              <a:t>Understanding CIT Phases</a:t>
            </a:r>
            <a:endParaRPr lang="en-US" dirty="0">
              <a:latin typeface="Ubuntu" panose="020B05040306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AFEF8753-48E3-DC43-B5AB-733E5321FD2E}" type="slidenum">
              <a:rPr lang="en-US" b="1" smtClean="0"/>
              <a:pPr/>
              <a:t>5</a:t>
            </a:fld>
            <a:endParaRPr lang="en-US" b="1" dirty="0"/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568450" y="1062636"/>
          <a:ext cx="11065790" cy="4150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239610" y="4456382"/>
            <a:ext cx="3712779" cy="7567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 smtClean="0"/>
              <a:t>Building APIs to ingest data from OPOs and couriers for analysis</a:t>
            </a:r>
          </a:p>
        </p:txBody>
      </p:sp>
      <p:pic>
        <p:nvPicPr>
          <p:cNvPr id="2050" name="Picture 2" descr="Image result for check icon&quot;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80" y="1947041"/>
            <a:ext cx="1190839" cy="1190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31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Feasibility Results of Systematic Data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68151884"/>
              </p:ext>
            </p:extLst>
          </p:nvPr>
        </p:nvGraphicFramePr>
        <p:xfrm>
          <a:off x="1241972" y="1585585"/>
          <a:ext cx="9708056" cy="48995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781D-6ED0-8B48-9E60-E145BA74913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70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30559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Natural Language Processing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781D-6ED0-8B48-9E60-E145BA74913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00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5" t="-217" r="-6975" b="217"/>
          <a:stretch/>
        </p:blipFill>
        <p:spPr>
          <a:xfrm>
            <a:off x="92717" y="1770162"/>
            <a:ext cx="7631626" cy="429551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9643" y="245462"/>
            <a:ext cx="10963656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Natural Language Processing: </a:t>
            </a:r>
            <a:br>
              <a:rPr lang="en-US" dirty="0" smtClean="0"/>
            </a:br>
            <a:r>
              <a:rPr lang="en-US" sz="3200" dirty="0" smtClean="0"/>
              <a:t>Unlocking  insights in free-text fields</a:t>
            </a:r>
            <a:endParaRPr lang="en-US" sz="32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6172200" y="1951960"/>
            <a:ext cx="5183188" cy="4606669"/>
          </a:xfrm>
        </p:spPr>
        <p:txBody>
          <a:bodyPr/>
          <a:lstStyle/>
          <a:p>
            <a:r>
              <a:rPr lang="en-US" dirty="0" smtClean="0"/>
              <a:t>Natural Language Processing (NLP) a set of techniques that can “make sense” out of free-text data</a:t>
            </a:r>
          </a:p>
          <a:p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 number of free-text fields, such as Donor Highlights, may contain additional insights that could affect organ utilization 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781D-6ED0-8B48-9E60-E145BA74913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9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781D-6ED0-8B48-9E60-E145BA749134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058699">
            <a:off x="5721035" y="907011"/>
            <a:ext cx="5401378" cy="5240828"/>
          </a:xfrm>
          <a:prstGeom prst="rect">
            <a:avLst/>
          </a:prstGeom>
        </p:spPr>
      </p:pic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479643" y="245462"/>
            <a:ext cx="10963656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NLP in Transplant </a:t>
            </a:r>
            <a:endParaRPr lang="en-US" sz="3200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814298" y="1933916"/>
            <a:ext cx="5019368" cy="4175733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Analyzed 8 years of adult kidney donor data from </a:t>
            </a:r>
            <a:r>
              <a:rPr lang="en-US" dirty="0" err="1" smtClean="0"/>
              <a:t>DonorNet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Free-text fields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Admission course history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Donor medical and social history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Donor highlights</a:t>
            </a:r>
          </a:p>
        </p:txBody>
      </p:sp>
    </p:spTree>
    <p:extLst>
      <p:ext uri="{BB962C8B-B14F-4D97-AF65-F5344CB8AC3E}">
        <p14:creationId xmlns:p14="http://schemas.microsoft.com/office/powerpoint/2010/main" val="370379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713cb24-c178-4059-a4de-4b994385c7d8"/>
    <Notes0 xmlns="dbf9bbba-10d1-4656-8bbf-34c7e722a627" xsi:nil="true"/>
    <_dlc_DocId xmlns="8713cb24-c178-4059-a4de-4b994385c7d8">UW7CRPDNKVWY-87-185</_dlc_DocId>
    <_dlc_DocIdUrl xmlns="8713cb24-c178-4059-a4de-4b994385c7d8">
      <Url>http://insideunos/resources/_layouts/15/DocIdRedir.aspx?ID=UW7CRPDNKVWY-87-185</Url>
      <Description>UW7CRPDNKVWY-87-185</Description>
    </_dlc_DocIdUrl>
    <Resource_x0020_Type xmlns="dbf9bbba-10d1-4656-8bbf-34c7e722a627">UNOS</Resource_x0020_Type>
    <Document_x0020_Type xmlns="dbf9bbba-10d1-4656-8bbf-34c7e722a627">Templates</Document_x0020_Typ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91ED36F552324D80ACEB9FF3F77519" ma:contentTypeVersion="12" ma:contentTypeDescription="Create a new document." ma:contentTypeScope="" ma:versionID="0fff2b9e033a6f1d09de42929a0b1167">
  <xsd:schema xmlns:xsd="http://www.w3.org/2001/XMLSchema" xmlns:xs="http://www.w3.org/2001/XMLSchema" xmlns:p="http://schemas.microsoft.com/office/2006/metadata/properties" xmlns:ns2="8713cb24-c178-4059-a4de-4b994385c7d8" xmlns:ns3="dbf9bbba-10d1-4656-8bbf-34c7e722a627" targetNamespace="http://schemas.microsoft.com/office/2006/metadata/properties" ma:root="true" ma:fieldsID="fd634c69804bcbb7768d2f8639aa25f8" ns2:_="" ns3:_="">
    <xsd:import namespace="8713cb24-c178-4059-a4de-4b994385c7d8"/>
    <xsd:import namespace="dbf9bbba-10d1-4656-8bbf-34c7e722a62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3:Notes0" minOccurs="0"/>
                <xsd:element ref="ns3:Resource_x0020_Type" minOccurs="0"/>
                <xsd:element ref="ns3:Document_x0020_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13cb24-c178-4059-a4de-4b994385c7d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a2b1415b-1fad-4a0e-95b1-738550584981}" ma:internalName="TaxCatchAll" ma:readOnly="false" ma:showField="CatchAllData" ma:web="8713cb24-c178-4059-a4de-4b994385c7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f9bbba-10d1-4656-8bbf-34c7e722a627" elementFormDefault="qualified">
    <xsd:import namespace="http://schemas.microsoft.com/office/2006/documentManagement/types"/>
    <xsd:import namespace="http://schemas.microsoft.com/office/infopath/2007/PartnerControls"/>
    <xsd:element name="Notes0" ma:index="12" nillable="true" ma:displayName="Notes" ma:internalName="Notes0">
      <xsd:simpleType>
        <xsd:restriction base="dms:Text">
          <xsd:maxLength value="255"/>
        </xsd:restriction>
      </xsd:simpleType>
    </xsd:element>
    <xsd:element name="Resource_x0020_Type" ma:index="13" nillable="true" ma:displayName="Resource Type" ma:default="General" ma:description="Specify if resource is UNOS or OPTN or General." ma:format="Dropdown" ma:internalName="Resource_x0020_Type">
      <xsd:simpleType>
        <xsd:restriction base="dms:Choice">
          <xsd:enumeration value="General"/>
          <xsd:enumeration value="UNOS"/>
          <xsd:enumeration value="OPTN"/>
        </xsd:restriction>
      </xsd:simpleType>
    </xsd:element>
    <xsd:element name="Document_x0020_Type" ma:index="14" nillable="true" ma:displayName="Document Type" ma:default="&lt;&lt;Choose document type&gt;&gt;" ma:description="Choose type of document that is filtered through views." ma:format="Dropdown" ma:internalName="Document_x0020_Type">
      <xsd:simpleType>
        <xsd:restriction base="dms:Choice">
          <xsd:enumeration value="&lt;&lt;Choose document type&gt;&gt;"/>
          <xsd:enumeration value="Additional Information"/>
          <xsd:enumeration value="Fonts"/>
          <xsd:enumeration value="Logos"/>
          <xsd:enumeration value="Templat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0946A92-8323-4C80-BDF8-0CC0A1EB5903}">
  <ds:schemaRefs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dbf9bbba-10d1-4656-8bbf-34c7e722a627"/>
    <ds:schemaRef ds:uri="8713cb24-c178-4059-a4de-4b994385c7d8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6740E413-3641-49FB-BA33-D058F979DF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13cb24-c178-4059-a4de-4b994385c7d8"/>
    <ds:schemaRef ds:uri="dbf9bbba-10d1-4656-8bbf-34c7e722a6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AABF337-F6A1-4880-9F8A-A5E7049AE08F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D37FED0C-A8A1-41B8-B801-6D5D83E55AF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2028</TotalTime>
  <Words>1488</Words>
  <Application>Microsoft Office PowerPoint</Application>
  <PresentationFormat>Widescreen</PresentationFormat>
  <Paragraphs>222</Paragraphs>
  <Slides>22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Ubuntu</vt:lpstr>
      <vt:lpstr>Wingdings</vt:lpstr>
      <vt:lpstr>Office Theme</vt:lpstr>
      <vt:lpstr>Innovations at </vt:lpstr>
      <vt:lpstr>UNOS Labs</vt:lpstr>
      <vt:lpstr>UPDATE: Understanding CIT Project</vt:lpstr>
      <vt:lpstr>Components of CIT (not to scale)</vt:lpstr>
      <vt:lpstr>Understanding CIT Phases</vt:lpstr>
      <vt:lpstr>Data Feasibility Results of Systematic Data</vt:lpstr>
      <vt:lpstr>Natural Language Processing</vt:lpstr>
      <vt:lpstr>Natural Language Processing:  Unlocking  insights in free-text fields</vt:lpstr>
      <vt:lpstr>NLP in Transplant </vt:lpstr>
      <vt:lpstr>PowerPoint Presentation</vt:lpstr>
      <vt:lpstr>There are potential nuanced social and cardiovascular factors that are not being systematically captured within our structured form data</vt:lpstr>
      <vt:lpstr>How can NLP  be used in transplant</vt:lpstr>
      <vt:lpstr>Questions</vt:lpstr>
      <vt:lpstr>Predictive Analytics</vt:lpstr>
      <vt:lpstr>PowerPoint Presentation</vt:lpstr>
      <vt:lpstr>Ad Hoc Systems Performance Committee</vt:lpstr>
      <vt:lpstr>UNOS Labs – Predictive Analytics Project Goals </vt:lpstr>
      <vt:lpstr>Study Phases</vt:lpstr>
      <vt:lpstr>Outcomes</vt:lpstr>
      <vt:lpstr>Questions</vt:lpstr>
      <vt:lpstr>PowerPoint Presentation</vt:lpstr>
      <vt:lpstr>April 6-8 Bellagio Hotel Las Vegas, Nevada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Shannon F. Edwards</cp:lastModifiedBy>
  <cp:revision>33</cp:revision>
  <cp:lastPrinted>2020-01-24T16:26:20Z</cp:lastPrinted>
  <dcterms:created xsi:type="dcterms:W3CDTF">2019-06-03T12:39:49Z</dcterms:created>
  <dcterms:modified xsi:type="dcterms:W3CDTF">2020-02-04T17:40:09Z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0x0101002791ED36F552324D80ACEB9FF3F77519</vt:lpwstr>
  </property>
  <property fmtid="{D5CDD505-2E9C-101B-9397-08002B2CF9AE}" pid="3" name="_dlc_DocIdItemGuid">
    <vt:lpwstr>4bd6b37d-11cc-4818-a9e0-b60bbb8383dc</vt:lpwstr>
  </property>
</Properties>
</file>