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1"/>
  </p:notesMasterIdLst>
  <p:sldIdLst>
    <p:sldId id="277" r:id="rId2"/>
    <p:sldId id="302" r:id="rId3"/>
    <p:sldId id="314" r:id="rId4"/>
    <p:sldId id="315" r:id="rId5"/>
    <p:sldId id="310" r:id="rId6"/>
    <p:sldId id="312" r:id="rId7"/>
    <p:sldId id="317" r:id="rId8"/>
    <p:sldId id="313" r:id="rId9"/>
    <p:sldId id="316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93" autoAdjust="0"/>
  </p:normalViewPr>
  <p:slideViewPr>
    <p:cSldViewPr>
      <p:cViewPr varScale="1">
        <p:scale>
          <a:sx n="81" d="100"/>
          <a:sy n="81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Donors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8596</c:v>
                </c:pt>
                <c:pt idx="1">
                  <c:v>9079</c:v>
                </c:pt>
                <c:pt idx="2">
                  <c:v>9971</c:v>
                </c:pt>
                <c:pt idx="3">
                  <c:v>10286</c:v>
                </c:pt>
                <c:pt idx="4">
                  <c:v>10721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C-49BE-86B7-799A5A323E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5819</c:v>
                </c:pt>
                <c:pt idx="1">
                  <c:v>5992</c:v>
                </c:pt>
                <c:pt idx="2">
                  <c:v>5974</c:v>
                </c:pt>
                <c:pt idx="3">
                  <c:v>6187</c:v>
                </c:pt>
                <c:pt idx="4">
                  <c:v>6834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5C-49BE-86B7-799A5A323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0314360"/>
        <c:axId val="390313576"/>
        <c:axId val="0"/>
      </c:bar3DChart>
      <c:catAx>
        <c:axId val="39031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313576"/>
        <c:crosses val="autoZero"/>
        <c:auto val="1"/>
        <c:lblAlgn val="ctr"/>
        <c:lblOffset val="100"/>
        <c:noMultiLvlLbl val="0"/>
      </c:catAx>
      <c:valAx>
        <c:axId val="390313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314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Organs Transplanted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26110</c:v>
                </c:pt>
                <c:pt idx="1">
                  <c:v>27540</c:v>
                </c:pt>
                <c:pt idx="2">
                  <c:v>30497</c:v>
                </c:pt>
                <c:pt idx="3">
                  <c:v>31608</c:v>
                </c:pt>
                <c:pt idx="4">
                  <c:v>32857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E8-49A4-9D5D-F498335A4B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5819</c:v>
                </c:pt>
                <c:pt idx="1">
                  <c:v>5992</c:v>
                </c:pt>
                <c:pt idx="2">
                  <c:v>5974</c:v>
                </c:pt>
                <c:pt idx="3">
                  <c:v>6187</c:v>
                </c:pt>
                <c:pt idx="4">
                  <c:v>6834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E8-49A4-9D5D-F498335A4B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041608"/>
        <c:axId val="127041216"/>
        <c:axId val="0"/>
      </c:bar3DChart>
      <c:catAx>
        <c:axId val="127041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041216"/>
        <c:crosses val="autoZero"/>
        <c:auto val="1"/>
        <c:lblAlgn val="ctr"/>
        <c:lblOffset val="100"/>
        <c:noMultiLvlLbl val="0"/>
      </c:catAx>
      <c:valAx>
        <c:axId val="12704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041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0AA7CC-8446-4CE2-BAAE-CBD46DA33033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5BDE69-A595-4A9E-8476-6A47865FB3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8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BDE69-A595-4A9E-8476-6A47865FB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5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BDE69-A595-4A9E-8476-6A47865FB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11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BDE69-A595-4A9E-8476-6A47865FB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1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5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386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65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349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73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99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5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2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9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2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0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24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8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92D6D-11FD-4900-B227-6A8CFDF24322}" type="datetimeFigureOut">
              <a:rPr lang="en-US" smtClean="0"/>
              <a:pPr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FE0DA0-F1B4-47A0-9254-9E84CCBFEE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9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7239000" cy="1470025"/>
          </a:xfrm>
        </p:spPr>
        <p:txBody>
          <a:bodyPr/>
          <a:lstStyle/>
          <a:p>
            <a:pPr algn="ctr" eaLnBrk="1" hangingPunct="1"/>
            <a:r>
              <a:rPr lang="en-US" sz="5400" dirty="0"/>
              <a:t>Monitoring our Success: Data Update, Collaborative Goals</a:t>
            </a:r>
            <a:endParaRPr lang="en-US" altLang="en-US" sz="5400" i="1" dirty="0">
              <a:latin typeface="Comic Sans MS" pitchFamily="66" charset="0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114800"/>
            <a:ext cx="6172200" cy="12954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Region 9 Collaborative</a:t>
            </a:r>
            <a:br>
              <a:rPr lang="en-US" altLang="en-US" dirty="0"/>
            </a:br>
            <a:r>
              <a:rPr lang="en-US" altLang="en-US" dirty="0"/>
              <a:t>New York Academy of Medicine</a:t>
            </a:r>
          </a:p>
          <a:p>
            <a:pPr algn="l" eaLnBrk="1" hangingPunct="1"/>
            <a:r>
              <a:rPr lang="en-US" altLang="en-US" dirty="0"/>
              <a:t>3/19/19</a:t>
            </a:r>
          </a:p>
        </p:txBody>
      </p:sp>
    </p:spTree>
    <p:extLst>
      <p:ext uri="{BB962C8B-B14F-4D97-AF65-F5344CB8AC3E}">
        <p14:creationId xmlns:p14="http://schemas.microsoft.com/office/powerpoint/2010/main" val="123020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StartUp\Purpo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7696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5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National Data</a:t>
            </a:r>
            <a:br>
              <a:rPr lang="en-US" dirty="0"/>
            </a:br>
            <a:r>
              <a:rPr lang="en-US" dirty="0"/>
              <a:t>2014-2018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952298"/>
              </p:ext>
            </p:extLst>
          </p:nvPr>
        </p:nvGraphicFramePr>
        <p:xfrm>
          <a:off x="609599" y="1921164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58674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Deceased Donation Increase 4.2% ‘17-’18</a:t>
            </a:r>
          </a:p>
          <a:p>
            <a:r>
              <a:rPr lang="en-US" dirty="0"/>
              <a:t>Living Donation Increase 10.5% ‘17-’18</a:t>
            </a:r>
          </a:p>
        </p:txBody>
      </p:sp>
    </p:spTree>
    <p:extLst>
      <p:ext uri="{BB962C8B-B14F-4D97-AF65-F5344CB8AC3E}">
        <p14:creationId xmlns:p14="http://schemas.microsoft.com/office/powerpoint/2010/main" val="381758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National Data</a:t>
            </a:r>
            <a:br>
              <a:rPr lang="en-US" dirty="0"/>
            </a:br>
            <a:r>
              <a:rPr lang="en-US" dirty="0"/>
              <a:t>2014-2018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999455"/>
              </p:ext>
            </p:extLst>
          </p:nvPr>
        </p:nvGraphicFramePr>
        <p:xfrm>
          <a:off x="609599" y="1921164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23312" y="5802601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Deceased Donor Transplant Increase 4% ‘17-’18</a:t>
            </a:r>
          </a:p>
          <a:p>
            <a:r>
              <a:rPr lang="en-US" dirty="0"/>
              <a:t>Living Donation Transplant Increase 10.5% ‘17-’18</a:t>
            </a:r>
          </a:p>
        </p:txBody>
      </p:sp>
    </p:spTree>
    <p:extLst>
      <p:ext uri="{BB962C8B-B14F-4D97-AF65-F5344CB8AC3E}">
        <p14:creationId xmlns:p14="http://schemas.microsoft.com/office/powerpoint/2010/main" val="107567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Goals of the Region 9 Collaborative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934202" cy="428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i="1" dirty="0"/>
              <a:t>Committed to saving or enhancing lives by spreading known best practices to the region’s hospitals, to improve organ donation rates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Measures:</a:t>
            </a:r>
          </a:p>
          <a:p>
            <a:r>
              <a:rPr lang="en-US" sz="2000" dirty="0"/>
              <a:t>Increase Eligible Donor Conversion Rate</a:t>
            </a:r>
          </a:p>
          <a:p>
            <a:r>
              <a:rPr lang="en-US" sz="2000" dirty="0"/>
              <a:t>Increase Total Donor Conversion Rate</a:t>
            </a:r>
          </a:p>
          <a:p>
            <a:r>
              <a:rPr lang="en-US" sz="2000" dirty="0"/>
              <a:t>Increase Transplanted Organs per Donor</a:t>
            </a:r>
          </a:p>
          <a:p>
            <a:r>
              <a:rPr lang="en-US" sz="2000" dirty="0"/>
              <a:t>Surpass 500 Donors in Region 9 in CY 2018</a:t>
            </a:r>
          </a:p>
        </p:txBody>
      </p:sp>
    </p:spTree>
    <p:extLst>
      <p:ext uri="{BB962C8B-B14F-4D97-AF65-F5344CB8AC3E}">
        <p14:creationId xmlns:p14="http://schemas.microsoft.com/office/powerpoint/2010/main" val="413466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773299"/>
              </p:ext>
            </p:extLst>
          </p:nvPr>
        </p:nvGraphicFramePr>
        <p:xfrm>
          <a:off x="381000" y="762002"/>
          <a:ext cx="8077200" cy="5878038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Donation Service Area - Total Donors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Net Change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Net Change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NYAP Center for Donation and Transplant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NYFL Finger Lakes Donor Recovery Network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NYRT LiveOnNY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NYWN Upstate NY Transplant Services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 Region 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Donation Service Area –                      Total Organs Transplanted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Net Change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Net Change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NYAP Center for Donation and Transplant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-18%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NYFL Finger Lakes Donor Recovery Network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NYRT </a:t>
                      </a:r>
                      <a:r>
                        <a:rPr lang="en-US" sz="1400" u="none" strike="noStrike" dirty="0" err="1">
                          <a:effectLst/>
                        </a:rPr>
                        <a:t>LiveOnNY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851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NYWN Upstate NY Transplant Services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-14%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 Region 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3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Donation Service Area – Yield per Donor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Net Change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Net Change 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NYAP Center for Donation and Transplant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NYFL Finger Lakes Donor Recovery Network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NYRT LiveOnNY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2.81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NYWN Upstate NY Transplant Services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 Region 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304800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Region 9 OPO Performance 2017-2018</a:t>
            </a:r>
          </a:p>
        </p:txBody>
      </p:sp>
    </p:spTree>
    <p:extLst>
      <p:ext uri="{BB962C8B-B14F-4D97-AF65-F5344CB8AC3E}">
        <p14:creationId xmlns:p14="http://schemas.microsoft.com/office/powerpoint/2010/main" val="79649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29022"/>
              </p:ext>
            </p:extLst>
          </p:nvPr>
        </p:nvGraphicFramePr>
        <p:xfrm>
          <a:off x="381000" y="762002"/>
          <a:ext cx="8077200" cy="5901886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Donation Service Area - Total Donors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Annualized ‘19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NYAP Center for Donation and Transplant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NYFL Finger Lakes Donor Recovery Network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NYRT LiveOnNY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NYWN Upstate NY Transplant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 Region 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5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Donation Service Area –                      Total Organs Transplanted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Annualized ‘19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NYAP Center for Donation and Transplant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NYFL Finger Lakes Donor Recovery Network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NYRT </a:t>
                      </a:r>
                      <a:r>
                        <a:rPr lang="en-US" sz="1400" u="none" strike="noStrike" dirty="0" err="1">
                          <a:effectLst/>
                        </a:rPr>
                        <a:t>LiveOnNY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NYWN Upstate NY Transplant Services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 Region 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335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Donation Service Area – Yield per Donor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</a:rPr>
                        <a:t>Annualized ‘19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NYAP Center for Donation and Transplant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NYFL Finger Lakes Donor Recovery Network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NYRT LiveOnNY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NYWN Upstate NY Transplant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 Region 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304800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Region 9 OPO Performance 2019 Jan-Feb</a:t>
            </a:r>
          </a:p>
        </p:txBody>
      </p:sp>
    </p:spTree>
    <p:extLst>
      <p:ext uri="{BB962C8B-B14F-4D97-AF65-F5344CB8AC3E}">
        <p14:creationId xmlns:p14="http://schemas.microsoft.com/office/powerpoint/2010/main" val="137727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1692" y="304800"/>
            <a:ext cx="6347714" cy="1320800"/>
          </a:xfrm>
        </p:spPr>
        <p:txBody>
          <a:bodyPr/>
          <a:lstStyle/>
          <a:p>
            <a:r>
              <a:rPr lang="en-US" dirty="0"/>
              <a:t>Region 9 Transplanted Organs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035989"/>
              </p:ext>
            </p:extLst>
          </p:nvPr>
        </p:nvGraphicFramePr>
        <p:xfrm>
          <a:off x="492370" y="1219199"/>
          <a:ext cx="7280030" cy="42182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8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0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02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2017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2018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Net Change 2017-2018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47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Deceased Donor Transplants from Region 9 OPOs at Region 9 Centers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958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1,040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1,051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  11 (+1%)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Imports from other OPOs Transplanted at Region 9 Centers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673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667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878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211 (+32%)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 Deceased Donor Transplants at Region 9 Centers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1,631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1,707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1,929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222 (+13%)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6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Living Donor Transplants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541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552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705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153 (+28%)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 All Transplants at Region 9 Centers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2,172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2,259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2,634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375 (+17%)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Exported &amp; Transplanted Outside of Region 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237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239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281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  42 (+18%)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16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Takeaways: Region 9 YOY Performance 2017-2018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Increase in Total Deceased Donors and Total Deceased Donor Organs Transplanted Mirrors National Data</a:t>
            </a:r>
          </a:p>
          <a:p>
            <a:r>
              <a:rPr lang="en-US" dirty="0"/>
              <a:t>Living Donors increased significantly in 2018; Exceeded National Data</a:t>
            </a:r>
          </a:p>
          <a:p>
            <a:r>
              <a:rPr lang="en-US" dirty="0"/>
              <a:t>OPO Performance was mixed; Donor Yield Flat</a:t>
            </a:r>
          </a:p>
          <a:p>
            <a:r>
              <a:rPr lang="en-US" dirty="0"/>
              <a:t>Congratulations to FLDRN and </a:t>
            </a:r>
            <a:r>
              <a:rPr lang="en-US" dirty="0" err="1"/>
              <a:t>LiveOnNY</a:t>
            </a:r>
            <a:r>
              <a:rPr lang="en-US" dirty="0"/>
              <a:t> for an outstanding 2018!</a:t>
            </a:r>
          </a:p>
          <a:p>
            <a:r>
              <a:rPr lang="en-US" dirty="0"/>
              <a:t>Key Drivers in Transplant Volume Growth: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Increase in Living Donor Transplants 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Increase in Imported Deceased Donor Transplants</a:t>
            </a:r>
          </a:p>
          <a:p>
            <a:r>
              <a:rPr lang="en-US" dirty="0"/>
              <a:t>Exported Deceased Donor Organs increased but greatly outweighed by key drivers above</a:t>
            </a:r>
          </a:p>
        </p:txBody>
      </p:sp>
    </p:spTree>
    <p:extLst>
      <p:ext uri="{BB962C8B-B14F-4D97-AF65-F5344CB8AC3E}">
        <p14:creationId xmlns:p14="http://schemas.microsoft.com/office/powerpoint/2010/main" val="22490092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1260</TotalTime>
  <Words>659</Words>
  <Application>Microsoft Office PowerPoint</Application>
  <PresentationFormat>On-screen Show (4:3)</PresentationFormat>
  <Paragraphs>231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Trebuchet MS</vt:lpstr>
      <vt:lpstr>Wingdings 3</vt:lpstr>
      <vt:lpstr>Facet</vt:lpstr>
      <vt:lpstr>Monitoring our Success: Data Update, Collaborative Goals</vt:lpstr>
      <vt:lpstr>PowerPoint Presentation</vt:lpstr>
      <vt:lpstr>National Data 2014-2018</vt:lpstr>
      <vt:lpstr>National Data 2014-2018</vt:lpstr>
      <vt:lpstr>Goals of the Region 9 Collaborative</vt:lpstr>
      <vt:lpstr>PowerPoint Presentation</vt:lpstr>
      <vt:lpstr>PowerPoint Presentation</vt:lpstr>
      <vt:lpstr>Region 9 Transplanted Organs</vt:lpstr>
      <vt:lpstr>Takeaways: Region 9 YOY Performance 2017-2018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Jake</dc:creator>
  <cp:lastModifiedBy>Karen Sokohl</cp:lastModifiedBy>
  <cp:revision>104</cp:revision>
  <cp:lastPrinted>2018-09-24T18:07:14Z</cp:lastPrinted>
  <dcterms:created xsi:type="dcterms:W3CDTF">2017-07-15T16:49:40Z</dcterms:created>
  <dcterms:modified xsi:type="dcterms:W3CDTF">2019-03-21T15:40:23Z</dcterms:modified>
</cp:coreProperties>
</file>