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05" r:id="rId4"/>
    <p:sldMasterId id="2147484127" r:id="rId5"/>
    <p:sldMasterId id="2147484142" r:id="rId6"/>
    <p:sldMasterId id="2147484158" r:id="rId7"/>
    <p:sldMasterId id="2147484183" r:id="rId8"/>
    <p:sldMasterId id="2147484227" r:id="rId9"/>
  </p:sldMasterIdLst>
  <p:notesMasterIdLst>
    <p:notesMasterId r:id="rId45"/>
  </p:notesMasterIdLst>
  <p:handoutMasterIdLst>
    <p:handoutMasterId r:id="rId46"/>
  </p:handoutMasterIdLst>
  <p:sldIdLst>
    <p:sldId id="706" r:id="rId10"/>
    <p:sldId id="709" r:id="rId11"/>
    <p:sldId id="710" r:id="rId12"/>
    <p:sldId id="711" r:id="rId13"/>
    <p:sldId id="754" r:id="rId14"/>
    <p:sldId id="717" r:id="rId15"/>
    <p:sldId id="718" r:id="rId16"/>
    <p:sldId id="719" r:id="rId17"/>
    <p:sldId id="721" r:id="rId18"/>
    <p:sldId id="731" r:id="rId19"/>
    <p:sldId id="728" r:id="rId20"/>
    <p:sldId id="729" r:id="rId21"/>
    <p:sldId id="730" r:id="rId22"/>
    <p:sldId id="715" r:id="rId23"/>
    <p:sldId id="732" r:id="rId24"/>
    <p:sldId id="733" r:id="rId25"/>
    <p:sldId id="760" r:id="rId26"/>
    <p:sldId id="742" r:id="rId27"/>
    <p:sldId id="755" r:id="rId28"/>
    <p:sldId id="756" r:id="rId29"/>
    <p:sldId id="757" r:id="rId30"/>
    <p:sldId id="758" r:id="rId31"/>
    <p:sldId id="761" r:id="rId32"/>
    <p:sldId id="788" r:id="rId33"/>
    <p:sldId id="762" r:id="rId34"/>
    <p:sldId id="763" r:id="rId35"/>
    <p:sldId id="766" r:id="rId36"/>
    <p:sldId id="768" r:id="rId37"/>
    <p:sldId id="769" r:id="rId38"/>
    <p:sldId id="774" r:id="rId39"/>
    <p:sldId id="775" r:id="rId40"/>
    <p:sldId id="778" r:id="rId41"/>
    <p:sldId id="779" r:id="rId42"/>
    <p:sldId id="787" r:id="rId43"/>
    <p:sldId id="789" r:id="rId44"/>
  </p:sldIdLst>
  <p:sldSz cx="12188825"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B5C1DF"/>
    <a:srgbClr val="283996"/>
    <a:srgbClr val="0000FF"/>
    <a:srgbClr val="D76600"/>
    <a:srgbClr val="002045"/>
    <a:srgbClr val="001B37"/>
    <a:srgbClr val="0B76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96" autoAdjust="0"/>
  </p:normalViewPr>
  <p:slideViewPr>
    <p:cSldViewPr snapToGrid="0" snapToObjects="1">
      <p:cViewPr varScale="1">
        <p:scale>
          <a:sx n="57" d="100"/>
          <a:sy n="57" d="100"/>
        </p:scale>
        <p:origin x="288" y="78"/>
      </p:cViewPr>
      <p:guideLst>
        <p:guide orient="horz" pos="2160"/>
        <p:guide pos="3839"/>
      </p:guideLst>
    </p:cSldViewPr>
  </p:slideViewPr>
  <p:outlineViewPr>
    <p:cViewPr>
      <p:scale>
        <a:sx n="33" d="100"/>
        <a:sy n="33" d="100"/>
      </p:scale>
      <p:origin x="0" y="-22002"/>
    </p:cViewPr>
    <p:sldLst>
      <p:sld r:id="rId1" collapse="1"/>
    </p:sldLst>
  </p:outlineViewPr>
  <p:notesTextViewPr>
    <p:cViewPr>
      <p:scale>
        <a:sx n="100" d="100"/>
        <a:sy n="100" d="100"/>
      </p:scale>
      <p:origin x="0" y="0"/>
    </p:cViewPr>
  </p:notesTextViewPr>
  <p:sorterViewPr>
    <p:cViewPr varScale="1">
      <p:scale>
        <a:sx n="100" d="100"/>
        <a:sy n="100" d="100"/>
      </p:scale>
      <p:origin x="0" y="-13578"/>
    </p:cViewPr>
  </p:sorterViewPr>
  <p:notesViewPr>
    <p:cSldViewPr snapToGrid="0" snapToObjects="1">
      <p:cViewPr varScale="1">
        <p:scale>
          <a:sx n="54" d="100"/>
          <a:sy n="54" d="100"/>
        </p:scale>
        <p:origin x="237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0E697554-EDE7-C740-8201-C9DDA9E9AA56}" type="datetimeFigureOut">
              <a:rPr lang="en-US" smtClean="0"/>
              <a:t>9/5/2019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79EBA865-CC10-C149-9C90-415BB2048C16}" type="slidenum">
              <a:rPr lang="en-US" smtClean="0"/>
              <a:t>‹#›</a:t>
            </a:fld>
            <a:endParaRPr lang="en-US"/>
          </a:p>
        </p:txBody>
      </p:sp>
    </p:spTree>
    <p:extLst>
      <p:ext uri="{BB962C8B-B14F-4D97-AF65-F5344CB8AC3E}">
        <p14:creationId xmlns:p14="http://schemas.microsoft.com/office/powerpoint/2010/main" val="11068995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63F705A-8FF2-604C-8E1D-7FD5CF39FB92}" type="datetimeFigureOut">
              <a:rPr lang="en-US" smtClean="0"/>
              <a:t>9/5/2019</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26E34781-6EDE-5B4E-B103-71F0AC490716}" type="slidenum">
              <a:rPr lang="en-US" smtClean="0"/>
              <a:t>‹#›</a:t>
            </a:fld>
            <a:endParaRPr lang="en-US"/>
          </a:p>
        </p:txBody>
      </p:sp>
    </p:spTree>
    <p:extLst>
      <p:ext uri="{BB962C8B-B14F-4D97-AF65-F5344CB8AC3E}">
        <p14:creationId xmlns:p14="http://schemas.microsoft.com/office/powerpoint/2010/main" val="16986170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optn.transplant.hrsa.gov/learn/professional-education/" TargetMode="External"/><Relationship Id="rId3" Type="http://schemas.openxmlformats.org/officeDocument/2006/relationships/hyperlink" Target="https://optn.transplant.hrsa.gov/governance/public-comment/continuous-distribution-of-lungs-concept-paper/" TargetMode="External"/><Relationship Id="rId7" Type="http://schemas.openxmlformats.org/officeDocument/2006/relationships/hyperlink" Target="https://optn.transplant.hrsa.gov/members/regions/regional-meetings/"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optn.transplant.hrsa.gov/governance/public-comment/" TargetMode="External"/><Relationship Id="rId5" Type="http://schemas.openxmlformats.org/officeDocument/2006/relationships/hyperlink" Target="https://optn.transplant.hrsa.gov/media/3004/vca_policynotice_201906.pdf" TargetMode="External"/><Relationship Id="rId4" Type="http://schemas.openxmlformats.org/officeDocument/2006/relationships/hyperlink" Target="https://optn.transplant.hrsa.gov/media/3003/thoracic_policynotice_201906.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3</a:t>
            </a:fld>
            <a:endParaRPr lang="en-US"/>
          </a:p>
        </p:txBody>
      </p:sp>
    </p:spTree>
    <p:extLst>
      <p:ext uri="{BB962C8B-B14F-4D97-AF65-F5344CB8AC3E}">
        <p14:creationId xmlns:p14="http://schemas.microsoft.com/office/powerpoint/2010/main" val="1219154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f</a:t>
            </a:r>
            <a:r>
              <a:rPr lang="en-US" dirty="0" smtClean="0"/>
              <a:t>rom the upcoming memo:</a:t>
            </a:r>
          </a:p>
          <a:p>
            <a:endParaRPr lang="en-US" dirty="0" smtClean="0"/>
          </a:p>
          <a:p>
            <a:r>
              <a:rPr lang="en-US" sz="1200" i="1" kern="1200" dirty="0" smtClean="0">
                <a:solidFill>
                  <a:schemeClr val="tx1"/>
                </a:solidFill>
                <a:effectLst/>
                <a:latin typeface="+mn-lt"/>
                <a:ea typeface="+mn-ea"/>
                <a:cs typeface="+mn-cs"/>
              </a:rPr>
              <a:t>Lung (continuous distribution concept paper)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OPTN Board of Directors resolved in December 2018 that the eventual goal of organ distribution policy is “continuous” distribution.  While distance from donor hospital to transplant hospital will be considered in a weighted system, no fixed geographic boundaries will distinguish “local” and “non-local” candidates.  </a:t>
            </a:r>
          </a:p>
          <a:p>
            <a:r>
              <a:rPr lang="en-US" sz="1200" kern="1200" dirty="0" smtClean="0">
                <a:solidFill>
                  <a:schemeClr val="tx1"/>
                </a:solidFill>
                <a:effectLst/>
                <a:latin typeface="+mn-lt"/>
                <a:ea typeface="+mn-ea"/>
                <a:cs typeface="+mn-cs"/>
              </a:rPr>
              <a:t>To that end, the Thoracic Organ Transplantation Committee has published for public comment a </a:t>
            </a:r>
            <a:r>
              <a:rPr lang="en-US" sz="1200" u="sng" kern="1200" dirty="0" smtClean="0">
                <a:solidFill>
                  <a:schemeClr val="tx1"/>
                </a:solidFill>
                <a:effectLst/>
                <a:latin typeface="+mn-lt"/>
                <a:ea typeface="+mn-ea"/>
                <a:cs typeface="+mn-cs"/>
                <a:hlinkClick r:id="rId3"/>
              </a:rPr>
              <a:t>concept paper</a:t>
            </a:r>
            <a:r>
              <a:rPr lang="en-US" sz="1200" kern="1200" dirty="0" smtClean="0">
                <a:solidFill>
                  <a:schemeClr val="tx1"/>
                </a:solidFill>
                <a:effectLst/>
                <a:latin typeface="+mn-lt"/>
                <a:ea typeface="+mn-ea"/>
                <a:cs typeface="+mn-cs"/>
              </a:rPr>
              <a:t> to explore lung distribution based on the continuous distribution model.  This is not a formal policy proposal.  It is an initial investigation of how continuous distribution may apply.  Just as with any policy proposal, we want and need your feedback as we investigate this future approach that will serve as a basis for all organ systems.</a:t>
            </a:r>
          </a:p>
          <a:p>
            <a:endParaRPr lang="en-US" dirty="0" smtClean="0"/>
          </a:p>
          <a:p>
            <a:r>
              <a:rPr lang="en-US" i="1" dirty="0" smtClean="0"/>
              <a:t>Heart and VCA</a:t>
            </a:r>
          </a:p>
          <a:p>
            <a:r>
              <a:rPr lang="en-US" sz="1200" kern="1200" dirty="0" smtClean="0">
                <a:solidFill>
                  <a:schemeClr val="tx1"/>
                </a:solidFill>
                <a:effectLst/>
                <a:latin typeface="+mn-lt"/>
                <a:ea typeface="+mn-ea"/>
                <a:cs typeface="+mn-cs"/>
              </a:rPr>
              <a:t>The OPTN Board approved two measures at its June 2019 meeting to replace organ allocation systems based on DSA or region.  </a:t>
            </a:r>
          </a:p>
          <a:p>
            <a:r>
              <a:rPr lang="en-US" sz="1200" kern="1200" dirty="0" smtClean="0">
                <a:solidFill>
                  <a:schemeClr val="tx1"/>
                </a:solidFill>
                <a:effectLst/>
                <a:latin typeface="+mn-lt"/>
                <a:ea typeface="+mn-ea"/>
                <a:cs typeface="+mn-cs"/>
              </a:rPr>
              <a:t>For </a:t>
            </a:r>
            <a:r>
              <a:rPr lang="en-US" sz="1200" u="sng" kern="1200" dirty="0" smtClean="0">
                <a:solidFill>
                  <a:schemeClr val="tx1"/>
                </a:solidFill>
                <a:effectLst/>
                <a:latin typeface="+mn-lt"/>
                <a:ea typeface="+mn-ea"/>
                <a:cs typeface="+mn-cs"/>
                <a:hlinkClick r:id="rId4"/>
              </a:rPr>
              <a:t>heart allocation</a:t>
            </a:r>
            <a:r>
              <a:rPr lang="en-US" sz="1200" kern="1200" dirty="0" smtClean="0">
                <a:solidFill>
                  <a:schemeClr val="tx1"/>
                </a:solidFill>
                <a:effectLst/>
                <a:latin typeface="+mn-lt"/>
                <a:ea typeface="+mn-ea"/>
                <a:cs typeface="+mn-cs"/>
              </a:rPr>
              <a:t>, the “local” distribution area will become the transplant hospitals within 250 nautical miles of the donor hospital, instead of the DSA where the donor hospital is located.  This will make local heart distribution equivalent with the local lung distribution area already established for lung allocation.  This policy is expected to take effect in November 2019.</a:t>
            </a:r>
          </a:p>
          <a:p>
            <a:r>
              <a:rPr lang="en-US" sz="1200" u="sng" kern="1200" dirty="0" smtClean="0">
                <a:solidFill>
                  <a:schemeClr val="tx1"/>
                </a:solidFill>
                <a:effectLst/>
                <a:latin typeface="+mn-lt"/>
                <a:ea typeface="+mn-ea"/>
                <a:cs typeface="+mn-cs"/>
                <a:hlinkClick r:id="rId5"/>
              </a:rPr>
              <a:t>VCA distribution</a:t>
            </a:r>
            <a:r>
              <a:rPr lang="en-US" sz="1200" kern="1200" dirty="0" smtClean="0">
                <a:solidFill>
                  <a:schemeClr val="tx1"/>
                </a:solidFill>
                <a:effectLst/>
                <a:latin typeface="+mn-lt"/>
                <a:ea typeface="+mn-ea"/>
                <a:cs typeface="+mn-cs"/>
              </a:rPr>
              <a:t> will now begin with compatible candidates listed at transplant hospitals within a 500 nautical mile distance from the donor hospital, replacing the previous use of the OPTN region as the first level of matching.  This policy is expected to take effect in June 2020.</a:t>
            </a:r>
          </a:p>
          <a:p>
            <a:endParaRPr lang="en-US" dirty="0" smtClean="0"/>
          </a:p>
          <a:p>
            <a:r>
              <a:rPr lang="en-US" sz="1200" i="1" kern="1200" dirty="0" smtClean="0">
                <a:solidFill>
                  <a:schemeClr val="tx1"/>
                </a:solidFill>
                <a:effectLst/>
                <a:latin typeface="+mn-lt"/>
                <a:ea typeface="+mn-ea"/>
                <a:cs typeface="+mn-cs"/>
              </a:rPr>
              <a:t>Liver and intestinal organs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December 2018, the OPTN Board of Directors approved a liver and intestinal organ allocation system to replace donation service area (DSA) and regional boundaries with a distribution system based on acuity circles.  The acuity circle model compares the candidate’s medical urgency with the distance between the donor hospital and the transplant hospital where the candidate is listed.</a:t>
            </a:r>
          </a:p>
          <a:p>
            <a:r>
              <a:rPr lang="en-US" sz="1200" kern="1200" dirty="0" smtClean="0">
                <a:solidFill>
                  <a:schemeClr val="tx1"/>
                </a:solidFill>
                <a:effectLst/>
                <a:latin typeface="+mn-lt"/>
                <a:ea typeface="+mn-ea"/>
                <a:cs typeface="+mn-cs"/>
              </a:rPr>
              <a:t>Implementation of the acuity circles approach has been postponed by order of a federal court, which is evaluating a legal challenge to the policy development process.  We have implemented the National Liver Review Board (NLRB).  For now, with the postponement of acuity circle distribution, calculation of the median MELD at transplant (</a:t>
            </a:r>
            <a:r>
              <a:rPr lang="en-US" sz="1200" kern="1200" dirty="0" err="1" smtClean="0">
                <a:solidFill>
                  <a:schemeClr val="tx1"/>
                </a:solidFill>
                <a:effectLst/>
                <a:latin typeface="+mn-lt"/>
                <a:ea typeface="+mn-ea"/>
                <a:cs typeface="+mn-cs"/>
              </a:rPr>
              <a:t>MMaT</a:t>
            </a:r>
            <a:r>
              <a:rPr lang="en-US" sz="1200" kern="1200" dirty="0" smtClean="0">
                <a:solidFill>
                  <a:schemeClr val="tx1"/>
                </a:solidFill>
                <a:effectLst/>
                <a:latin typeface="+mn-lt"/>
                <a:ea typeface="+mn-ea"/>
                <a:cs typeface="+mn-cs"/>
              </a:rPr>
              <a:t>) for exception candidates is based on transplants at the DSA where the candidate is listed.  </a:t>
            </a:r>
          </a:p>
          <a:p>
            <a:r>
              <a:rPr lang="en-US" sz="1200" kern="1200" dirty="0" smtClean="0">
                <a:solidFill>
                  <a:schemeClr val="tx1"/>
                </a:solidFill>
                <a:effectLst/>
                <a:latin typeface="+mn-lt"/>
                <a:ea typeface="+mn-ea"/>
                <a:cs typeface="+mn-cs"/>
              </a:rPr>
              <a:t>While we do not know the timeline for the conclusion of the legal proceedings, we are confident that the deliberate process undertaken by the Liver Committee and the Board will be upheld by the court and the policy will ultimately be implemented </a:t>
            </a:r>
            <a:r>
              <a:rPr lang="en-US" sz="1200" u="sng" kern="1200" dirty="0" smtClean="0">
                <a:solidFill>
                  <a:schemeClr val="tx1"/>
                </a:solidFill>
                <a:effectLst/>
                <a:latin typeface="+mn-lt"/>
                <a:ea typeface="+mn-ea"/>
                <a:cs typeface="+mn-cs"/>
              </a:rPr>
              <a:t>to redirect livers to the sickest patients regardless of where they may reside</a:t>
            </a:r>
          </a:p>
          <a:p>
            <a:endParaRPr lang="en-US" dirty="0" smtClean="0"/>
          </a:p>
          <a:p>
            <a:r>
              <a:rPr lang="en-US" sz="1200" i="1" kern="1200" dirty="0" smtClean="0">
                <a:solidFill>
                  <a:schemeClr val="tx1"/>
                </a:solidFill>
                <a:effectLst/>
                <a:latin typeface="+mn-lt"/>
                <a:ea typeface="+mn-ea"/>
                <a:cs typeface="+mn-cs"/>
              </a:rPr>
              <a:t>Kidney and pancreas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Kidney Transplantation and Pancreas Transplantation Committees have issued </a:t>
            </a:r>
            <a:r>
              <a:rPr lang="en-US" sz="1200" u="sng" kern="1200" dirty="0" smtClean="0">
                <a:solidFill>
                  <a:schemeClr val="tx1"/>
                </a:solidFill>
                <a:effectLst/>
                <a:latin typeface="+mn-lt"/>
                <a:ea typeface="+mn-ea"/>
                <a:cs typeface="+mn-cs"/>
                <a:hlinkClick r:id="rId6"/>
              </a:rPr>
              <a:t>proposals</a:t>
            </a:r>
            <a:r>
              <a:rPr lang="en-US" sz="1200" kern="1200" dirty="0" smtClean="0">
                <a:solidFill>
                  <a:schemeClr val="tx1"/>
                </a:solidFill>
                <a:effectLst/>
                <a:latin typeface="+mn-lt"/>
                <a:ea typeface="+mn-ea"/>
                <a:cs typeface="+mn-cs"/>
              </a:rPr>
              <a:t> for public comment to replace the DSA/regional/national matching system.  Their recommended approach combines circle-based distribution with proximity points for candidates.  Patients at transplant centers closer to the donor hospital would get proportionally more proximity points than those at more distant hospitals.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take the opportunity to learn about and provide feedback on these proposals, whether directly through the </a:t>
            </a:r>
            <a:r>
              <a:rPr lang="en-US" sz="1200" u="sng" kern="1200" dirty="0" smtClean="0">
                <a:solidFill>
                  <a:schemeClr val="tx1"/>
                </a:solidFill>
                <a:effectLst/>
                <a:latin typeface="+mn-lt"/>
                <a:ea typeface="+mn-ea"/>
                <a:cs typeface="+mn-cs"/>
                <a:hlinkClick r:id="rId6"/>
              </a:rPr>
              <a:t>public comment</a:t>
            </a:r>
            <a:r>
              <a:rPr lang="en-US" sz="1200" kern="1200" dirty="0" smtClean="0">
                <a:solidFill>
                  <a:schemeClr val="tx1"/>
                </a:solidFill>
                <a:effectLst/>
                <a:latin typeface="+mn-lt"/>
                <a:ea typeface="+mn-ea"/>
                <a:cs typeface="+mn-cs"/>
              </a:rPr>
              <a:t> site, at your </a:t>
            </a:r>
            <a:r>
              <a:rPr lang="en-US" sz="1200" u="sng" kern="1200" dirty="0" smtClean="0">
                <a:solidFill>
                  <a:schemeClr val="tx1"/>
                </a:solidFill>
                <a:effectLst/>
                <a:latin typeface="+mn-lt"/>
                <a:ea typeface="+mn-ea"/>
                <a:cs typeface="+mn-cs"/>
                <a:hlinkClick r:id="rId7"/>
              </a:rPr>
              <a:t>regional meeting</a:t>
            </a:r>
            <a:r>
              <a:rPr lang="en-US" sz="1200" kern="1200" dirty="0" smtClean="0">
                <a:solidFill>
                  <a:schemeClr val="tx1"/>
                </a:solidFill>
                <a:effectLst/>
                <a:latin typeface="+mn-lt"/>
                <a:ea typeface="+mn-ea"/>
                <a:cs typeface="+mn-cs"/>
              </a:rPr>
              <a:t> or via a </a:t>
            </a:r>
            <a:r>
              <a:rPr lang="en-US" sz="1200" u="sng" kern="1200" dirty="0" smtClean="0">
                <a:solidFill>
                  <a:schemeClr val="tx1"/>
                </a:solidFill>
                <a:effectLst/>
                <a:latin typeface="+mn-lt"/>
                <a:ea typeface="+mn-ea"/>
                <a:cs typeface="+mn-cs"/>
                <a:hlinkClick r:id="rId8"/>
              </a:rPr>
              <a:t>policy webinar</a:t>
            </a:r>
            <a:r>
              <a:rPr lang="en-US" sz="1200" kern="1200" dirty="0" smtClean="0">
                <a:solidFill>
                  <a:schemeClr val="tx1"/>
                </a:solidFill>
                <a:effectLst/>
                <a:latin typeface="+mn-lt"/>
                <a:ea typeface="+mn-ea"/>
                <a:cs typeface="+mn-cs"/>
              </a:rPr>
              <a:t>.  We need and welcome your expertise and views to develop policies that will result in the best possible access for all transplant candidates.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E34781-6EDE-5B4E-B103-71F0AC4907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8663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E34781-6EDE-5B4E-B103-71F0AC4907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8700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 median 84 nm, post median 223 nm</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E34781-6EDE-5B4E-B103-71F0AC4907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3817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3</a:t>
            </a:r>
            <a:r>
              <a:rPr lang="en-US" baseline="0" dirty="0" smtClean="0"/>
              <a:t> hours pre, 3.4 post; statistically significant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E34781-6EDE-5B4E-B103-71F0AC4907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960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7</a:t>
            </a:fld>
            <a:endParaRPr lang="en-US"/>
          </a:p>
        </p:txBody>
      </p:sp>
    </p:spTree>
    <p:extLst>
      <p:ext uri="{BB962C8B-B14F-4D97-AF65-F5344CB8AC3E}">
        <p14:creationId xmlns:p14="http://schemas.microsoft.com/office/powerpoint/2010/main" val="3135873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Note</a:t>
            </a:r>
            <a:r>
              <a:rPr lang="en-US" baseline="0" dirty="0" smtClean="0"/>
              <a:t> that there we no statistically significant changes in the transplant rate by diagnosis group or LAS group.</a:t>
            </a:r>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8</a:t>
            </a:fld>
            <a:endParaRPr lang="en-US"/>
          </a:p>
        </p:txBody>
      </p:sp>
    </p:spTree>
    <p:extLst>
      <p:ext uri="{BB962C8B-B14F-4D97-AF65-F5344CB8AC3E}">
        <p14:creationId xmlns:p14="http://schemas.microsoft.com/office/powerpoint/2010/main" val="3603712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57" indent="-171157">
              <a:buFont typeface="Arial" panose="020B0604020202020204" pitchFamily="34" charset="0"/>
              <a:buChar char="•"/>
            </a:pPr>
            <a:r>
              <a:rPr lang="en-US" dirty="0" smtClean="0"/>
              <a:t>Background:</a:t>
            </a:r>
            <a:r>
              <a:rPr lang="en-US" baseline="0" dirty="0" smtClean="0"/>
              <a:t> </a:t>
            </a:r>
          </a:p>
          <a:p>
            <a:pPr marL="627575" lvl="1" indent="-171157">
              <a:buFont typeface="Arial" panose="020B0604020202020204" pitchFamily="34" charset="0"/>
              <a:buChar char="•"/>
            </a:pPr>
            <a:r>
              <a:rPr lang="en-US" dirty="0" smtClean="0"/>
              <a:t>This figure shows the distribution of match LAS at transplant</a:t>
            </a:r>
            <a:r>
              <a:rPr lang="en-US" baseline="0" dirty="0" smtClean="0"/>
              <a:t> </a:t>
            </a:r>
          </a:p>
          <a:p>
            <a:pPr marL="171157" indent="-171157">
              <a:buFont typeface="Arial" panose="020B0604020202020204" pitchFamily="34" charset="0"/>
              <a:buChar char="•"/>
            </a:pPr>
            <a:r>
              <a:rPr lang="en-US" baseline="0" dirty="0" smtClean="0"/>
              <a:t>Findings: </a:t>
            </a:r>
            <a:endParaRPr lang="en-US" dirty="0" smtClean="0"/>
          </a:p>
          <a:p>
            <a:pPr marL="627575" lvl="1" indent="-171157">
              <a:buFont typeface="Arial" panose="020B0604020202020204" pitchFamily="34" charset="0"/>
              <a:buChar char="•"/>
            </a:pPr>
            <a:r>
              <a:rPr lang="en-US" dirty="0" smtClean="0"/>
              <a:t>The average match LAS at time of transplant for the </a:t>
            </a:r>
            <a:r>
              <a:rPr lang="en-US" u="none" dirty="0" smtClean="0"/>
              <a:t>pre era is 47.25 and 49.61 for the post era.</a:t>
            </a:r>
          </a:p>
          <a:p>
            <a:pPr marL="1083993" lvl="2" indent="-171157">
              <a:buFont typeface="Arial" panose="020B0604020202020204" pitchFamily="34" charset="0"/>
              <a:buChar char="•"/>
            </a:pPr>
            <a:r>
              <a:rPr lang="en-US" dirty="0" smtClean="0"/>
              <a:t>There is a </a:t>
            </a:r>
            <a:r>
              <a:rPr lang="en-US" u="sng" dirty="0" smtClean="0"/>
              <a:t>statistically significant difference </a:t>
            </a:r>
            <a:r>
              <a:rPr lang="en-US" dirty="0" smtClean="0"/>
              <a:t>between the mean LAS in the pre era compared to the post era </a:t>
            </a:r>
          </a:p>
          <a:p>
            <a:pPr marL="1083993" lvl="2" indent="-171157">
              <a:buFont typeface="Arial" panose="020B0604020202020204" pitchFamily="34" charset="0"/>
              <a:buChar char="•"/>
            </a:pPr>
            <a:r>
              <a:rPr lang="en-US" dirty="0" smtClean="0"/>
              <a:t>The</a:t>
            </a:r>
            <a:r>
              <a:rPr lang="en-US" baseline="0" dirty="0" smtClean="0"/>
              <a:t> OPTN Thoracic Committee discussed whether this was a clinically meaningful increase. Committee members commented than over a 2 point increase did represent a clinically sicker population receiving transplants.</a:t>
            </a:r>
            <a:endParaRPr lang="en-US" dirty="0" smtClean="0"/>
          </a:p>
          <a:p>
            <a:pPr marL="627575" lvl="1" indent="-171157">
              <a:buFont typeface="Arial" panose="020B0604020202020204" pitchFamily="34" charset="0"/>
              <a:buChar char="•"/>
            </a:pPr>
            <a:r>
              <a:rPr lang="en-US" dirty="0" smtClean="0"/>
              <a:t>Additionally, there were 340 recipients with a LAS of at least 75 in the pre era and 397 in the post era. </a:t>
            </a:r>
            <a:endParaRPr lang="en-US" dirty="0"/>
          </a:p>
        </p:txBody>
      </p:sp>
      <p:sp>
        <p:nvSpPr>
          <p:cNvPr id="4" name="Slide Number Placeholder 3"/>
          <p:cNvSpPr>
            <a:spLocks noGrp="1"/>
          </p:cNvSpPr>
          <p:nvPr>
            <p:ph type="sldNum" sz="quarter" idx="10"/>
          </p:nvPr>
        </p:nvSpPr>
        <p:spPr/>
        <p:txBody>
          <a:bodyPr/>
          <a:lstStyle/>
          <a:p>
            <a:pPr marL="0" marR="0" lvl="0" indent="0" algn="r" defTabSz="456468" rtl="0" eaLnBrk="1" fontAlgn="auto" latinLnBrk="0" hangingPunct="1">
              <a:lnSpc>
                <a:spcPct val="100000"/>
              </a:lnSpc>
              <a:spcBef>
                <a:spcPts val="0"/>
              </a:spcBef>
              <a:spcAft>
                <a:spcPts val="0"/>
              </a:spcAft>
              <a:buClrTx/>
              <a:buSzTx/>
              <a:buFontTx/>
              <a:buNone/>
              <a:tabLst/>
              <a:defRPr/>
            </a:pPr>
            <a:fld id="{1022368A-1DAC-4585-B946-1A10099D896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6468"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178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5.32 hours to</a:t>
            </a:r>
            <a:r>
              <a:rPr lang="en-US" baseline="0" dirty="0" smtClean="0"/>
              <a:t> 5.55 hours; 12 minutes; statistically significant</a:t>
            </a:r>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11</a:t>
            </a:fld>
            <a:endParaRPr lang="en-US"/>
          </a:p>
        </p:txBody>
      </p:sp>
    </p:spTree>
    <p:extLst>
      <p:ext uri="{BB962C8B-B14F-4D97-AF65-F5344CB8AC3E}">
        <p14:creationId xmlns:p14="http://schemas.microsoft.com/office/powerpoint/2010/main" val="1662062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 of DCD;</a:t>
            </a:r>
            <a:r>
              <a:rPr lang="en-US" baseline="0" dirty="0" smtClean="0"/>
              <a:t> Ex-vivo</a:t>
            </a:r>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12</a:t>
            </a:fld>
            <a:endParaRPr lang="en-US"/>
          </a:p>
        </p:txBody>
      </p:sp>
    </p:spTree>
    <p:extLst>
      <p:ext uri="{BB962C8B-B14F-4D97-AF65-F5344CB8AC3E}">
        <p14:creationId xmlns:p14="http://schemas.microsoft.com/office/powerpoint/2010/main" val="4070074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 vivo perfusion doubled nationally</a:t>
            </a:r>
            <a:r>
              <a:rPr lang="en-US" baseline="0" dirty="0" smtClean="0"/>
              <a:t> – 122-266; 0 to 15 in Region 5</a:t>
            </a:r>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13</a:t>
            </a:fld>
            <a:endParaRPr lang="en-US"/>
          </a:p>
        </p:txBody>
      </p:sp>
    </p:spTree>
    <p:extLst>
      <p:ext uri="{BB962C8B-B14F-4D97-AF65-F5344CB8AC3E}">
        <p14:creationId xmlns:p14="http://schemas.microsoft.com/office/powerpoint/2010/main" val="5157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Recall this went into effect November 24, 2017.  </a:t>
            </a:r>
          </a:p>
          <a:p>
            <a:endParaRPr lang="en-US" sz="1600" dirty="0"/>
          </a:p>
          <a:p>
            <a:r>
              <a:rPr lang="en-US" sz="1600" dirty="0"/>
              <a:t>Draw attention to Increase in mean match LAS at transplant:  47.25 to 49.61</a:t>
            </a:r>
          </a:p>
          <a:p>
            <a:endParaRPr lang="en-US" sz="1600" dirty="0"/>
          </a:p>
          <a:p>
            <a:r>
              <a:rPr lang="en-US" sz="1600" dirty="0"/>
              <a:t>Increase in median distance:  114 to 166 NM</a:t>
            </a:r>
          </a:p>
          <a:p>
            <a:endParaRPr lang="en-US" sz="1600" dirty="0"/>
          </a:p>
          <a:p>
            <a:r>
              <a:rPr lang="en-US" sz="1600" dirty="0"/>
              <a:t>Thoracic Committee watching the increase in overall ischemic time.  Includes cold time, warm time and anastomosis time</a:t>
            </a:r>
          </a:p>
        </p:txBody>
      </p:sp>
      <p:sp>
        <p:nvSpPr>
          <p:cNvPr id="4" name="Slide Number Placeholder 3"/>
          <p:cNvSpPr>
            <a:spLocks noGrp="1"/>
          </p:cNvSpPr>
          <p:nvPr>
            <p:ph type="sldNum" sz="quarter" idx="10"/>
          </p:nvPr>
        </p:nvSpPr>
        <p:spPr/>
        <p:txBody>
          <a:bodyPr/>
          <a:lstStyle/>
          <a:p>
            <a:pPr defTabSz="456468"/>
            <a:fld id="{1022368A-1DAC-4585-B946-1A10099D8969}" type="slidenum">
              <a:rPr lang="en-US">
                <a:solidFill>
                  <a:prstClr val="black"/>
                </a:solidFill>
                <a:latin typeface="Calibri"/>
              </a:rPr>
              <a:pPr defTabSz="456468"/>
              <a:t>14</a:t>
            </a:fld>
            <a:endParaRPr lang="en-US">
              <a:solidFill>
                <a:prstClr val="black"/>
              </a:solidFill>
              <a:latin typeface="Calibri"/>
            </a:endParaRPr>
          </a:p>
        </p:txBody>
      </p:sp>
    </p:spTree>
    <p:extLst>
      <p:ext uri="{BB962C8B-B14F-4D97-AF65-F5344CB8AC3E}">
        <p14:creationId xmlns:p14="http://schemas.microsoft.com/office/powerpoint/2010/main" val="1403644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an upcoming memo to the community</a:t>
            </a:r>
            <a:r>
              <a:rPr lang="en-US" baseline="0" dirty="0" smtClean="0"/>
              <a:t> – doesn’t need to be word for word, but this is what we’re trying to express by including geography – again – in the leadership update:</a:t>
            </a:r>
            <a:endParaRPr lang="en-US" dirty="0" smtClean="0"/>
          </a:p>
          <a:p>
            <a:endParaRPr lang="en-US" dirty="0" smtClean="0"/>
          </a:p>
          <a:p>
            <a:r>
              <a:rPr lang="en-US" sz="1200" kern="1200" dirty="0" smtClean="0">
                <a:solidFill>
                  <a:schemeClr val="tx1"/>
                </a:solidFill>
                <a:effectLst/>
                <a:latin typeface="+mn-lt"/>
                <a:ea typeface="+mn-ea"/>
                <a:cs typeface="+mn-cs"/>
              </a:rPr>
              <a:t>I’d like to update you on the recent and ongoing efforts to improve transplant access by updating the criteria used in geographic organ distribution.  I know many of you have been involved in at least one, if not more, of these initiatives.  Thanks to all of you who have taken part in the policy development process to make these needed changes.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will be a continuing journey for the foreseeable future.  It is true that we must end our reliance upon dated, fixed boundaries of donation service areas (DSAs) and regions.  But in so doing, we can and should address take the broader opportunity to improve our organ allocation systems.  The more we learn about the factors that affect transplant access, the more deliberate we can be in reducing variation in access for all of the patients we serve.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is an update on the various initiatives in geographic distribution.  We welcome your feedback and participation in the current and future stages.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E34781-6EDE-5B4E-B103-71F0AC4907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1162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srtr title slide bg.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24213" y="754604"/>
            <a:ext cx="4970200" cy="2674397"/>
          </a:xfrm>
          <a:prstGeom prst="rect">
            <a:avLst/>
          </a:prstGeom>
        </p:spPr>
        <p:txBody>
          <a:bodyPr anchor="t" anchorCtr="0">
            <a:normAutofit/>
          </a:bodyPr>
          <a:lstStyle>
            <a:lvl1pPr algn="l">
              <a:lnSpc>
                <a:spcPts val="3800"/>
              </a:lnSpc>
              <a:defRPr sz="3200">
                <a:latin typeface="Impac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337006" y="1619250"/>
            <a:ext cx="4869613" cy="1809750"/>
          </a:xfrm>
          <a:prstGeom prst="rect">
            <a:avLst/>
          </a:prstGeom>
        </p:spPr>
        <p:txBody>
          <a:bodyPr anchor="b" anchorCtr="0">
            <a:normAutofit/>
          </a:bodyPr>
          <a:lstStyle>
            <a:lvl1pPr marL="0" indent="0" algn="r">
              <a:buNone/>
              <a:defRPr sz="16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43299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905928F-F7CA-418E-9E89-06BDFE870F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7924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162" y="1981200"/>
            <a:ext cx="507867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981200"/>
            <a:ext cx="507867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97C5E41-7D0A-4552-8B17-E8D9045862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40940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AD445E7-C06F-40BF-97B0-4F1D93B7FF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90345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15B1EAF-93C6-4ABE-89F4-A7A4C5C6E6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3292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3E8EE27-D69A-45FB-99B7-F5E1941F918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83151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DDFF75-C56C-4632-936F-AC142685CA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8412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FD5090D-CDEE-4B32-9E66-FD29164A756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1943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832072E-AA88-4975-8A47-16718C1FF2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7927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4538" y="609600"/>
            <a:ext cx="2590125"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162" y="609600"/>
            <a:ext cx="7567229"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E50ED5-3C94-46ED-8FF4-9A9C65F7CA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7815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162" y="609600"/>
            <a:ext cx="10360501"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162" y="1981200"/>
            <a:ext cx="10360501" cy="4114800"/>
          </a:xfrm>
        </p:spPr>
        <p:txBody>
          <a:bodyPr/>
          <a:lstStyle/>
          <a:p>
            <a:endParaRPr lang="en-US"/>
          </a:p>
        </p:txBody>
      </p:sp>
      <p:sp>
        <p:nvSpPr>
          <p:cNvPr id="4" name="Date Placeholder 3"/>
          <p:cNvSpPr>
            <a:spLocks noGrp="1"/>
          </p:cNvSpPr>
          <p:nvPr>
            <p:ph type="dt" sz="half" idx="10"/>
          </p:nvPr>
        </p:nvSpPr>
        <p:spPr>
          <a:xfrm>
            <a:off x="914162" y="6248400"/>
            <a:ext cx="2539339"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4515" y="6248400"/>
            <a:ext cx="3859795"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5324" y="6248400"/>
            <a:ext cx="2539339" cy="457200"/>
          </a:xfrm>
        </p:spPr>
        <p:txBody>
          <a:bodyPr/>
          <a:lstStyle>
            <a:lvl1pPr>
              <a:defRPr/>
            </a:lvl1pPr>
          </a:lstStyle>
          <a:p>
            <a:fld id="{05578CB2-3B7D-488F-8D5A-336F343F0C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5617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srtr main slide bg.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5210" y="274638"/>
            <a:ext cx="10974175" cy="1332220"/>
          </a:xfrm>
          <a:prstGeom prst="rect">
            <a:avLst/>
          </a:prstGeom>
        </p:spPr>
        <p:txBody>
          <a:bodyPr anchor="b" anchorCtr="0">
            <a:normAutofit/>
          </a:bodyPr>
          <a:lstStyle>
            <a:lvl1pPr algn="l">
              <a:defRPr sz="3200">
                <a:latin typeface="Impac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5210" y="1784413"/>
            <a:ext cx="10974175" cy="4341751"/>
          </a:xfrm>
          <a:prstGeom prst="rect">
            <a:avLst/>
          </a:prstGeom>
        </p:spPr>
        <p:txBody>
          <a:bodyPr>
            <a:normAutofit/>
          </a:bodyPr>
          <a:lstStyle>
            <a:lvl1pPr>
              <a:spcBef>
                <a:spcPts val="0"/>
              </a:spcBef>
              <a:defRPr sz="2400">
                <a:latin typeface="+mn-lt"/>
              </a:defRPr>
            </a:lvl1pPr>
            <a:lvl2pPr>
              <a:spcBef>
                <a:spcPts val="0"/>
              </a:spcBef>
              <a:buSzPct val="75000"/>
              <a:buFont typeface="Wingdings" pitchFamily="2" charset="2"/>
              <a:buChar char="§"/>
              <a:defRPr sz="2400">
                <a:latin typeface="+mn-lt"/>
              </a:defRPr>
            </a:lvl2pPr>
            <a:lvl3pPr>
              <a:spcBef>
                <a:spcPts val="0"/>
              </a:spcBef>
              <a:defRPr sz="2000">
                <a:latin typeface="+mn-lt"/>
              </a:defRPr>
            </a:lvl3pPr>
            <a:lvl4pPr>
              <a:spcBef>
                <a:spcPts val="0"/>
              </a:spcBef>
              <a:buSzPct val="75000"/>
              <a:buFont typeface="Wingdings" pitchFamily="2" charset="2"/>
              <a:buChar char="§"/>
              <a:defRPr sz="1600">
                <a:latin typeface="+mn-lt"/>
              </a:defRPr>
            </a:lvl4pPr>
            <a:lvl5pPr>
              <a:defRPr sz="18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TextBox 5"/>
          <p:cNvSpPr txBox="1"/>
          <p:nvPr userDrawn="1"/>
        </p:nvSpPr>
        <p:spPr>
          <a:xfrm>
            <a:off x="601527" y="6282048"/>
            <a:ext cx="1614623" cy="276999"/>
          </a:xfrm>
          <a:prstGeom prst="rect">
            <a:avLst/>
          </a:prstGeom>
          <a:noFill/>
        </p:spPr>
        <p:txBody>
          <a:bodyPr wrap="square" rtlCol="0">
            <a:spAutoFit/>
          </a:bodyPr>
          <a:lstStyle/>
          <a:p>
            <a:pPr defTabSz="914400" fontAlgn="base">
              <a:spcBef>
                <a:spcPct val="0"/>
              </a:spcBef>
              <a:spcAft>
                <a:spcPct val="0"/>
              </a:spcAft>
            </a:pPr>
            <a:fld id="{D16E955D-CCE6-4D53-B567-8D469F24C355}" type="slidenum">
              <a:rPr lang="en-US" sz="1200" smtClean="0">
                <a:solidFill>
                  <a:srgbClr val="333366"/>
                </a:solidFill>
                <a:latin typeface="Trebuchet MS" pitchFamily="34" charset="0"/>
              </a:rPr>
              <a:pPr defTabSz="914400" fontAlgn="base">
                <a:spcBef>
                  <a:spcPct val="0"/>
                </a:spcBef>
                <a:spcAft>
                  <a:spcPct val="0"/>
                </a:spcAft>
              </a:pPr>
              <a:t>‹#›</a:t>
            </a:fld>
            <a:endParaRPr lang="en-US" sz="1200" dirty="0">
              <a:solidFill>
                <a:srgbClr val="333366"/>
              </a:solidFill>
              <a:latin typeface="Trebuchet MS" pitchFamily="34" charset="0"/>
            </a:endParaRPr>
          </a:p>
        </p:txBody>
      </p:sp>
    </p:spTree>
    <p:extLst>
      <p:ext uri="{BB962C8B-B14F-4D97-AF65-F5344CB8AC3E}">
        <p14:creationId xmlns:p14="http://schemas.microsoft.com/office/powerpoint/2010/main" val="3406091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2" y="609600"/>
            <a:ext cx="10360501"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162" y="1981200"/>
            <a:ext cx="507867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981200"/>
            <a:ext cx="507867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162" y="6248400"/>
            <a:ext cx="2539339"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4515" y="6248400"/>
            <a:ext cx="3859795"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5324" y="6248400"/>
            <a:ext cx="2539339" cy="457200"/>
          </a:xfrm>
        </p:spPr>
        <p:txBody>
          <a:bodyPr/>
          <a:lstStyle>
            <a:lvl1pPr>
              <a:defRPr/>
            </a:lvl1pPr>
          </a:lstStyle>
          <a:p>
            <a:fld id="{D5714F4A-F212-4116-93C6-CACA132A77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7724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162" y="609600"/>
            <a:ext cx="10360501"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914162" y="6248400"/>
            <a:ext cx="2539339"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4515" y="6248400"/>
            <a:ext cx="3859795"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5324" y="6248400"/>
            <a:ext cx="2539339" cy="457200"/>
          </a:xfrm>
        </p:spPr>
        <p:txBody>
          <a:bodyPr/>
          <a:lstStyle>
            <a:lvl1pPr>
              <a:defRPr/>
            </a:lvl1pPr>
          </a:lstStyle>
          <a:p>
            <a:fld id="{B09391C5-4F20-42B5-B2CF-4F500A9961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3709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1A385B2-5A4D-4C18-A851-A159657DB8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773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B0734D3-4A2A-491E-8A31-C1B5431ED8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70088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15B76AC-7425-4615-B512-B55D5C0AB40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3820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162" y="1981200"/>
            <a:ext cx="507867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981200"/>
            <a:ext cx="507867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5520084-041C-45AC-ABA9-C9A16709C8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7346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A33D50D-2469-4F70-99C7-A2CC199711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7465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7F86E1A-F58F-4827-B205-0D44713BAA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91893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1751AF3-F7C1-459C-8DB4-CDC6BAC290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8303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3E66A76-5E7D-4A40-AD2E-03C8D278E26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6268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1" descr="srtr main slide background.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605210" y="1795463"/>
            <a:ext cx="5387630" cy="4330700"/>
          </a:xfrm>
          <a:prstGeom prst="rect">
            <a:avLst/>
          </a:prstGeom>
        </p:spPr>
        <p:txBody>
          <a:bodyPr>
            <a:normAutofit/>
          </a:bodyPr>
          <a:lstStyle>
            <a:lvl1pPr>
              <a:spcBef>
                <a:spcPts val="0"/>
              </a:spcBef>
              <a:defRPr sz="2400">
                <a:latin typeface="+mn-lt"/>
              </a:defRPr>
            </a:lvl1pPr>
            <a:lvl2pPr>
              <a:spcBef>
                <a:spcPts val="0"/>
              </a:spcBef>
              <a:buSzPct val="75000"/>
              <a:buFont typeface="Wingdings" pitchFamily="2" charset="2"/>
              <a:buChar char="§"/>
              <a:defRPr sz="2000">
                <a:latin typeface="+mn-lt"/>
              </a:defRPr>
            </a:lvl2pPr>
            <a:lvl3pPr>
              <a:spcBef>
                <a:spcPts val="0"/>
              </a:spcBef>
              <a:defRPr sz="1800">
                <a:latin typeface="+mn-lt"/>
              </a:defRPr>
            </a:lvl3pPr>
            <a:lvl4pPr>
              <a:spcBef>
                <a:spcPts val="0"/>
              </a:spcBef>
              <a:buSzPct val="75000"/>
              <a:buFont typeface="Wingdings" pitchFamily="2" charset="2"/>
              <a:buChar cha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Content Placeholder 3"/>
          <p:cNvSpPr>
            <a:spLocks noGrp="1"/>
          </p:cNvSpPr>
          <p:nvPr>
            <p:ph sz="half" idx="2"/>
          </p:nvPr>
        </p:nvSpPr>
        <p:spPr>
          <a:xfrm>
            <a:off x="6195986" y="1795463"/>
            <a:ext cx="5383398" cy="4330700"/>
          </a:xfrm>
          <a:prstGeom prst="rect">
            <a:avLst/>
          </a:prstGeom>
        </p:spPr>
        <p:txBody>
          <a:bodyPr>
            <a:normAutofit/>
          </a:bodyPr>
          <a:lstStyle>
            <a:lvl1pPr>
              <a:spcBef>
                <a:spcPts val="0"/>
              </a:spcBef>
              <a:defRPr sz="2400">
                <a:latin typeface="+mn-lt"/>
              </a:defRPr>
            </a:lvl1pPr>
            <a:lvl2pPr>
              <a:spcBef>
                <a:spcPts val="0"/>
              </a:spcBef>
              <a:buSzPct val="75000"/>
              <a:buFont typeface="Wingdings" pitchFamily="2" charset="2"/>
              <a:buChar char="§"/>
              <a:defRPr sz="2000">
                <a:latin typeface="+mn-lt"/>
              </a:defRPr>
            </a:lvl2pPr>
            <a:lvl3pPr>
              <a:spcBef>
                <a:spcPts val="0"/>
              </a:spcBef>
              <a:defRPr sz="1800">
                <a:latin typeface="+mn-lt"/>
              </a:defRPr>
            </a:lvl3pPr>
            <a:lvl4pPr>
              <a:spcBef>
                <a:spcPts val="0"/>
              </a:spcBef>
              <a:buSzPct val="75000"/>
              <a:buFont typeface="Wingdings" pitchFamily="2" charset="2"/>
              <a:buChar cha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3" name="Title 1"/>
          <p:cNvSpPr>
            <a:spLocks noGrp="1"/>
          </p:cNvSpPr>
          <p:nvPr>
            <p:ph type="title"/>
          </p:nvPr>
        </p:nvSpPr>
        <p:spPr>
          <a:xfrm>
            <a:off x="605210" y="274638"/>
            <a:ext cx="10974175" cy="1332220"/>
          </a:xfrm>
          <a:prstGeom prst="rect">
            <a:avLst/>
          </a:prstGeom>
        </p:spPr>
        <p:txBody>
          <a:bodyPr anchor="b" anchorCtr="0">
            <a:normAutofit/>
          </a:bodyPr>
          <a:lstStyle>
            <a:lvl1pPr algn="l">
              <a:defRPr sz="3200">
                <a:latin typeface="Impact" pitchFamily="34" charset="0"/>
              </a:defRPr>
            </a:lvl1pPr>
          </a:lstStyle>
          <a:p>
            <a:r>
              <a:rPr lang="en-US" dirty="0" smtClean="0"/>
              <a:t>Click to edit Master title style</a:t>
            </a:r>
            <a:endParaRPr lang="en-US" dirty="0"/>
          </a:p>
        </p:txBody>
      </p:sp>
      <p:sp>
        <p:nvSpPr>
          <p:cNvPr id="6" name="Date Placeholder 3"/>
          <p:cNvSpPr>
            <a:spLocks noGrp="1"/>
          </p:cNvSpPr>
          <p:nvPr>
            <p:ph type="dt" sz="half" idx="10"/>
          </p:nvPr>
        </p:nvSpPr>
        <p:spPr>
          <a:xfrm>
            <a:off x="605210" y="6257926"/>
            <a:ext cx="5489203" cy="365125"/>
          </a:xfrm>
          <a:prstGeom prst="rect">
            <a:avLst/>
          </a:prstGeom>
        </p:spPr>
        <p:txBody>
          <a:bodyPr/>
          <a:lstStyle>
            <a:lvl1pPr>
              <a:defRPr sz="1000">
                <a:solidFill>
                  <a:schemeClr val="tx1"/>
                </a:solidFill>
                <a:latin typeface="Trebuchet MS" pitchFamily="34" charset="0"/>
              </a:defRPr>
            </a:lvl1pPr>
          </a:lstStyle>
          <a:p>
            <a:pPr defTabSz="914400" fontAlgn="base">
              <a:spcBef>
                <a:spcPct val="0"/>
              </a:spcBef>
              <a:spcAft>
                <a:spcPct val="0"/>
              </a:spcAft>
              <a:defRPr/>
            </a:pPr>
            <a:endParaRPr lang="en-US">
              <a:solidFill>
                <a:srgbClr val="333366"/>
              </a:solidFill>
            </a:endParaRPr>
          </a:p>
        </p:txBody>
      </p:sp>
    </p:spTree>
    <p:extLst>
      <p:ext uri="{BB962C8B-B14F-4D97-AF65-F5344CB8AC3E}">
        <p14:creationId xmlns:p14="http://schemas.microsoft.com/office/powerpoint/2010/main" val="2422929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F7579F3-D621-43C8-82D8-0CCEABAA3D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37908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342E18-B0D8-4A2D-9393-DF2F3AEFD35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9813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4538" y="609600"/>
            <a:ext cx="2590125"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162" y="609600"/>
            <a:ext cx="7567229"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10E3AB-F5FB-4CDC-8B4F-B4E6379F4F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6768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162" y="609600"/>
            <a:ext cx="10360501"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162" y="1981200"/>
            <a:ext cx="10360501" cy="4114800"/>
          </a:xfrm>
        </p:spPr>
        <p:txBody>
          <a:bodyPr/>
          <a:lstStyle/>
          <a:p>
            <a:endParaRPr lang="en-US"/>
          </a:p>
        </p:txBody>
      </p:sp>
      <p:sp>
        <p:nvSpPr>
          <p:cNvPr id="4" name="Date Placeholder 3"/>
          <p:cNvSpPr>
            <a:spLocks noGrp="1"/>
          </p:cNvSpPr>
          <p:nvPr>
            <p:ph type="dt" sz="half" idx="10"/>
          </p:nvPr>
        </p:nvSpPr>
        <p:spPr>
          <a:xfrm>
            <a:off x="914162" y="6248400"/>
            <a:ext cx="2539339"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4515" y="6248400"/>
            <a:ext cx="3859795"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5324" y="6248400"/>
            <a:ext cx="2539339" cy="457200"/>
          </a:xfrm>
        </p:spPr>
        <p:txBody>
          <a:bodyPr/>
          <a:lstStyle>
            <a:lvl1pPr>
              <a:defRPr/>
            </a:lvl1pPr>
          </a:lstStyle>
          <a:p>
            <a:fld id="{EB17A2D5-4D55-4799-B2AC-3B3E34D4B3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6511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2" y="609600"/>
            <a:ext cx="10360501"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162" y="1981200"/>
            <a:ext cx="507867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981200"/>
            <a:ext cx="507867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162" y="6248400"/>
            <a:ext cx="2539339"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4515" y="6248400"/>
            <a:ext cx="3859795"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5324" y="6248400"/>
            <a:ext cx="2539339" cy="457200"/>
          </a:xfrm>
        </p:spPr>
        <p:txBody>
          <a:bodyPr/>
          <a:lstStyle>
            <a:lvl1pPr>
              <a:defRPr/>
            </a:lvl1pPr>
          </a:lstStyle>
          <a:p>
            <a:fld id="{727B40DE-6C7F-459D-B171-F8EE03C5885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7918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2" y="609600"/>
            <a:ext cx="10360501"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162" y="1981200"/>
            <a:ext cx="507867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5986" y="1981200"/>
            <a:ext cx="507867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5986" y="4114800"/>
            <a:ext cx="507867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14162" y="6248400"/>
            <a:ext cx="2539339"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4515" y="6248400"/>
            <a:ext cx="3859795"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5324" y="6248400"/>
            <a:ext cx="2539339" cy="457200"/>
          </a:xfrm>
        </p:spPr>
        <p:txBody>
          <a:bodyPr/>
          <a:lstStyle>
            <a:lvl1pPr>
              <a:defRPr/>
            </a:lvl1pPr>
          </a:lstStyle>
          <a:p>
            <a:fld id="{727F0AA3-211D-4E2D-8FA8-D7E9DAC375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01539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162" y="609600"/>
            <a:ext cx="10360501"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914162" y="6248400"/>
            <a:ext cx="2539339"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4515" y="6248400"/>
            <a:ext cx="3859795"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5324" y="6248400"/>
            <a:ext cx="2539339" cy="457200"/>
          </a:xfrm>
        </p:spPr>
        <p:txBody>
          <a:bodyPr/>
          <a:lstStyle>
            <a:lvl1pPr>
              <a:defRPr/>
            </a:lvl1pPr>
          </a:lstStyle>
          <a:p>
            <a:fld id="{F7BB8C4A-B029-41F3-80F3-6666724D57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759584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6540" y="1721629"/>
            <a:ext cx="11073631" cy="1619250"/>
          </a:xfrm>
        </p:spPr>
        <p:txBody>
          <a:bodyPr/>
          <a:lstStyle>
            <a:lvl1pPr algn="ctr">
              <a:defRPr sz="4800"/>
            </a:lvl1pPr>
          </a:lstStyle>
          <a:p>
            <a:r>
              <a:rPr lang="en-US" dirty="0" smtClean="0"/>
              <a:t>Click to edit Master title style</a:t>
            </a:r>
            <a:endParaRPr dirty="0"/>
          </a:p>
        </p:txBody>
      </p:sp>
      <p:sp>
        <p:nvSpPr>
          <p:cNvPr id="3" name="Subtitle 2"/>
          <p:cNvSpPr>
            <a:spLocks noGrp="1"/>
          </p:cNvSpPr>
          <p:nvPr>
            <p:ph type="subTitle" idx="1" hasCustomPrompt="1"/>
          </p:nvPr>
        </p:nvSpPr>
        <p:spPr>
          <a:xfrm>
            <a:off x="556540" y="3810000"/>
            <a:ext cx="11073631" cy="753036"/>
          </a:xfrm>
        </p:spPr>
        <p:txBody>
          <a:bodyPr>
            <a:normAutofit/>
          </a:bodyPr>
          <a:lstStyle>
            <a:lvl1pPr marL="0" indent="0" algn="ctr">
              <a:spcBef>
                <a:spcPts val="300"/>
              </a:spcBef>
              <a:buNone/>
              <a:defRPr sz="2800" i="1">
                <a:solidFill>
                  <a:schemeClr val="bg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dirty="0"/>
          </a:p>
        </p:txBody>
      </p:sp>
      <p:sp>
        <p:nvSpPr>
          <p:cNvPr id="4" name="Slide Number Placeholder 5"/>
          <p:cNvSpPr>
            <a:spLocks noGrp="1"/>
          </p:cNvSpPr>
          <p:nvPr>
            <p:ph type="sldNum" sz="quarter" idx="4"/>
          </p:nvPr>
        </p:nvSpPr>
        <p:spPr>
          <a:xfrm>
            <a:off x="9727417" y="6376615"/>
            <a:ext cx="2066288"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spTree>
    <p:extLst>
      <p:ext uri="{BB962C8B-B14F-4D97-AF65-F5344CB8AC3E}">
        <p14:creationId xmlns:p14="http://schemas.microsoft.com/office/powerpoint/2010/main" val="2313758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385278" y="1348828"/>
            <a:ext cx="11394917" cy="44052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itle Placeholder 1"/>
          <p:cNvSpPr>
            <a:spLocks noGrp="1"/>
          </p:cNvSpPr>
          <p:nvPr>
            <p:ph type="title"/>
          </p:nvPr>
        </p:nvSpPr>
        <p:spPr>
          <a:xfrm>
            <a:off x="385279" y="156310"/>
            <a:ext cx="11651769" cy="850932"/>
          </a:xfrm>
          <a:prstGeom prst="rect">
            <a:avLst/>
          </a:prstGeom>
        </p:spPr>
        <p:txBody>
          <a:bodyPr vert="horz" lIns="91440" tIns="45720" rIns="91440" bIns="45720" rtlCol="0" anchor="ctr" anchorCtr="0">
            <a:noAutofit/>
          </a:bodyPr>
          <a:lstStyle/>
          <a:p>
            <a:r>
              <a:rPr lang="en-US" dirty="0" smtClean="0"/>
              <a:t>Click to edit Master title style</a:t>
            </a:r>
            <a:endParaRPr dirty="0"/>
          </a:p>
        </p:txBody>
      </p:sp>
      <p:sp>
        <p:nvSpPr>
          <p:cNvPr id="6" name="Slide Number Placeholder 5"/>
          <p:cNvSpPr>
            <a:spLocks noGrp="1"/>
          </p:cNvSpPr>
          <p:nvPr>
            <p:ph type="sldNum" sz="quarter" idx="4"/>
          </p:nvPr>
        </p:nvSpPr>
        <p:spPr>
          <a:xfrm>
            <a:off x="9727417" y="6376615"/>
            <a:ext cx="2066288"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spTree>
    <p:extLst>
      <p:ext uri="{BB962C8B-B14F-4D97-AF65-F5344CB8AC3E}">
        <p14:creationId xmlns:p14="http://schemas.microsoft.com/office/powerpoint/2010/main" val="41813777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385278" y="1348828"/>
            <a:ext cx="11394917" cy="44052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itle Placeholder 1"/>
          <p:cNvSpPr>
            <a:spLocks noGrp="1"/>
          </p:cNvSpPr>
          <p:nvPr>
            <p:ph type="title"/>
          </p:nvPr>
        </p:nvSpPr>
        <p:spPr>
          <a:xfrm>
            <a:off x="385279" y="156310"/>
            <a:ext cx="11651769" cy="850932"/>
          </a:xfrm>
          <a:prstGeom prst="rect">
            <a:avLst/>
          </a:prstGeom>
        </p:spPr>
        <p:txBody>
          <a:bodyPr vert="horz" lIns="91440" tIns="45720" rIns="91440" bIns="45720" rtlCol="0" anchor="ctr" anchorCtr="0">
            <a:noAutofit/>
          </a:bodyPr>
          <a:lstStyle/>
          <a:p>
            <a:r>
              <a:rPr lang="en-US" dirty="0"/>
              <a:t>Click to edit Master title style</a:t>
            </a:r>
            <a:endParaRPr dirty="0"/>
          </a:p>
        </p:txBody>
      </p:sp>
      <p:sp>
        <p:nvSpPr>
          <p:cNvPr id="6" name="Slide Number Placeholder 5"/>
          <p:cNvSpPr>
            <a:spLocks noGrp="1"/>
          </p:cNvSpPr>
          <p:nvPr>
            <p:ph type="sldNum" sz="quarter" idx="4"/>
          </p:nvPr>
        </p:nvSpPr>
        <p:spPr>
          <a:xfrm>
            <a:off x="9727417" y="6376615"/>
            <a:ext cx="2066288"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spTree>
    <p:extLst>
      <p:ext uri="{BB962C8B-B14F-4D97-AF65-F5344CB8AC3E}">
        <p14:creationId xmlns:p14="http://schemas.microsoft.com/office/powerpoint/2010/main" val="2339398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1" descr="srtr main slide background.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userDrawn="1"/>
        </p:nvSpPr>
        <p:spPr>
          <a:xfrm>
            <a:off x="605210" y="274638"/>
            <a:ext cx="10974175" cy="1331912"/>
          </a:xfrm>
          <a:prstGeom prst="rect">
            <a:avLst/>
          </a:prstGeom>
        </p:spPr>
        <p:txBody>
          <a:bodyPr anchor="b">
            <a:normAutofit/>
          </a:bodyPr>
          <a:lstStyle>
            <a:lvl1pPr algn="l">
              <a:defRPr sz="3200">
                <a:latin typeface="Impact" pitchFamily="34" charset="0"/>
              </a:defRPr>
            </a:lvl1pPr>
          </a:lstStyle>
          <a:p>
            <a:pPr defTabSz="914400">
              <a:spcBef>
                <a:spcPct val="0"/>
              </a:spcBef>
              <a:defRPr/>
            </a:pPr>
            <a:r>
              <a:rPr lang="en-US" sz="3200" dirty="0" smtClean="0">
                <a:solidFill>
                  <a:srgbClr val="333366"/>
                </a:solidFill>
              </a:rPr>
              <a:t>Click to edit Master title style</a:t>
            </a:r>
          </a:p>
        </p:txBody>
      </p:sp>
      <p:sp>
        <p:nvSpPr>
          <p:cNvPr id="3" name="Text Placeholder 2"/>
          <p:cNvSpPr>
            <a:spLocks noGrp="1"/>
          </p:cNvSpPr>
          <p:nvPr>
            <p:ph type="body" idx="1"/>
          </p:nvPr>
        </p:nvSpPr>
        <p:spPr>
          <a:xfrm>
            <a:off x="605210" y="1795463"/>
            <a:ext cx="5389747" cy="379412"/>
          </a:xfrm>
          <a:prstGeom prst="rect">
            <a:avLst/>
          </a:prstGeom>
        </p:spPr>
        <p:txBody>
          <a:bodyPr anchor="b">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5210" y="2174875"/>
            <a:ext cx="5389747" cy="3951288"/>
          </a:xfrm>
          <a:prstGeom prst="rect">
            <a:avLst/>
          </a:prstGeom>
        </p:spPr>
        <p:txBody>
          <a:bodyPr/>
          <a:lstStyle>
            <a:lvl1pPr>
              <a:spcBef>
                <a:spcPts val="0"/>
              </a:spcBef>
              <a:defRPr sz="2000">
                <a:latin typeface="+mn-lt"/>
              </a:defRPr>
            </a:lvl1pPr>
            <a:lvl2pPr>
              <a:spcBef>
                <a:spcPts val="0"/>
              </a:spcBef>
              <a:buSzPct val="75000"/>
              <a:buFont typeface="Wingdings" pitchFamily="2" charset="2"/>
              <a:buChar char="§"/>
              <a:defRPr sz="1800">
                <a:latin typeface="+mn-lt"/>
              </a:defRPr>
            </a:lvl2pPr>
            <a:lvl3pPr>
              <a:spcBef>
                <a:spcPts val="0"/>
              </a:spcBef>
              <a:defRPr sz="1600">
                <a:latin typeface="+mn-lt"/>
              </a:defRPr>
            </a:lvl3pPr>
            <a:lvl4pPr>
              <a:spcBef>
                <a:spcPts val="0"/>
              </a:spcBef>
              <a:buSzPct val="75000"/>
              <a:buFont typeface="Wingdings" pitchFamily="2" charset="2"/>
              <a:buChar cha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5" name="Text Placeholder 4"/>
          <p:cNvSpPr>
            <a:spLocks noGrp="1"/>
          </p:cNvSpPr>
          <p:nvPr>
            <p:ph type="body" sz="quarter" idx="3"/>
          </p:nvPr>
        </p:nvSpPr>
        <p:spPr>
          <a:xfrm>
            <a:off x="6191754" y="1795463"/>
            <a:ext cx="5387630" cy="379412"/>
          </a:xfrm>
          <a:prstGeom prst="rect">
            <a:avLst/>
          </a:prstGeom>
        </p:spPr>
        <p:txBody>
          <a:bodyPr anchor="b">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1754" y="2174875"/>
            <a:ext cx="5387630" cy="3951288"/>
          </a:xfrm>
          <a:prstGeom prst="rect">
            <a:avLst/>
          </a:prstGeom>
        </p:spPr>
        <p:txBody>
          <a:bodyPr/>
          <a:lstStyle>
            <a:lvl1pPr>
              <a:spcBef>
                <a:spcPts val="0"/>
              </a:spcBef>
              <a:defRPr sz="2000">
                <a:latin typeface="+mn-lt"/>
              </a:defRPr>
            </a:lvl1pPr>
            <a:lvl2pPr>
              <a:spcBef>
                <a:spcPts val="0"/>
              </a:spcBef>
              <a:buSzPct val="75000"/>
              <a:buFont typeface="Wingdings" pitchFamily="2" charset="2"/>
              <a:buChar char="§"/>
              <a:defRPr sz="1800">
                <a:latin typeface="+mn-lt"/>
              </a:defRPr>
            </a:lvl2pPr>
            <a:lvl3pPr>
              <a:spcBef>
                <a:spcPts val="0"/>
              </a:spcBef>
              <a:defRPr sz="1600">
                <a:latin typeface="+mn-lt"/>
              </a:defRPr>
            </a:lvl3pPr>
            <a:lvl4pPr>
              <a:spcBef>
                <a:spcPts val="0"/>
              </a:spcBef>
              <a:buSzPct val="75000"/>
              <a:buFont typeface="Wingdings" pitchFamily="2" charset="2"/>
              <a:buChar cha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9" name="Date Placeholder 3"/>
          <p:cNvSpPr>
            <a:spLocks noGrp="1"/>
          </p:cNvSpPr>
          <p:nvPr>
            <p:ph type="dt" sz="half" idx="10"/>
          </p:nvPr>
        </p:nvSpPr>
        <p:spPr>
          <a:xfrm>
            <a:off x="605210" y="6257926"/>
            <a:ext cx="5489203" cy="365125"/>
          </a:xfrm>
          <a:prstGeom prst="rect">
            <a:avLst/>
          </a:prstGeom>
        </p:spPr>
        <p:txBody>
          <a:bodyPr/>
          <a:lstStyle>
            <a:lvl1pPr>
              <a:defRPr sz="1000">
                <a:solidFill>
                  <a:schemeClr val="tx1"/>
                </a:solidFill>
                <a:latin typeface="Trebuchet MS" pitchFamily="34" charset="0"/>
              </a:defRPr>
            </a:lvl1pPr>
          </a:lstStyle>
          <a:p>
            <a:pPr defTabSz="914400" fontAlgn="base">
              <a:spcBef>
                <a:spcPct val="0"/>
              </a:spcBef>
              <a:spcAft>
                <a:spcPct val="0"/>
              </a:spcAft>
              <a:defRPr/>
            </a:pPr>
            <a:endParaRPr lang="en-US">
              <a:solidFill>
                <a:srgbClr val="333366"/>
              </a:solidFill>
            </a:endParaRPr>
          </a:p>
        </p:txBody>
      </p:sp>
    </p:spTree>
    <p:extLst>
      <p:ext uri="{BB962C8B-B14F-4D97-AF65-F5344CB8AC3E}">
        <p14:creationId xmlns:p14="http://schemas.microsoft.com/office/powerpoint/2010/main" val="7996489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1751AF3-F7C1-459C-8DB4-CDC6BAC290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4419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56540" y="3810000"/>
            <a:ext cx="11073631" cy="753036"/>
          </a:xfrm>
        </p:spPr>
        <p:txBody>
          <a:bodyPr>
            <a:normAutofit/>
          </a:bodyPr>
          <a:lstStyle>
            <a:lvl1pPr marL="0" indent="0" algn="ctr">
              <a:spcBef>
                <a:spcPts val="300"/>
              </a:spcBef>
              <a:buNone/>
              <a:defRPr sz="2800" b="0" i="1">
                <a:solidFill>
                  <a:schemeClr val="bg2">
                    <a:lumMod val="25000"/>
                  </a:schemeClr>
                </a:solidFill>
                <a:latin typeface="Ubuntu" charset="0"/>
                <a:ea typeface="Ubuntu" charset="0"/>
                <a:cs typeface="Ubuntu"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dirty="0"/>
          </a:p>
        </p:txBody>
      </p:sp>
      <p:sp>
        <p:nvSpPr>
          <p:cNvPr id="4" name="Slide Number Placeholder 5"/>
          <p:cNvSpPr>
            <a:spLocks noGrp="1"/>
          </p:cNvSpPr>
          <p:nvPr>
            <p:ph type="sldNum" sz="quarter" idx="4"/>
          </p:nvPr>
        </p:nvSpPr>
        <p:spPr>
          <a:xfrm>
            <a:off x="9727417" y="6376615"/>
            <a:ext cx="2066288" cy="365125"/>
          </a:xfrm>
          <a:prstGeom prst="rect">
            <a:avLst/>
          </a:prstGeom>
        </p:spPr>
        <p:txBody>
          <a:bodyPr vert="horz" lIns="91440" tIns="45720" rIns="91440" bIns="45720" rtlCol="0" anchor="ctr"/>
          <a:lstStyle>
            <a:lvl1pPr algn="r">
              <a:defRPr sz="1400">
                <a:solidFill>
                  <a:schemeClr val="bg1"/>
                </a:solidFill>
                <a:latin typeface="Arial"/>
              </a:defRPr>
            </a:lvl1pPr>
          </a:lstStyle>
          <a:p>
            <a:fld id="{AFEF8753-48E3-DC43-B5AB-733E5321FD2E}" type="slidenum">
              <a:rPr lang="en-US" smtClean="0"/>
              <a:pPr/>
              <a:t>‹#›</a:t>
            </a:fld>
            <a:endParaRPr lang="en-US" dirty="0"/>
          </a:p>
        </p:txBody>
      </p:sp>
      <p:sp>
        <p:nvSpPr>
          <p:cNvPr id="5" name="Title 4"/>
          <p:cNvSpPr>
            <a:spLocks noGrp="1"/>
          </p:cNvSpPr>
          <p:nvPr>
            <p:ph type="title"/>
          </p:nvPr>
        </p:nvSpPr>
        <p:spPr/>
        <p:txBody>
          <a:bodyPr/>
          <a:lstStyle>
            <a:lvl1pPr>
              <a:defRPr>
                <a:solidFill>
                  <a:schemeClr val="bg2">
                    <a:lumMod val="2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7481252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385278" y="1348828"/>
            <a:ext cx="11394917" cy="4405247"/>
          </a:xfrm>
          <a:prstGeom prst="rect">
            <a:avLst/>
          </a:prstGeom>
        </p:spPr>
        <p:txBody>
          <a:bodyPr vert="horz" lIns="91440" tIns="45720" rIns="91440" bIns="45720" rtlCol="0">
            <a:normAutofit/>
          </a:bodyPr>
          <a:lstStyle>
            <a:lvl1pPr marL="457200" indent="-457200">
              <a:buClr>
                <a:schemeClr val="bg2">
                  <a:lumMod val="25000"/>
                </a:schemeClr>
              </a:buClr>
              <a:buFont typeface="Wingdings" charset="2"/>
              <a:buChar char="§"/>
              <a:defRPr>
                <a:solidFill>
                  <a:schemeClr val="bg2">
                    <a:lumMod val="25000"/>
                  </a:schemeClr>
                </a:solidFill>
                <a:latin typeface="Calibri" panose="020F0502020204030204" pitchFamily="34" charset="0"/>
                <a:cs typeface="Calibri" panose="020F0502020204030204" pitchFamily="34" charset="0"/>
              </a:defRPr>
            </a:lvl1pPr>
            <a:lvl2pPr marL="571500" indent="-342900">
              <a:buClr>
                <a:schemeClr val="bg2">
                  <a:lumMod val="25000"/>
                </a:schemeClr>
              </a:buClr>
              <a:buFont typeface="Wingdings" charset="2"/>
              <a:buChar char="§"/>
              <a:defRPr>
                <a:solidFill>
                  <a:schemeClr val="bg2">
                    <a:lumMod val="25000"/>
                  </a:schemeClr>
                </a:solidFill>
                <a:latin typeface="Calibri" panose="020F0502020204030204" pitchFamily="34" charset="0"/>
                <a:cs typeface="Calibri" panose="020F0502020204030204" pitchFamily="34" charset="0"/>
              </a:defRPr>
            </a:lvl2pPr>
            <a:lvl3pPr marL="800100" indent="-342900">
              <a:buClr>
                <a:schemeClr val="bg2">
                  <a:lumMod val="25000"/>
                </a:schemeClr>
              </a:buClr>
              <a:buFont typeface="Wingdings" charset="2"/>
              <a:buChar char="§"/>
              <a:defRPr>
                <a:solidFill>
                  <a:schemeClr val="bg2">
                    <a:lumMod val="25000"/>
                  </a:schemeClr>
                </a:solidFill>
                <a:latin typeface="Calibri" panose="020F0502020204030204" pitchFamily="34" charset="0"/>
                <a:cs typeface="Calibri" panose="020F0502020204030204" pitchFamily="34" charset="0"/>
              </a:defRPr>
            </a:lvl3pPr>
            <a:lvl4pPr marL="1028700" indent="-342900">
              <a:buClr>
                <a:schemeClr val="bg2">
                  <a:lumMod val="25000"/>
                </a:schemeClr>
              </a:buClr>
              <a:buFont typeface="Wingdings" charset="2"/>
              <a:buChar char="§"/>
              <a:defRPr>
                <a:solidFill>
                  <a:schemeClr val="bg2">
                    <a:lumMod val="25000"/>
                  </a:schemeClr>
                </a:solidFill>
                <a:latin typeface="Calibri" panose="020F0502020204030204" pitchFamily="34" charset="0"/>
                <a:cs typeface="Calibri" panose="020F0502020204030204" pitchFamily="34" charset="0"/>
              </a:defRPr>
            </a:lvl4pPr>
            <a:lvl5pPr marL="1257300" indent="-342900">
              <a:buClr>
                <a:schemeClr val="bg2">
                  <a:lumMod val="25000"/>
                </a:schemeClr>
              </a:buClr>
              <a:buFont typeface="Wingdings" charset="2"/>
              <a:buChar char="§"/>
              <a:defRPr>
                <a:solidFill>
                  <a:schemeClr val="bg2">
                    <a:lumMod val="25000"/>
                  </a:schemeClr>
                </a:solidFill>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itle Placeholder 1"/>
          <p:cNvSpPr>
            <a:spLocks noGrp="1"/>
          </p:cNvSpPr>
          <p:nvPr>
            <p:ph type="title"/>
          </p:nvPr>
        </p:nvSpPr>
        <p:spPr>
          <a:xfrm>
            <a:off x="385279" y="156310"/>
            <a:ext cx="11651769" cy="850932"/>
          </a:xfrm>
          <a:prstGeom prst="rect">
            <a:avLst/>
          </a:prstGeom>
        </p:spPr>
        <p:txBody>
          <a:bodyPr vert="horz" lIns="91440" tIns="45720" rIns="91440" bIns="45720" rtlCol="0" anchor="ctr" anchorCtr="0">
            <a:noAutofit/>
          </a:bodyPr>
          <a:lstStyle>
            <a:lvl1pPr>
              <a:defRPr>
                <a:solidFill>
                  <a:schemeClr val="bg2">
                    <a:lumMod val="25000"/>
                  </a:schemeClr>
                </a:solidFill>
                <a:latin typeface="Calibri" panose="020F0502020204030204" pitchFamily="34" charset="0"/>
                <a:cs typeface="Calibri" panose="020F0502020204030204" pitchFamily="34" charset="0"/>
              </a:defRPr>
            </a:lvl1pPr>
          </a:lstStyle>
          <a:p>
            <a:r>
              <a:rPr lang="en-US" dirty="0" smtClean="0"/>
              <a:t>Click to edit Master title style</a:t>
            </a:r>
            <a:endParaRPr dirty="0"/>
          </a:p>
        </p:txBody>
      </p:sp>
      <p:sp>
        <p:nvSpPr>
          <p:cNvPr id="6" name="Slide Number Placeholder 5"/>
          <p:cNvSpPr>
            <a:spLocks noGrp="1"/>
          </p:cNvSpPr>
          <p:nvPr>
            <p:ph type="sldNum" sz="quarter" idx="4"/>
          </p:nvPr>
        </p:nvSpPr>
        <p:spPr>
          <a:xfrm>
            <a:off x="9727417" y="6376615"/>
            <a:ext cx="2066288" cy="365125"/>
          </a:xfrm>
          <a:prstGeom prst="rect">
            <a:avLst/>
          </a:prstGeom>
        </p:spPr>
        <p:txBody>
          <a:bodyPr vert="horz" lIns="91440" tIns="45720" rIns="91440" bIns="45720" rtlCol="0" anchor="ctr"/>
          <a:lstStyle>
            <a:lvl1pPr algn="r">
              <a:defRPr sz="1400">
                <a:solidFill>
                  <a:schemeClr val="bg1"/>
                </a:solidFill>
                <a:latin typeface="Arial"/>
              </a:defRPr>
            </a:lvl1pPr>
          </a:lstStyle>
          <a:p>
            <a:fld id="{AFEF8753-48E3-DC43-B5AB-733E5321FD2E}" type="slidenum">
              <a:rPr lang="en-US" smtClean="0"/>
              <a:pPr/>
              <a:t>‹#›</a:t>
            </a:fld>
            <a:endParaRPr lang="en-US" dirty="0"/>
          </a:p>
        </p:txBody>
      </p:sp>
    </p:spTree>
    <p:extLst>
      <p:ext uri="{BB962C8B-B14F-4D97-AF65-F5344CB8AC3E}">
        <p14:creationId xmlns:p14="http://schemas.microsoft.com/office/powerpoint/2010/main" val="143418713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385278" y="1348828"/>
            <a:ext cx="11394917" cy="4405247"/>
          </a:xfrm>
          <a:prstGeom prst="rect">
            <a:avLst/>
          </a:prstGeom>
        </p:spPr>
        <p:txBody>
          <a:bodyPr vert="horz" lIns="91440" tIns="45720" rIns="91440" bIns="45720" rtlCol="0">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itle Placeholder 1"/>
          <p:cNvSpPr>
            <a:spLocks noGrp="1"/>
          </p:cNvSpPr>
          <p:nvPr>
            <p:ph type="title"/>
          </p:nvPr>
        </p:nvSpPr>
        <p:spPr>
          <a:xfrm>
            <a:off x="385279" y="156310"/>
            <a:ext cx="11651769" cy="850932"/>
          </a:xfrm>
          <a:prstGeom prst="rect">
            <a:avLst/>
          </a:prstGeom>
        </p:spPr>
        <p:txBody>
          <a:bodyPr vert="horz" lIns="91440" tIns="45720" rIns="91440" bIns="45720" rtlCol="0" anchor="ctr" anchorCtr="0">
            <a:noAutofit/>
          </a:bodyPr>
          <a:lstStyle>
            <a:lvl1pPr>
              <a:defRPr>
                <a:latin typeface="+mn-lt"/>
              </a:defRPr>
            </a:lvl1pPr>
          </a:lstStyle>
          <a:p>
            <a:r>
              <a:rPr lang="en-US" dirty="0"/>
              <a:t>Click to edit Master title style</a:t>
            </a:r>
            <a:endParaRPr dirty="0"/>
          </a:p>
        </p:txBody>
      </p:sp>
      <p:sp>
        <p:nvSpPr>
          <p:cNvPr id="6" name="Slide Number Placeholder 5"/>
          <p:cNvSpPr>
            <a:spLocks noGrp="1"/>
          </p:cNvSpPr>
          <p:nvPr>
            <p:ph type="sldNum" sz="quarter" idx="4"/>
          </p:nvPr>
        </p:nvSpPr>
        <p:spPr>
          <a:xfrm>
            <a:off x="9727417" y="6376615"/>
            <a:ext cx="2066288"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spTree>
    <p:extLst>
      <p:ext uri="{BB962C8B-B14F-4D97-AF65-F5344CB8AC3E}">
        <p14:creationId xmlns:p14="http://schemas.microsoft.com/office/powerpoint/2010/main" val="2849860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385279" y="1348830"/>
            <a:ext cx="11394917" cy="4405247"/>
          </a:xfrm>
          <a:prstGeom prst="rect">
            <a:avLst/>
          </a:prstGeom>
        </p:spPr>
        <p:txBody>
          <a:bodyPr vert="horz" lIns="91440" tIns="45720" rIns="91440" bIns="45720" rtlCol="0">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itle Placeholder 1"/>
          <p:cNvSpPr>
            <a:spLocks noGrp="1"/>
          </p:cNvSpPr>
          <p:nvPr>
            <p:ph type="title"/>
          </p:nvPr>
        </p:nvSpPr>
        <p:spPr>
          <a:xfrm>
            <a:off x="385280" y="156310"/>
            <a:ext cx="11651769" cy="850932"/>
          </a:xfrm>
          <a:prstGeom prst="rect">
            <a:avLst/>
          </a:prstGeom>
        </p:spPr>
        <p:txBody>
          <a:bodyPr vert="horz" lIns="91440" tIns="45720" rIns="91440" bIns="45720" rtlCol="0" anchor="ctr" anchorCtr="0">
            <a:noAutofit/>
          </a:bodyPr>
          <a:lstStyle>
            <a:lvl1pPr>
              <a:defRPr>
                <a:latin typeface="Calibri" panose="020F0502020204030204" pitchFamily="34" charset="0"/>
                <a:cs typeface="Calibri" panose="020F0502020204030204" pitchFamily="34" charset="0"/>
              </a:defRPr>
            </a:lvl1pPr>
          </a:lstStyle>
          <a:p>
            <a:r>
              <a:rPr lang="en-US" dirty="0"/>
              <a:t>Click to edit Master title style</a:t>
            </a:r>
            <a:endParaRPr dirty="0"/>
          </a:p>
        </p:txBody>
      </p:sp>
      <p:sp>
        <p:nvSpPr>
          <p:cNvPr id="6" name="Slide Number Placeholder 5"/>
          <p:cNvSpPr>
            <a:spLocks noGrp="1"/>
          </p:cNvSpPr>
          <p:nvPr>
            <p:ph type="sldNum" sz="quarter" idx="4"/>
          </p:nvPr>
        </p:nvSpPr>
        <p:spPr>
          <a:xfrm>
            <a:off x="9727417" y="6376617"/>
            <a:ext cx="2066288"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spTree>
    <p:extLst>
      <p:ext uri="{BB962C8B-B14F-4D97-AF65-F5344CB8AC3E}">
        <p14:creationId xmlns:p14="http://schemas.microsoft.com/office/powerpoint/2010/main" val="34445704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385279" y="1348830"/>
            <a:ext cx="11394917" cy="4405247"/>
          </a:xfrm>
          <a:prstGeom prst="rect">
            <a:avLst/>
          </a:prstGeom>
        </p:spPr>
        <p:txBody>
          <a:bodyPr vert="horz" lIns="91440" tIns="45720" rIns="91440" bIns="45720" rtlCol="0">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itle Placeholder 1"/>
          <p:cNvSpPr>
            <a:spLocks noGrp="1"/>
          </p:cNvSpPr>
          <p:nvPr>
            <p:ph type="title"/>
          </p:nvPr>
        </p:nvSpPr>
        <p:spPr>
          <a:xfrm>
            <a:off x="385280" y="156310"/>
            <a:ext cx="11651769" cy="850932"/>
          </a:xfrm>
          <a:prstGeom prst="rect">
            <a:avLst/>
          </a:prstGeom>
        </p:spPr>
        <p:txBody>
          <a:bodyPr vert="horz" lIns="91440" tIns="45720" rIns="91440" bIns="45720" rtlCol="0" anchor="ctr" anchorCtr="0">
            <a:noAutofit/>
          </a:bodyPr>
          <a:lstStyle>
            <a:lvl1pPr>
              <a:defRPr>
                <a:latin typeface="Calibri" panose="020F0502020204030204" pitchFamily="34" charset="0"/>
                <a:cs typeface="Calibri" panose="020F0502020204030204" pitchFamily="34" charset="0"/>
              </a:defRPr>
            </a:lvl1pPr>
          </a:lstStyle>
          <a:p>
            <a:r>
              <a:rPr lang="en-US" dirty="0"/>
              <a:t>Click to edit Master title style</a:t>
            </a:r>
            <a:endParaRPr dirty="0"/>
          </a:p>
        </p:txBody>
      </p:sp>
      <p:sp>
        <p:nvSpPr>
          <p:cNvPr id="6" name="Slide Number Placeholder 5"/>
          <p:cNvSpPr>
            <a:spLocks noGrp="1"/>
          </p:cNvSpPr>
          <p:nvPr>
            <p:ph type="sldNum" sz="quarter" idx="4"/>
          </p:nvPr>
        </p:nvSpPr>
        <p:spPr>
          <a:xfrm>
            <a:off x="9727417" y="6376617"/>
            <a:ext cx="2066288"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spTree>
    <p:extLst>
      <p:ext uri="{BB962C8B-B14F-4D97-AF65-F5344CB8AC3E}">
        <p14:creationId xmlns:p14="http://schemas.microsoft.com/office/powerpoint/2010/main" val="1814731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56540" y="3810000"/>
            <a:ext cx="11073631" cy="753036"/>
          </a:xfrm>
        </p:spPr>
        <p:txBody>
          <a:bodyPr>
            <a:normAutofit/>
          </a:bodyPr>
          <a:lstStyle>
            <a:lvl1pPr marL="0" indent="0" algn="ctr">
              <a:spcBef>
                <a:spcPts val="300"/>
              </a:spcBef>
              <a:buNone/>
              <a:defRPr sz="2800" b="0" i="1">
                <a:solidFill>
                  <a:schemeClr val="bg2">
                    <a:lumMod val="25000"/>
                  </a:schemeClr>
                </a:solidFill>
                <a:latin typeface="Ubuntu" charset="0"/>
                <a:ea typeface="Ubuntu" charset="0"/>
                <a:cs typeface="Ubuntu"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dirty="0"/>
          </a:p>
        </p:txBody>
      </p:sp>
      <p:sp>
        <p:nvSpPr>
          <p:cNvPr id="4" name="Slide Number Placeholder 5"/>
          <p:cNvSpPr>
            <a:spLocks noGrp="1"/>
          </p:cNvSpPr>
          <p:nvPr>
            <p:ph type="sldNum" sz="quarter" idx="4"/>
          </p:nvPr>
        </p:nvSpPr>
        <p:spPr>
          <a:xfrm>
            <a:off x="9727417" y="6376615"/>
            <a:ext cx="2066288" cy="365125"/>
          </a:xfrm>
          <a:prstGeom prst="rect">
            <a:avLst/>
          </a:prstGeom>
        </p:spPr>
        <p:txBody>
          <a:bodyPr vert="horz" lIns="91440" tIns="45720" rIns="91440" bIns="45720" rtlCol="0" anchor="ctr"/>
          <a:lstStyle>
            <a:lvl1pPr algn="r">
              <a:defRPr sz="1400">
                <a:solidFill>
                  <a:schemeClr val="bg1"/>
                </a:solidFill>
                <a:latin typeface="Arial"/>
              </a:defRPr>
            </a:lvl1pPr>
          </a:lstStyle>
          <a:p>
            <a:fld id="{AFEF8753-48E3-DC43-B5AB-733E5321FD2E}" type="slidenum">
              <a:rPr lang="en-US" smtClean="0"/>
              <a:pPr/>
              <a:t>‹#›</a:t>
            </a:fld>
            <a:endParaRPr lang="en-US" dirty="0"/>
          </a:p>
        </p:txBody>
      </p:sp>
      <p:sp>
        <p:nvSpPr>
          <p:cNvPr id="5" name="Title 4"/>
          <p:cNvSpPr>
            <a:spLocks noGrp="1"/>
          </p:cNvSpPr>
          <p:nvPr>
            <p:ph type="title"/>
          </p:nvPr>
        </p:nvSpPr>
        <p:spPr/>
        <p:txBody>
          <a:bodyPr/>
          <a:lstStyle>
            <a:lvl1pPr>
              <a:defRPr>
                <a:solidFill>
                  <a:schemeClr val="bg2">
                    <a:lumMod val="2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2608927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385278" y="1348828"/>
            <a:ext cx="11394917" cy="4405247"/>
          </a:xfrm>
          <a:prstGeom prst="rect">
            <a:avLst/>
          </a:prstGeom>
        </p:spPr>
        <p:txBody>
          <a:bodyPr vert="horz" lIns="91440" tIns="45720" rIns="91440" bIns="45720" rtlCol="0">
            <a:normAutofit/>
          </a:bodyPr>
          <a:lstStyle>
            <a:lvl1pPr marL="457200" indent="-457200">
              <a:buClr>
                <a:schemeClr val="bg2">
                  <a:lumMod val="25000"/>
                </a:schemeClr>
              </a:buClr>
              <a:buFont typeface="Wingdings" charset="2"/>
              <a:buChar char="§"/>
              <a:defRPr>
                <a:solidFill>
                  <a:schemeClr val="bg2">
                    <a:lumMod val="25000"/>
                  </a:schemeClr>
                </a:solidFill>
              </a:defRPr>
            </a:lvl1pPr>
            <a:lvl2pPr marL="571500" indent="-342900">
              <a:buClr>
                <a:schemeClr val="bg2">
                  <a:lumMod val="25000"/>
                </a:schemeClr>
              </a:buClr>
              <a:buFont typeface="Wingdings" charset="2"/>
              <a:buChar char="§"/>
              <a:defRPr>
                <a:solidFill>
                  <a:schemeClr val="bg2">
                    <a:lumMod val="25000"/>
                  </a:schemeClr>
                </a:solidFill>
              </a:defRPr>
            </a:lvl2pPr>
            <a:lvl3pPr marL="800100" indent="-342900">
              <a:buClr>
                <a:schemeClr val="bg2">
                  <a:lumMod val="25000"/>
                </a:schemeClr>
              </a:buClr>
              <a:buFont typeface="Wingdings" charset="2"/>
              <a:buChar char="§"/>
              <a:defRPr>
                <a:solidFill>
                  <a:schemeClr val="bg2">
                    <a:lumMod val="25000"/>
                  </a:schemeClr>
                </a:solidFill>
              </a:defRPr>
            </a:lvl3pPr>
            <a:lvl4pPr marL="1028700" indent="-342900">
              <a:buClr>
                <a:schemeClr val="bg2">
                  <a:lumMod val="25000"/>
                </a:schemeClr>
              </a:buClr>
              <a:buFont typeface="Wingdings" charset="2"/>
              <a:buChar char="§"/>
              <a:defRPr>
                <a:solidFill>
                  <a:schemeClr val="bg2">
                    <a:lumMod val="25000"/>
                  </a:schemeClr>
                </a:solidFill>
              </a:defRPr>
            </a:lvl4pPr>
            <a:lvl5pPr marL="1257300" indent="-342900">
              <a:buClr>
                <a:schemeClr val="bg2">
                  <a:lumMod val="25000"/>
                </a:schemeClr>
              </a:buClr>
              <a:buFont typeface="Wingdings" charset="2"/>
              <a:buChar char="§"/>
              <a:defRPr>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itle Placeholder 1"/>
          <p:cNvSpPr>
            <a:spLocks noGrp="1"/>
          </p:cNvSpPr>
          <p:nvPr>
            <p:ph type="title"/>
          </p:nvPr>
        </p:nvSpPr>
        <p:spPr>
          <a:xfrm>
            <a:off x="385279" y="156310"/>
            <a:ext cx="11651769" cy="850932"/>
          </a:xfrm>
          <a:prstGeom prst="rect">
            <a:avLst/>
          </a:prstGeom>
        </p:spPr>
        <p:txBody>
          <a:bodyPr vert="horz" lIns="91440" tIns="45720" rIns="91440" bIns="45720" rtlCol="0" anchor="ctr" anchorCtr="0">
            <a:noAutofit/>
          </a:bodyPr>
          <a:lstStyle>
            <a:lvl1pPr>
              <a:defRPr>
                <a:solidFill>
                  <a:schemeClr val="bg2">
                    <a:lumMod val="25000"/>
                  </a:schemeClr>
                </a:solidFill>
              </a:defRPr>
            </a:lvl1pPr>
          </a:lstStyle>
          <a:p>
            <a:r>
              <a:rPr lang="en-US" dirty="0" smtClean="0"/>
              <a:t>Click to edit Master title style</a:t>
            </a:r>
            <a:endParaRPr dirty="0"/>
          </a:p>
        </p:txBody>
      </p:sp>
      <p:sp>
        <p:nvSpPr>
          <p:cNvPr id="6" name="Slide Number Placeholder 5"/>
          <p:cNvSpPr>
            <a:spLocks noGrp="1"/>
          </p:cNvSpPr>
          <p:nvPr>
            <p:ph type="sldNum" sz="quarter" idx="4"/>
          </p:nvPr>
        </p:nvSpPr>
        <p:spPr>
          <a:xfrm>
            <a:off x="9727417" y="6376615"/>
            <a:ext cx="2066288" cy="365125"/>
          </a:xfrm>
          <a:prstGeom prst="rect">
            <a:avLst/>
          </a:prstGeom>
        </p:spPr>
        <p:txBody>
          <a:bodyPr vert="horz" lIns="91440" tIns="45720" rIns="91440" bIns="45720" rtlCol="0" anchor="ctr"/>
          <a:lstStyle>
            <a:lvl1pPr algn="r">
              <a:defRPr sz="1400">
                <a:solidFill>
                  <a:schemeClr val="bg1"/>
                </a:solidFill>
                <a:latin typeface="Arial"/>
              </a:defRPr>
            </a:lvl1pPr>
          </a:lstStyle>
          <a:p>
            <a:fld id="{AFEF8753-48E3-DC43-B5AB-733E5321FD2E}" type="slidenum">
              <a:rPr lang="en-US" smtClean="0"/>
              <a:pPr/>
              <a:t>‹#›</a:t>
            </a:fld>
            <a:endParaRPr lang="en-US" dirty="0"/>
          </a:p>
        </p:txBody>
      </p:sp>
    </p:spTree>
    <p:extLst>
      <p:ext uri="{BB962C8B-B14F-4D97-AF65-F5344CB8AC3E}">
        <p14:creationId xmlns:p14="http://schemas.microsoft.com/office/powerpoint/2010/main" val="3262590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descr="srtr main slide background.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userDrawn="1"/>
        </p:nvSpPr>
        <p:spPr>
          <a:xfrm>
            <a:off x="605210" y="274638"/>
            <a:ext cx="10974175" cy="1331912"/>
          </a:xfrm>
          <a:prstGeom prst="rect">
            <a:avLst/>
          </a:prstGeom>
        </p:spPr>
        <p:txBody>
          <a:bodyPr anchor="b">
            <a:normAutofit/>
          </a:bodyPr>
          <a:lstStyle>
            <a:lvl1pPr algn="l">
              <a:defRPr sz="3200">
                <a:latin typeface="Impact" pitchFamily="34" charset="0"/>
              </a:defRPr>
            </a:lvl1pPr>
          </a:lstStyle>
          <a:p>
            <a:pPr defTabSz="914400">
              <a:spcBef>
                <a:spcPct val="0"/>
              </a:spcBef>
              <a:defRPr/>
            </a:pPr>
            <a:r>
              <a:rPr lang="en-US" sz="3200" dirty="0" smtClean="0">
                <a:solidFill>
                  <a:srgbClr val="333366"/>
                </a:solidFill>
              </a:rPr>
              <a:t>Click to edit Master title style</a:t>
            </a:r>
          </a:p>
        </p:txBody>
      </p:sp>
      <p:sp>
        <p:nvSpPr>
          <p:cNvPr id="4" name="Date Placeholder 3"/>
          <p:cNvSpPr>
            <a:spLocks noGrp="1"/>
          </p:cNvSpPr>
          <p:nvPr>
            <p:ph type="dt" sz="half" idx="10"/>
          </p:nvPr>
        </p:nvSpPr>
        <p:spPr>
          <a:xfrm>
            <a:off x="605210" y="6257926"/>
            <a:ext cx="5489203" cy="365125"/>
          </a:xfrm>
          <a:prstGeom prst="rect">
            <a:avLst/>
          </a:prstGeom>
        </p:spPr>
        <p:txBody>
          <a:bodyPr/>
          <a:lstStyle>
            <a:lvl1pPr>
              <a:defRPr sz="1000">
                <a:solidFill>
                  <a:schemeClr val="tx1"/>
                </a:solidFill>
                <a:latin typeface="Trebuchet MS" pitchFamily="34" charset="0"/>
              </a:defRPr>
            </a:lvl1pPr>
          </a:lstStyle>
          <a:p>
            <a:pPr defTabSz="914400" fontAlgn="base">
              <a:spcBef>
                <a:spcPct val="0"/>
              </a:spcBef>
              <a:spcAft>
                <a:spcPct val="0"/>
              </a:spcAft>
              <a:defRPr/>
            </a:pPr>
            <a:endParaRPr lang="en-US">
              <a:solidFill>
                <a:srgbClr val="333366"/>
              </a:solidFill>
            </a:endParaRPr>
          </a:p>
        </p:txBody>
      </p:sp>
    </p:spTree>
    <p:extLst>
      <p:ext uri="{BB962C8B-B14F-4D97-AF65-F5344CB8AC3E}">
        <p14:creationId xmlns:p14="http://schemas.microsoft.com/office/powerpoint/2010/main" val="295870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srtr main slide background.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a:xfrm>
            <a:off x="605210" y="6257926"/>
            <a:ext cx="5489203" cy="365125"/>
          </a:xfrm>
          <a:prstGeom prst="rect">
            <a:avLst/>
          </a:prstGeom>
        </p:spPr>
        <p:txBody>
          <a:bodyPr/>
          <a:lstStyle>
            <a:lvl1pPr>
              <a:defRPr sz="1000">
                <a:solidFill>
                  <a:schemeClr val="tx1"/>
                </a:solidFill>
                <a:latin typeface="Trebuchet MS" pitchFamily="34" charset="0"/>
              </a:defRPr>
            </a:lvl1pPr>
          </a:lstStyle>
          <a:p>
            <a:pPr defTabSz="914400" fontAlgn="base">
              <a:spcBef>
                <a:spcPct val="0"/>
              </a:spcBef>
              <a:spcAft>
                <a:spcPct val="0"/>
              </a:spcAft>
              <a:defRPr/>
            </a:pPr>
            <a:endParaRPr lang="en-US">
              <a:solidFill>
                <a:srgbClr val="333366"/>
              </a:solidFill>
            </a:endParaRPr>
          </a:p>
        </p:txBody>
      </p:sp>
    </p:spTree>
    <p:extLst>
      <p:ext uri="{BB962C8B-B14F-4D97-AF65-F5344CB8AC3E}">
        <p14:creationId xmlns:p14="http://schemas.microsoft.com/office/powerpoint/2010/main" val="109370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162" y="609600"/>
            <a:ext cx="10360501"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78662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E34DF1-D424-45C8-9F1B-AA50296DD5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4556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21ECED-6B6B-43F8-A5FC-3A8AFD60B5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97754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6.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5.jpg"/><Relationship Id="rId5" Type="http://schemas.openxmlformats.org/officeDocument/2006/relationships/theme" Target="../theme/theme4.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7.jp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5.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4"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p:cNvSpPr txBox="1"/>
          <p:nvPr userDrawn="1"/>
        </p:nvSpPr>
        <p:spPr>
          <a:xfrm>
            <a:off x="339436" y="6316359"/>
            <a:ext cx="396262" cy="307777"/>
          </a:xfrm>
          <a:prstGeom prst="rect">
            <a:avLst/>
          </a:prstGeom>
          <a:noFill/>
        </p:spPr>
        <p:txBody>
          <a:bodyPr wrap="none" rtlCol="0">
            <a:spAutoFit/>
          </a:bodyPr>
          <a:lstStyle/>
          <a:p>
            <a:pPr defTabSz="914400" fontAlgn="base">
              <a:spcBef>
                <a:spcPct val="0"/>
              </a:spcBef>
              <a:spcAft>
                <a:spcPct val="0"/>
              </a:spcAft>
            </a:pPr>
            <a:fld id="{059A0F70-EB7B-4A00-93A4-38E6D114E388}" type="slidenum">
              <a:rPr lang="en-US" sz="1400" smtClean="0">
                <a:solidFill>
                  <a:srgbClr val="333366"/>
                </a:solidFill>
              </a:rPr>
              <a:pPr defTabSz="914400" fontAlgn="base">
                <a:spcBef>
                  <a:spcPct val="0"/>
                </a:spcBef>
                <a:spcAft>
                  <a:spcPct val="0"/>
                </a:spcAft>
              </a:pPr>
              <a:t>‹#›</a:t>
            </a:fld>
            <a:endParaRPr lang="en-US" sz="1400" dirty="0">
              <a:solidFill>
                <a:srgbClr val="333366"/>
              </a:solidFill>
            </a:endParaRPr>
          </a:p>
        </p:txBody>
      </p:sp>
    </p:spTree>
    <p:extLst>
      <p:ext uri="{BB962C8B-B14F-4D97-AF65-F5344CB8AC3E}">
        <p14:creationId xmlns:p14="http://schemas.microsoft.com/office/powerpoint/2010/main" val="236126898"/>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021954" name="Rectangle 2"/>
          <p:cNvSpPr>
            <a:spLocks noGrp="1" noChangeArrowheads="1"/>
          </p:cNvSpPr>
          <p:nvPr>
            <p:ph type="title"/>
          </p:nvPr>
        </p:nvSpPr>
        <p:spPr bwMode="auto">
          <a:xfrm>
            <a:off x="914162" y="609600"/>
            <a:ext cx="10360501"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43" tIns="45672" rIns="91343" bIns="45672" numCol="1" anchor="ctr" anchorCtr="0" compatLnSpc="1">
            <a:prstTxWarp prst="textNoShape">
              <a:avLst/>
            </a:prstTxWarp>
          </a:bodyPr>
          <a:lstStyle/>
          <a:p>
            <a:pPr lvl="0"/>
            <a:r>
              <a:rPr lang="en-US" smtClean="0"/>
              <a:t>Click to edit Master title style</a:t>
            </a:r>
          </a:p>
        </p:txBody>
      </p:sp>
      <p:sp>
        <p:nvSpPr>
          <p:cNvPr id="1021955" name="Rectangle 3"/>
          <p:cNvSpPr>
            <a:spLocks noGrp="1" noChangeArrowheads="1"/>
          </p:cNvSpPr>
          <p:nvPr>
            <p:ph type="body" idx="1"/>
          </p:nvPr>
        </p:nvSpPr>
        <p:spPr bwMode="auto">
          <a:xfrm>
            <a:off x="914162" y="1981200"/>
            <a:ext cx="10360501"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43" tIns="45672" rIns="91343" bIns="4567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1956" name="Rectangle 4"/>
          <p:cNvSpPr>
            <a:spLocks noGrp="1" noChangeArrowheads="1"/>
          </p:cNvSpPr>
          <p:nvPr>
            <p:ph type="dt" sz="half" idx="2"/>
          </p:nvPr>
        </p:nvSpPr>
        <p:spPr bwMode="auto">
          <a:xfrm>
            <a:off x="914162" y="6248400"/>
            <a:ext cx="2539339"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43" tIns="45672" rIns="91343" bIns="45672" numCol="1" anchor="t" anchorCtr="0" compatLnSpc="1">
            <a:prstTxWarp prst="textNoShape">
              <a:avLst/>
            </a:prstTxWarp>
          </a:bodyPr>
          <a:lstStyle>
            <a:lvl1pPr eaLnBrk="1" hangingPunct="1">
              <a:defRPr sz="1400">
                <a:solidFill>
                  <a:schemeClr val="tx1"/>
                </a:solidFill>
                <a:latin typeface="Times New Roman" pitchFamily="18" charset="0"/>
              </a:defRPr>
            </a:lvl1pPr>
          </a:lstStyle>
          <a:p>
            <a:pPr defTabSz="914400" fontAlgn="base">
              <a:spcBef>
                <a:spcPct val="0"/>
              </a:spcBef>
              <a:spcAft>
                <a:spcPct val="0"/>
              </a:spcAft>
            </a:pPr>
            <a:endParaRPr lang="en-US" smtClean="0">
              <a:solidFill>
                <a:srgbClr val="000000"/>
              </a:solidFill>
            </a:endParaRPr>
          </a:p>
        </p:txBody>
      </p:sp>
      <p:sp>
        <p:nvSpPr>
          <p:cNvPr id="1021957" name="Rectangle 5"/>
          <p:cNvSpPr>
            <a:spLocks noGrp="1" noChangeArrowheads="1"/>
          </p:cNvSpPr>
          <p:nvPr>
            <p:ph type="ftr" sz="quarter" idx="3"/>
          </p:nvPr>
        </p:nvSpPr>
        <p:spPr bwMode="auto">
          <a:xfrm>
            <a:off x="4164515" y="6248400"/>
            <a:ext cx="385979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43" tIns="45672" rIns="91343" bIns="45672" numCol="1" anchor="t" anchorCtr="0" compatLnSpc="1">
            <a:prstTxWarp prst="textNoShape">
              <a:avLst/>
            </a:prstTxWarp>
          </a:bodyPr>
          <a:lstStyle>
            <a:lvl1pPr algn="ctr" eaLnBrk="1" hangingPunct="1">
              <a:defRPr sz="1400">
                <a:solidFill>
                  <a:schemeClr val="tx1"/>
                </a:solidFill>
                <a:latin typeface="Times New Roman" pitchFamily="18" charset="0"/>
              </a:defRPr>
            </a:lvl1pPr>
          </a:lstStyle>
          <a:p>
            <a:pPr defTabSz="914400" fontAlgn="base">
              <a:spcBef>
                <a:spcPct val="0"/>
              </a:spcBef>
              <a:spcAft>
                <a:spcPct val="0"/>
              </a:spcAft>
            </a:pPr>
            <a:endParaRPr lang="en-US" smtClean="0">
              <a:solidFill>
                <a:srgbClr val="000000"/>
              </a:solidFill>
            </a:endParaRPr>
          </a:p>
        </p:txBody>
      </p:sp>
      <p:sp>
        <p:nvSpPr>
          <p:cNvPr id="1021958" name="Rectangle 6"/>
          <p:cNvSpPr>
            <a:spLocks noGrp="1" noChangeArrowheads="1"/>
          </p:cNvSpPr>
          <p:nvPr>
            <p:ph type="sldNum" sz="quarter" idx="4"/>
          </p:nvPr>
        </p:nvSpPr>
        <p:spPr bwMode="auto">
          <a:xfrm>
            <a:off x="8735324" y="6248400"/>
            <a:ext cx="2539339"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43" tIns="45672" rIns="91343" bIns="45672" numCol="1" anchor="t" anchorCtr="0" compatLnSpc="1">
            <a:prstTxWarp prst="textNoShape">
              <a:avLst/>
            </a:prstTxWarp>
          </a:bodyPr>
          <a:lstStyle>
            <a:lvl1pPr algn="r" eaLnBrk="1" hangingPunct="1">
              <a:defRPr sz="1400">
                <a:solidFill>
                  <a:schemeClr val="tx1"/>
                </a:solidFill>
                <a:latin typeface="Times New Roman" pitchFamily="18" charset="0"/>
              </a:defRPr>
            </a:lvl1pPr>
          </a:lstStyle>
          <a:p>
            <a:pPr defTabSz="914400" fontAlgn="base">
              <a:spcBef>
                <a:spcPct val="0"/>
              </a:spcBef>
              <a:spcAft>
                <a:spcPct val="0"/>
              </a:spcAft>
            </a:pPr>
            <a:fld id="{30CFBC60-B244-4CFB-87D7-7EC168465AC3}" type="slidenum">
              <a:rPr lang="en-US" smtClean="0">
                <a:solidFill>
                  <a:srgbClr val="000000"/>
                </a:solidFill>
              </a:rPr>
              <a:pPr defTabSz="914400"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477174288"/>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Lst>
  <p:timing>
    <p:tnLst>
      <p:par>
        <p:cTn id="1" dur="indefinite" restart="never" nodeType="tmRoot"/>
      </p:par>
    </p:tnLst>
  </p:timing>
  <p:txStyles>
    <p:titleStyle>
      <a:lvl1pPr algn="ctr" rtl="0" fontAlgn="base">
        <a:spcBef>
          <a:spcPct val="0"/>
        </a:spcBef>
        <a:spcAft>
          <a:spcPct val="0"/>
        </a:spcAft>
        <a:defRPr sz="3600">
          <a:solidFill>
            <a:srgbClr val="FFFF00"/>
          </a:solidFill>
          <a:latin typeface="+mj-lt"/>
          <a:ea typeface="+mj-ea"/>
          <a:cs typeface="+mj-cs"/>
        </a:defRPr>
      </a:lvl1pPr>
      <a:lvl2pPr algn="ctr" rtl="0" fontAlgn="base">
        <a:spcBef>
          <a:spcPct val="0"/>
        </a:spcBef>
        <a:spcAft>
          <a:spcPct val="0"/>
        </a:spcAft>
        <a:defRPr sz="3600">
          <a:solidFill>
            <a:srgbClr val="FFFF00"/>
          </a:solidFill>
          <a:latin typeface="Tahoma" pitchFamily="34" charset="0"/>
        </a:defRPr>
      </a:lvl2pPr>
      <a:lvl3pPr algn="ctr" rtl="0" fontAlgn="base">
        <a:spcBef>
          <a:spcPct val="0"/>
        </a:spcBef>
        <a:spcAft>
          <a:spcPct val="0"/>
        </a:spcAft>
        <a:defRPr sz="3600">
          <a:solidFill>
            <a:srgbClr val="FFFF00"/>
          </a:solidFill>
          <a:latin typeface="Tahoma" pitchFamily="34" charset="0"/>
        </a:defRPr>
      </a:lvl3pPr>
      <a:lvl4pPr algn="ctr" rtl="0" fontAlgn="base">
        <a:spcBef>
          <a:spcPct val="0"/>
        </a:spcBef>
        <a:spcAft>
          <a:spcPct val="0"/>
        </a:spcAft>
        <a:defRPr sz="3600">
          <a:solidFill>
            <a:srgbClr val="FFFF00"/>
          </a:solidFill>
          <a:latin typeface="Tahoma" pitchFamily="34" charset="0"/>
        </a:defRPr>
      </a:lvl4pPr>
      <a:lvl5pPr algn="ctr" rtl="0" fontAlgn="base">
        <a:spcBef>
          <a:spcPct val="0"/>
        </a:spcBef>
        <a:spcAft>
          <a:spcPct val="0"/>
        </a:spcAft>
        <a:defRPr sz="3600">
          <a:solidFill>
            <a:srgbClr val="FFFF00"/>
          </a:solidFill>
          <a:latin typeface="Tahoma" pitchFamily="34" charset="0"/>
        </a:defRPr>
      </a:lvl5pPr>
      <a:lvl6pPr marL="457200" algn="ctr" rtl="0" fontAlgn="base">
        <a:spcBef>
          <a:spcPct val="0"/>
        </a:spcBef>
        <a:spcAft>
          <a:spcPct val="0"/>
        </a:spcAft>
        <a:defRPr sz="3600">
          <a:solidFill>
            <a:srgbClr val="FFFF00"/>
          </a:solidFill>
          <a:latin typeface="Tahoma" pitchFamily="34" charset="0"/>
        </a:defRPr>
      </a:lvl6pPr>
      <a:lvl7pPr marL="914400" algn="ctr" rtl="0" fontAlgn="base">
        <a:spcBef>
          <a:spcPct val="0"/>
        </a:spcBef>
        <a:spcAft>
          <a:spcPct val="0"/>
        </a:spcAft>
        <a:defRPr sz="3600">
          <a:solidFill>
            <a:srgbClr val="FFFF00"/>
          </a:solidFill>
          <a:latin typeface="Tahoma" pitchFamily="34" charset="0"/>
        </a:defRPr>
      </a:lvl7pPr>
      <a:lvl8pPr marL="1371600" algn="ctr" rtl="0" fontAlgn="base">
        <a:spcBef>
          <a:spcPct val="0"/>
        </a:spcBef>
        <a:spcAft>
          <a:spcPct val="0"/>
        </a:spcAft>
        <a:defRPr sz="3600">
          <a:solidFill>
            <a:srgbClr val="FFFF00"/>
          </a:solidFill>
          <a:latin typeface="Tahoma" pitchFamily="34" charset="0"/>
        </a:defRPr>
      </a:lvl8pPr>
      <a:lvl9pPr marL="1828800" algn="ctr" rtl="0" fontAlgn="base">
        <a:spcBef>
          <a:spcPct val="0"/>
        </a:spcBef>
        <a:spcAft>
          <a:spcPct val="0"/>
        </a:spcAft>
        <a:defRPr sz="3600">
          <a:solidFill>
            <a:srgbClr val="FFFF00"/>
          </a:solidFill>
          <a:latin typeface="Tahoma" pitchFamily="34" charset="0"/>
        </a:defRPr>
      </a:lvl9pPr>
    </p:titleStyle>
    <p:bodyStyle>
      <a:lvl1pPr marL="342900" indent="-342900" algn="l" rtl="0" fontAlgn="base">
        <a:spcBef>
          <a:spcPct val="20000"/>
        </a:spcBef>
        <a:spcAft>
          <a:spcPct val="0"/>
        </a:spcAft>
        <a:buChar char="•"/>
        <a:defRPr sz="28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000">
          <a:solidFill>
            <a:schemeClr val="bg1"/>
          </a:solidFill>
          <a:latin typeface="+mn-lt"/>
        </a:defRPr>
      </a:lvl3pPr>
      <a:lvl4pPr marL="1600200" indent="-228600" algn="l" rtl="0" fontAlgn="base">
        <a:spcBef>
          <a:spcPct val="20000"/>
        </a:spcBef>
        <a:spcAft>
          <a:spcPct val="0"/>
        </a:spcAft>
        <a:buChar char="–"/>
        <a:defRPr>
          <a:solidFill>
            <a:schemeClr val="bg1"/>
          </a:solidFill>
          <a:latin typeface="+mn-lt"/>
        </a:defRPr>
      </a:lvl4pPr>
      <a:lvl5pPr marL="2055813" indent="-227013" algn="l" rtl="0" fontAlgn="base">
        <a:spcBef>
          <a:spcPct val="20000"/>
        </a:spcBef>
        <a:spcAft>
          <a:spcPct val="0"/>
        </a:spcAft>
        <a:buChar char="»"/>
        <a:defRPr>
          <a:solidFill>
            <a:schemeClr val="bg1"/>
          </a:solidFill>
          <a:latin typeface="+mn-lt"/>
        </a:defRPr>
      </a:lvl5pPr>
      <a:lvl6pPr marL="2513013" indent="-227013" algn="l" rtl="0" fontAlgn="base">
        <a:spcBef>
          <a:spcPct val="20000"/>
        </a:spcBef>
        <a:spcAft>
          <a:spcPct val="0"/>
        </a:spcAft>
        <a:buChar char="»"/>
        <a:defRPr>
          <a:solidFill>
            <a:schemeClr val="bg1"/>
          </a:solidFill>
          <a:latin typeface="+mn-lt"/>
        </a:defRPr>
      </a:lvl6pPr>
      <a:lvl7pPr marL="2970213" indent="-227013" algn="l" rtl="0" fontAlgn="base">
        <a:spcBef>
          <a:spcPct val="20000"/>
        </a:spcBef>
        <a:spcAft>
          <a:spcPct val="0"/>
        </a:spcAft>
        <a:buChar char="»"/>
        <a:defRPr>
          <a:solidFill>
            <a:schemeClr val="bg1"/>
          </a:solidFill>
          <a:latin typeface="+mn-lt"/>
        </a:defRPr>
      </a:lvl7pPr>
      <a:lvl8pPr marL="3427413" indent="-227013" algn="l" rtl="0" fontAlgn="base">
        <a:spcBef>
          <a:spcPct val="20000"/>
        </a:spcBef>
        <a:spcAft>
          <a:spcPct val="0"/>
        </a:spcAft>
        <a:buChar char="»"/>
        <a:defRPr>
          <a:solidFill>
            <a:schemeClr val="bg1"/>
          </a:solidFill>
          <a:latin typeface="+mn-lt"/>
        </a:defRPr>
      </a:lvl8pPr>
      <a:lvl9pPr marL="3884613" indent="-227013" algn="l" rtl="0" fontAlgn="base">
        <a:spcBef>
          <a:spcPct val="20000"/>
        </a:spcBef>
        <a:spcAft>
          <a:spcPct val="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021954" name="Rectangle 2"/>
          <p:cNvSpPr>
            <a:spLocks noGrp="1" noChangeArrowheads="1"/>
          </p:cNvSpPr>
          <p:nvPr>
            <p:ph type="title"/>
          </p:nvPr>
        </p:nvSpPr>
        <p:spPr bwMode="auto">
          <a:xfrm>
            <a:off x="914162" y="609600"/>
            <a:ext cx="10360501"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43" tIns="45672" rIns="91343" bIns="45672" numCol="1" anchor="ctr" anchorCtr="0" compatLnSpc="1">
            <a:prstTxWarp prst="textNoShape">
              <a:avLst/>
            </a:prstTxWarp>
          </a:bodyPr>
          <a:lstStyle/>
          <a:p>
            <a:pPr lvl="0"/>
            <a:r>
              <a:rPr lang="en-US" smtClean="0"/>
              <a:t>Click to edit Master title style</a:t>
            </a:r>
          </a:p>
        </p:txBody>
      </p:sp>
      <p:sp>
        <p:nvSpPr>
          <p:cNvPr id="1021955" name="Rectangle 3"/>
          <p:cNvSpPr>
            <a:spLocks noGrp="1" noChangeArrowheads="1"/>
          </p:cNvSpPr>
          <p:nvPr>
            <p:ph type="body" idx="1"/>
          </p:nvPr>
        </p:nvSpPr>
        <p:spPr bwMode="auto">
          <a:xfrm>
            <a:off x="914162" y="1981200"/>
            <a:ext cx="10360501"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43" tIns="45672" rIns="91343" bIns="4567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1956" name="Rectangle 4"/>
          <p:cNvSpPr>
            <a:spLocks noGrp="1" noChangeArrowheads="1"/>
          </p:cNvSpPr>
          <p:nvPr>
            <p:ph type="dt" sz="half" idx="2"/>
          </p:nvPr>
        </p:nvSpPr>
        <p:spPr bwMode="auto">
          <a:xfrm>
            <a:off x="914162" y="6248400"/>
            <a:ext cx="2539339"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43" tIns="45672" rIns="91343" bIns="45672" numCol="1" anchor="t" anchorCtr="0" compatLnSpc="1">
            <a:prstTxWarp prst="textNoShape">
              <a:avLst/>
            </a:prstTxWarp>
          </a:bodyPr>
          <a:lstStyle>
            <a:lvl1pPr eaLnBrk="1" hangingPunct="1">
              <a:defRPr sz="1400">
                <a:solidFill>
                  <a:schemeClr val="tx1"/>
                </a:solidFill>
                <a:latin typeface="Times New Roman" pitchFamily="18" charset="0"/>
              </a:defRPr>
            </a:lvl1pPr>
          </a:lstStyle>
          <a:p>
            <a:pPr defTabSz="914400" fontAlgn="base">
              <a:spcBef>
                <a:spcPct val="0"/>
              </a:spcBef>
              <a:spcAft>
                <a:spcPct val="0"/>
              </a:spcAft>
            </a:pPr>
            <a:endParaRPr lang="en-US" smtClean="0">
              <a:solidFill>
                <a:srgbClr val="000000"/>
              </a:solidFill>
            </a:endParaRPr>
          </a:p>
        </p:txBody>
      </p:sp>
      <p:sp>
        <p:nvSpPr>
          <p:cNvPr id="1021957" name="Rectangle 5"/>
          <p:cNvSpPr>
            <a:spLocks noGrp="1" noChangeArrowheads="1"/>
          </p:cNvSpPr>
          <p:nvPr>
            <p:ph type="ftr" sz="quarter" idx="3"/>
          </p:nvPr>
        </p:nvSpPr>
        <p:spPr bwMode="auto">
          <a:xfrm>
            <a:off x="4164515" y="6248400"/>
            <a:ext cx="385979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43" tIns="45672" rIns="91343" bIns="45672" numCol="1" anchor="t" anchorCtr="0" compatLnSpc="1">
            <a:prstTxWarp prst="textNoShape">
              <a:avLst/>
            </a:prstTxWarp>
          </a:bodyPr>
          <a:lstStyle>
            <a:lvl1pPr algn="ctr" eaLnBrk="1" hangingPunct="1">
              <a:defRPr sz="1400">
                <a:solidFill>
                  <a:schemeClr val="tx1"/>
                </a:solidFill>
                <a:latin typeface="Times New Roman" pitchFamily="18" charset="0"/>
              </a:defRPr>
            </a:lvl1pPr>
          </a:lstStyle>
          <a:p>
            <a:pPr defTabSz="914400" fontAlgn="base">
              <a:spcBef>
                <a:spcPct val="0"/>
              </a:spcBef>
              <a:spcAft>
                <a:spcPct val="0"/>
              </a:spcAft>
            </a:pPr>
            <a:endParaRPr lang="en-US" smtClean="0">
              <a:solidFill>
                <a:srgbClr val="000000"/>
              </a:solidFill>
            </a:endParaRPr>
          </a:p>
        </p:txBody>
      </p:sp>
      <p:sp>
        <p:nvSpPr>
          <p:cNvPr id="1021958" name="Rectangle 6"/>
          <p:cNvSpPr>
            <a:spLocks noGrp="1" noChangeArrowheads="1"/>
          </p:cNvSpPr>
          <p:nvPr>
            <p:ph type="sldNum" sz="quarter" idx="4"/>
          </p:nvPr>
        </p:nvSpPr>
        <p:spPr bwMode="auto">
          <a:xfrm>
            <a:off x="8735324" y="6248400"/>
            <a:ext cx="2539339"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43" tIns="45672" rIns="91343" bIns="45672" numCol="1" anchor="t" anchorCtr="0" compatLnSpc="1">
            <a:prstTxWarp prst="textNoShape">
              <a:avLst/>
            </a:prstTxWarp>
          </a:bodyPr>
          <a:lstStyle>
            <a:lvl1pPr algn="r" eaLnBrk="1" hangingPunct="1">
              <a:defRPr sz="1400">
                <a:solidFill>
                  <a:schemeClr val="tx1"/>
                </a:solidFill>
                <a:latin typeface="Times New Roman" pitchFamily="18" charset="0"/>
              </a:defRPr>
            </a:lvl1pPr>
          </a:lstStyle>
          <a:p>
            <a:pPr defTabSz="914400" fontAlgn="base">
              <a:spcBef>
                <a:spcPct val="0"/>
              </a:spcBef>
              <a:spcAft>
                <a:spcPct val="0"/>
              </a:spcAft>
            </a:pPr>
            <a:fld id="{180C19C8-420F-4799-B28E-FFE1660B531E}" type="slidenum">
              <a:rPr lang="en-US" smtClean="0">
                <a:solidFill>
                  <a:srgbClr val="000000"/>
                </a:solidFill>
              </a:rPr>
              <a:pPr defTabSz="914400"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395456977"/>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Lst>
  <p:timing>
    <p:tnLst>
      <p:par>
        <p:cTn id="1" dur="indefinite" restart="never" nodeType="tmRoot"/>
      </p:par>
    </p:tnLst>
  </p:timing>
  <p:txStyles>
    <p:titleStyle>
      <a:lvl1pPr algn="ctr" rtl="0" fontAlgn="base">
        <a:spcBef>
          <a:spcPct val="0"/>
        </a:spcBef>
        <a:spcAft>
          <a:spcPct val="0"/>
        </a:spcAft>
        <a:defRPr sz="3600">
          <a:solidFill>
            <a:srgbClr val="FFFF00"/>
          </a:solidFill>
          <a:latin typeface="+mj-lt"/>
          <a:ea typeface="+mj-ea"/>
          <a:cs typeface="+mj-cs"/>
        </a:defRPr>
      </a:lvl1pPr>
      <a:lvl2pPr algn="ctr" rtl="0" fontAlgn="base">
        <a:spcBef>
          <a:spcPct val="0"/>
        </a:spcBef>
        <a:spcAft>
          <a:spcPct val="0"/>
        </a:spcAft>
        <a:defRPr sz="3600">
          <a:solidFill>
            <a:srgbClr val="FFFF00"/>
          </a:solidFill>
          <a:latin typeface="Tahoma" pitchFamily="34" charset="0"/>
        </a:defRPr>
      </a:lvl2pPr>
      <a:lvl3pPr algn="ctr" rtl="0" fontAlgn="base">
        <a:spcBef>
          <a:spcPct val="0"/>
        </a:spcBef>
        <a:spcAft>
          <a:spcPct val="0"/>
        </a:spcAft>
        <a:defRPr sz="3600">
          <a:solidFill>
            <a:srgbClr val="FFFF00"/>
          </a:solidFill>
          <a:latin typeface="Tahoma" pitchFamily="34" charset="0"/>
        </a:defRPr>
      </a:lvl3pPr>
      <a:lvl4pPr algn="ctr" rtl="0" fontAlgn="base">
        <a:spcBef>
          <a:spcPct val="0"/>
        </a:spcBef>
        <a:spcAft>
          <a:spcPct val="0"/>
        </a:spcAft>
        <a:defRPr sz="3600">
          <a:solidFill>
            <a:srgbClr val="FFFF00"/>
          </a:solidFill>
          <a:latin typeface="Tahoma" pitchFamily="34" charset="0"/>
        </a:defRPr>
      </a:lvl4pPr>
      <a:lvl5pPr algn="ctr" rtl="0" fontAlgn="base">
        <a:spcBef>
          <a:spcPct val="0"/>
        </a:spcBef>
        <a:spcAft>
          <a:spcPct val="0"/>
        </a:spcAft>
        <a:defRPr sz="3600">
          <a:solidFill>
            <a:srgbClr val="FFFF00"/>
          </a:solidFill>
          <a:latin typeface="Tahoma" pitchFamily="34" charset="0"/>
        </a:defRPr>
      </a:lvl5pPr>
      <a:lvl6pPr marL="457200" algn="ctr" rtl="0" fontAlgn="base">
        <a:spcBef>
          <a:spcPct val="0"/>
        </a:spcBef>
        <a:spcAft>
          <a:spcPct val="0"/>
        </a:spcAft>
        <a:defRPr sz="3600">
          <a:solidFill>
            <a:srgbClr val="FFFF00"/>
          </a:solidFill>
          <a:latin typeface="Tahoma" pitchFamily="34" charset="0"/>
        </a:defRPr>
      </a:lvl6pPr>
      <a:lvl7pPr marL="914400" algn="ctr" rtl="0" fontAlgn="base">
        <a:spcBef>
          <a:spcPct val="0"/>
        </a:spcBef>
        <a:spcAft>
          <a:spcPct val="0"/>
        </a:spcAft>
        <a:defRPr sz="3600">
          <a:solidFill>
            <a:srgbClr val="FFFF00"/>
          </a:solidFill>
          <a:latin typeface="Tahoma" pitchFamily="34" charset="0"/>
        </a:defRPr>
      </a:lvl7pPr>
      <a:lvl8pPr marL="1371600" algn="ctr" rtl="0" fontAlgn="base">
        <a:spcBef>
          <a:spcPct val="0"/>
        </a:spcBef>
        <a:spcAft>
          <a:spcPct val="0"/>
        </a:spcAft>
        <a:defRPr sz="3600">
          <a:solidFill>
            <a:srgbClr val="FFFF00"/>
          </a:solidFill>
          <a:latin typeface="Tahoma" pitchFamily="34" charset="0"/>
        </a:defRPr>
      </a:lvl8pPr>
      <a:lvl9pPr marL="1828800" algn="ctr" rtl="0" fontAlgn="base">
        <a:spcBef>
          <a:spcPct val="0"/>
        </a:spcBef>
        <a:spcAft>
          <a:spcPct val="0"/>
        </a:spcAft>
        <a:defRPr sz="3600">
          <a:solidFill>
            <a:srgbClr val="FFFF00"/>
          </a:solidFill>
          <a:latin typeface="Tahoma" pitchFamily="34" charset="0"/>
        </a:defRPr>
      </a:lvl9pPr>
    </p:titleStyle>
    <p:bodyStyle>
      <a:lvl1pPr marL="342900" indent="-342900" algn="l" rtl="0" fontAlgn="base">
        <a:spcBef>
          <a:spcPct val="20000"/>
        </a:spcBef>
        <a:spcAft>
          <a:spcPct val="0"/>
        </a:spcAft>
        <a:buChar char="•"/>
        <a:defRPr sz="28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000">
          <a:solidFill>
            <a:schemeClr val="bg1"/>
          </a:solidFill>
          <a:latin typeface="+mn-lt"/>
        </a:defRPr>
      </a:lvl3pPr>
      <a:lvl4pPr marL="1600200" indent="-228600" algn="l" rtl="0" fontAlgn="base">
        <a:spcBef>
          <a:spcPct val="20000"/>
        </a:spcBef>
        <a:spcAft>
          <a:spcPct val="0"/>
        </a:spcAft>
        <a:buChar char="–"/>
        <a:defRPr>
          <a:solidFill>
            <a:schemeClr val="bg1"/>
          </a:solidFill>
          <a:latin typeface="+mn-lt"/>
        </a:defRPr>
      </a:lvl4pPr>
      <a:lvl5pPr marL="2055813" indent="-227013" algn="l" rtl="0" fontAlgn="base">
        <a:spcBef>
          <a:spcPct val="20000"/>
        </a:spcBef>
        <a:spcAft>
          <a:spcPct val="0"/>
        </a:spcAft>
        <a:buChar char="»"/>
        <a:defRPr>
          <a:solidFill>
            <a:schemeClr val="bg1"/>
          </a:solidFill>
          <a:latin typeface="+mn-lt"/>
        </a:defRPr>
      </a:lvl5pPr>
      <a:lvl6pPr marL="2513013" indent="-227013" algn="l" rtl="0" fontAlgn="base">
        <a:spcBef>
          <a:spcPct val="20000"/>
        </a:spcBef>
        <a:spcAft>
          <a:spcPct val="0"/>
        </a:spcAft>
        <a:buChar char="»"/>
        <a:defRPr>
          <a:solidFill>
            <a:schemeClr val="bg1"/>
          </a:solidFill>
          <a:latin typeface="+mn-lt"/>
        </a:defRPr>
      </a:lvl6pPr>
      <a:lvl7pPr marL="2970213" indent="-227013" algn="l" rtl="0" fontAlgn="base">
        <a:spcBef>
          <a:spcPct val="20000"/>
        </a:spcBef>
        <a:spcAft>
          <a:spcPct val="0"/>
        </a:spcAft>
        <a:buChar char="»"/>
        <a:defRPr>
          <a:solidFill>
            <a:schemeClr val="bg1"/>
          </a:solidFill>
          <a:latin typeface="+mn-lt"/>
        </a:defRPr>
      </a:lvl7pPr>
      <a:lvl8pPr marL="3427413" indent="-227013" algn="l" rtl="0" fontAlgn="base">
        <a:spcBef>
          <a:spcPct val="20000"/>
        </a:spcBef>
        <a:spcAft>
          <a:spcPct val="0"/>
        </a:spcAft>
        <a:buChar char="»"/>
        <a:defRPr>
          <a:solidFill>
            <a:schemeClr val="bg1"/>
          </a:solidFill>
          <a:latin typeface="+mn-lt"/>
        </a:defRPr>
      </a:lvl8pPr>
      <a:lvl9pPr marL="3884613" indent="-227013" algn="l" rtl="0" fontAlgn="base">
        <a:spcBef>
          <a:spcPct val="20000"/>
        </a:spcBef>
        <a:spcAft>
          <a:spcPct val="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279" y="156310"/>
            <a:ext cx="11651769" cy="850932"/>
          </a:xfrm>
          <a:prstGeom prst="rect">
            <a:avLst/>
          </a:prstGeom>
        </p:spPr>
        <p:txBody>
          <a:bodyPr vert="horz" lIns="91440" tIns="45720" rIns="91440" bIns="45720" rtlCol="0" anchor="ctr"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385278" y="1348828"/>
            <a:ext cx="11394917" cy="44052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Slide Number Placeholder 5"/>
          <p:cNvSpPr>
            <a:spLocks noGrp="1"/>
          </p:cNvSpPr>
          <p:nvPr>
            <p:ph type="sldNum" sz="quarter" idx="4"/>
          </p:nvPr>
        </p:nvSpPr>
        <p:spPr>
          <a:xfrm>
            <a:off x="9727417" y="6376615"/>
            <a:ext cx="2066288"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1105" y="6307165"/>
            <a:ext cx="2217396" cy="344176"/>
          </a:xfrm>
          <a:prstGeom prst="rect">
            <a:avLst/>
          </a:prstGeom>
        </p:spPr>
      </p:pic>
    </p:spTree>
    <p:extLst>
      <p:ext uri="{BB962C8B-B14F-4D97-AF65-F5344CB8AC3E}">
        <p14:creationId xmlns:p14="http://schemas.microsoft.com/office/powerpoint/2010/main" val="530677794"/>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218" r:id="rId3"/>
    <p:sldLayoutId id="2147484231" r:id="rId4"/>
  </p:sldLayoutIdLst>
  <p:timing>
    <p:tnLst>
      <p:par>
        <p:cTn id="1" dur="indefinite" restart="never" nodeType="tmRoot"/>
      </p:par>
    </p:tnLst>
  </p:timing>
  <p:hf hdr="0" ftr="0" dt="0"/>
  <p:txStyles>
    <p:titleStyle>
      <a:lvl1pPr algn="l" defTabSz="914400" rtl="0" eaLnBrk="1" latinLnBrk="0" hangingPunct="1">
        <a:spcBef>
          <a:spcPct val="0"/>
        </a:spcBef>
        <a:buNone/>
        <a:defRPr sz="4800" b="0" i="0" kern="1200">
          <a:solidFill>
            <a:schemeClr val="tx2"/>
          </a:solidFill>
          <a:latin typeface="Arial"/>
          <a:ea typeface="+mj-ea"/>
          <a:cs typeface="Myriad Pro"/>
        </a:defRPr>
      </a:lvl1pPr>
    </p:titleStyle>
    <p:bodyStyle>
      <a:lvl1pPr marL="228600" indent="-228600" algn="l" defTabSz="914400" rtl="0" eaLnBrk="1" latinLnBrk="0" hangingPunct="1">
        <a:spcBef>
          <a:spcPts val="2000"/>
        </a:spcBef>
        <a:buClr>
          <a:schemeClr val="bg2"/>
        </a:buClr>
        <a:buSzPct val="80000"/>
        <a:buFont typeface="Wingdings" charset="2"/>
        <a:buChar char="§"/>
        <a:defRPr sz="2800" b="0" i="0" kern="1200">
          <a:solidFill>
            <a:srgbClr val="002045"/>
          </a:solidFill>
          <a:latin typeface="Arial"/>
          <a:ea typeface="+mn-ea"/>
          <a:cs typeface="Myriad Pro"/>
        </a:defRPr>
      </a:lvl1pPr>
      <a:lvl2pPr marL="4572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2pPr>
      <a:lvl3pPr marL="6858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3pPr>
      <a:lvl4pPr marL="9144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4pPr>
      <a:lvl5pPr marL="11430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279" y="156310"/>
            <a:ext cx="11651769" cy="850932"/>
          </a:xfrm>
          <a:prstGeom prst="rect">
            <a:avLst/>
          </a:prstGeom>
        </p:spPr>
        <p:txBody>
          <a:bodyPr vert="horz" lIns="91440" tIns="45720" rIns="91440" bIns="45720" rtlCol="0" anchor="ctr"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385278" y="1348828"/>
            <a:ext cx="11394917" cy="44052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Slide Number Placeholder 5"/>
          <p:cNvSpPr>
            <a:spLocks noGrp="1"/>
          </p:cNvSpPr>
          <p:nvPr>
            <p:ph type="sldNum" sz="quarter" idx="4"/>
          </p:nvPr>
        </p:nvSpPr>
        <p:spPr>
          <a:xfrm>
            <a:off x="9727417" y="6376615"/>
            <a:ext cx="2066288" cy="365125"/>
          </a:xfrm>
          <a:prstGeom prst="rect">
            <a:avLst/>
          </a:prstGeom>
          <a:noFill/>
        </p:spPr>
        <p:txBody>
          <a:bodyPr vert="horz" lIns="91440" tIns="45720" rIns="91440" bIns="45720" rtlCol="0" anchor="ctr"/>
          <a:lstStyle>
            <a:lvl1pPr algn="r">
              <a:defRPr sz="1400">
                <a:solidFill>
                  <a:schemeClr val="bg1"/>
                </a:solidFill>
                <a:latin typeface="Arial"/>
              </a:defRPr>
            </a:lvl1pPr>
          </a:lstStyle>
          <a:p>
            <a:fld id="{AFEF8753-48E3-DC43-B5AB-733E5321FD2E}" type="slidenum">
              <a:rPr lang="en-US" smtClean="0"/>
              <a:pPr/>
              <a:t>‹#›</a:t>
            </a:fld>
            <a:endParaRPr lang="en-US" dirty="0"/>
          </a:p>
        </p:txBody>
      </p:sp>
    </p:spTree>
    <p:extLst>
      <p:ext uri="{BB962C8B-B14F-4D97-AF65-F5344CB8AC3E}">
        <p14:creationId xmlns:p14="http://schemas.microsoft.com/office/powerpoint/2010/main" val="2672695486"/>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69" r:id="rId3"/>
    <p:sldLayoutId id="2147484163" r:id="rId4"/>
    <p:sldLayoutId id="2147484215" r:id="rId5"/>
  </p:sldLayoutIdLst>
  <p:timing>
    <p:tnLst>
      <p:par>
        <p:cTn id="1" dur="indefinite" restart="never" nodeType="tmRoot"/>
      </p:par>
    </p:tnLst>
  </p:timing>
  <p:hf hdr="0" ftr="0" dt="0"/>
  <p:txStyles>
    <p:titleStyle>
      <a:lvl1pPr algn="l" defTabSz="914400" rtl="0" eaLnBrk="1" latinLnBrk="0" hangingPunct="1">
        <a:spcBef>
          <a:spcPct val="0"/>
        </a:spcBef>
        <a:buNone/>
        <a:defRPr sz="4800" b="0" i="0" kern="1200">
          <a:solidFill>
            <a:schemeClr val="bg2">
              <a:lumMod val="25000"/>
            </a:schemeClr>
          </a:solidFill>
          <a:latin typeface="Ubuntu Medium" charset="0"/>
          <a:ea typeface="Ubuntu Medium" charset="0"/>
          <a:cs typeface="Ubuntu Medium" charset="0"/>
        </a:defRPr>
      </a:lvl1pPr>
    </p:titleStyle>
    <p:bodyStyle>
      <a:lvl1pPr marL="228600" indent="-228600" algn="l" defTabSz="914400" rtl="0" eaLnBrk="1" latinLnBrk="0" hangingPunct="1">
        <a:spcBef>
          <a:spcPts val="2000"/>
        </a:spcBef>
        <a:buClr>
          <a:schemeClr val="bg2">
            <a:lumMod val="25000"/>
          </a:schemeClr>
        </a:buClr>
        <a:buSzPct val="80000"/>
        <a:buFont typeface="Wingdings" charset="2"/>
        <a:buChar char="§"/>
        <a:defRPr sz="2800" b="0" i="0" kern="1200">
          <a:solidFill>
            <a:schemeClr val="bg2">
              <a:lumMod val="25000"/>
            </a:schemeClr>
          </a:solidFill>
          <a:latin typeface="Ubuntu" charset="0"/>
          <a:ea typeface="Ubuntu" charset="0"/>
          <a:cs typeface="Ubuntu" charset="0"/>
        </a:defRPr>
      </a:lvl1pPr>
      <a:lvl2pPr marL="457200" indent="-228600" algn="l" defTabSz="914400" rtl="0" eaLnBrk="1" latinLnBrk="0" hangingPunct="1">
        <a:spcBef>
          <a:spcPts val="600"/>
        </a:spcBef>
        <a:buClr>
          <a:schemeClr val="bg2">
            <a:lumMod val="25000"/>
          </a:schemeClr>
        </a:buClr>
        <a:buSzPct val="70000"/>
        <a:buFont typeface="Wingdings" charset="2"/>
        <a:buChar char="§"/>
        <a:defRPr sz="2000" b="0" i="0" kern="1200">
          <a:solidFill>
            <a:schemeClr val="bg2">
              <a:lumMod val="25000"/>
            </a:schemeClr>
          </a:solidFill>
          <a:latin typeface="Ubuntu" charset="0"/>
          <a:ea typeface="Ubuntu" charset="0"/>
          <a:cs typeface="Ubuntu" charset="0"/>
        </a:defRPr>
      </a:lvl2pPr>
      <a:lvl3pPr marL="685800" indent="-228600" algn="l" defTabSz="914400" rtl="0" eaLnBrk="1" latinLnBrk="0" hangingPunct="1">
        <a:spcBef>
          <a:spcPts val="600"/>
        </a:spcBef>
        <a:buClr>
          <a:schemeClr val="bg2">
            <a:lumMod val="25000"/>
          </a:schemeClr>
        </a:buClr>
        <a:buSzPct val="70000"/>
        <a:buFont typeface="Wingdings" charset="2"/>
        <a:buChar char="§"/>
        <a:defRPr sz="2000" b="0" i="0" kern="1200">
          <a:solidFill>
            <a:schemeClr val="bg2">
              <a:lumMod val="25000"/>
            </a:schemeClr>
          </a:solidFill>
          <a:latin typeface="Ubuntu" charset="0"/>
          <a:ea typeface="Ubuntu" charset="0"/>
          <a:cs typeface="Ubuntu" charset="0"/>
        </a:defRPr>
      </a:lvl3pPr>
      <a:lvl4pPr marL="914400" indent="-228600" algn="l" defTabSz="914400" rtl="0" eaLnBrk="1" latinLnBrk="0" hangingPunct="1">
        <a:spcBef>
          <a:spcPts val="600"/>
        </a:spcBef>
        <a:buClr>
          <a:schemeClr val="bg2">
            <a:lumMod val="25000"/>
          </a:schemeClr>
        </a:buClr>
        <a:buSzPct val="70000"/>
        <a:buFont typeface="Wingdings" charset="2"/>
        <a:buChar char="§"/>
        <a:defRPr sz="2000" b="0" i="0" kern="1200">
          <a:solidFill>
            <a:schemeClr val="bg2">
              <a:lumMod val="25000"/>
            </a:schemeClr>
          </a:solidFill>
          <a:latin typeface="Ubuntu" charset="0"/>
          <a:ea typeface="Ubuntu" charset="0"/>
          <a:cs typeface="Ubuntu" charset="0"/>
        </a:defRPr>
      </a:lvl4pPr>
      <a:lvl5pPr marL="1143000" indent="-228600" algn="l" defTabSz="914400" rtl="0" eaLnBrk="1" latinLnBrk="0" hangingPunct="1">
        <a:spcBef>
          <a:spcPts val="600"/>
        </a:spcBef>
        <a:buClr>
          <a:schemeClr val="bg2">
            <a:lumMod val="25000"/>
          </a:schemeClr>
        </a:buClr>
        <a:buSzPct val="70000"/>
        <a:buFont typeface="Wingdings" charset="2"/>
        <a:buChar char="§"/>
        <a:defRPr sz="2000" b="0" i="0" kern="1200">
          <a:solidFill>
            <a:schemeClr val="bg2">
              <a:lumMod val="25000"/>
            </a:schemeClr>
          </a:solidFill>
          <a:latin typeface="Ubuntu" charset="0"/>
          <a:ea typeface="Ubuntu" charset="0"/>
          <a:cs typeface="Ubuntu"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279" y="156310"/>
            <a:ext cx="11651769" cy="850932"/>
          </a:xfrm>
          <a:prstGeom prst="rect">
            <a:avLst/>
          </a:prstGeom>
        </p:spPr>
        <p:txBody>
          <a:bodyPr vert="horz" lIns="91440" tIns="45720" rIns="91440" bIns="45720" rtlCol="0" anchor="ctr"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385278" y="1348828"/>
            <a:ext cx="11394917" cy="44052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Slide Number Placeholder 5"/>
          <p:cNvSpPr>
            <a:spLocks noGrp="1"/>
          </p:cNvSpPr>
          <p:nvPr>
            <p:ph type="sldNum" sz="quarter" idx="4"/>
          </p:nvPr>
        </p:nvSpPr>
        <p:spPr>
          <a:xfrm>
            <a:off x="9727417" y="6376615"/>
            <a:ext cx="2066288" cy="365125"/>
          </a:xfrm>
          <a:prstGeom prst="rect">
            <a:avLst/>
          </a:prstGeom>
          <a:noFill/>
        </p:spPr>
        <p:txBody>
          <a:bodyPr vert="horz" lIns="91440" tIns="45720" rIns="91440" bIns="45720" rtlCol="0" anchor="ctr"/>
          <a:lstStyle>
            <a:lvl1pPr algn="r">
              <a:defRPr sz="1400">
                <a:solidFill>
                  <a:schemeClr val="bg1"/>
                </a:solidFill>
                <a:latin typeface="Arial"/>
              </a:defRPr>
            </a:lvl1pPr>
          </a:lstStyle>
          <a:p>
            <a:fld id="{AFEF8753-48E3-DC43-B5AB-733E5321FD2E}" type="slidenum">
              <a:rPr lang="en-US" smtClean="0"/>
              <a:pPr/>
              <a:t>‹#›</a:t>
            </a:fld>
            <a:endParaRPr lang="en-US" dirty="0"/>
          </a:p>
        </p:txBody>
      </p:sp>
    </p:spTree>
    <p:extLst>
      <p:ext uri="{BB962C8B-B14F-4D97-AF65-F5344CB8AC3E}">
        <p14:creationId xmlns:p14="http://schemas.microsoft.com/office/powerpoint/2010/main" val="2067141539"/>
      </p:ext>
    </p:extLst>
  </p:cSld>
  <p:clrMap bg1="lt1" tx1="dk1" bg2="lt2" tx2="dk2" accent1="accent1" accent2="accent2" accent3="accent3" accent4="accent4" accent5="accent5" accent6="accent6" hlink="hlink" folHlink="folHlink"/>
  <p:sldLayoutIdLst>
    <p:sldLayoutId id="2147484228" r:id="rId1"/>
    <p:sldLayoutId id="2147484229" r:id="rId2"/>
  </p:sldLayoutIdLst>
  <p:timing>
    <p:tnLst>
      <p:par>
        <p:cTn id="1" dur="indefinite" restart="never" nodeType="tmRoot"/>
      </p:par>
    </p:tnLst>
  </p:timing>
  <p:hf hdr="0" ftr="0" dt="0"/>
  <p:txStyles>
    <p:titleStyle>
      <a:lvl1pPr algn="l" defTabSz="914400" rtl="0" eaLnBrk="1" latinLnBrk="0" hangingPunct="1">
        <a:spcBef>
          <a:spcPct val="0"/>
        </a:spcBef>
        <a:buNone/>
        <a:defRPr sz="4800" b="0" i="0" kern="1200">
          <a:solidFill>
            <a:schemeClr val="bg2">
              <a:lumMod val="25000"/>
            </a:schemeClr>
          </a:solidFill>
          <a:latin typeface="Ubuntu Medium" charset="0"/>
          <a:ea typeface="Ubuntu Medium" charset="0"/>
          <a:cs typeface="Ubuntu Medium" charset="0"/>
        </a:defRPr>
      </a:lvl1pPr>
    </p:titleStyle>
    <p:bodyStyle>
      <a:lvl1pPr marL="228600" indent="-228600" algn="l" defTabSz="914400" rtl="0" eaLnBrk="1" latinLnBrk="0" hangingPunct="1">
        <a:spcBef>
          <a:spcPts val="2000"/>
        </a:spcBef>
        <a:buClr>
          <a:schemeClr val="bg2">
            <a:lumMod val="25000"/>
          </a:schemeClr>
        </a:buClr>
        <a:buSzPct val="80000"/>
        <a:buFont typeface="Wingdings" charset="2"/>
        <a:buChar char="§"/>
        <a:defRPr sz="2800" b="0" i="0" kern="1200">
          <a:solidFill>
            <a:schemeClr val="bg2">
              <a:lumMod val="25000"/>
            </a:schemeClr>
          </a:solidFill>
          <a:latin typeface="Ubuntu" charset="0"/>
          <a:ea typeface="Ubuntu" charset="0"/>
          <a:cs typeface="Ubuntu" charset="0"/>
        </a:defRPr>
      </a:lvl1pPr>
      <a:lvl2pPr marL="457200" indent="-228600" algn="l" defTabSz="914400" rtl="0" eaLnBrk="1" latinLnBrk="0" hangingPunct="1">
        <a:spcBef>
          <a:spcPts val="600"/>
        </a:spcBef>
        <a:buClr>
          <a:schemeClr val="bg2">
            <a:lumMod val="25000"/>
          </a:schemeClr>
        </a:buClr>
        <a:buSzPct val="70000"/>
        <a:buFont typeface="Wingdings" charset="2"/>
        <a:buChar char="§"/>
        <a:defRPr sz="2000" b="0" i="0" kern="1200">
          <a:solidFill>
            <a:schemeClr val="bg2">
              <a:lumMod val="25000"/>
            </a:schemeClr>
          </a:solidFill>
          <a:latin typeface="Ubuntu" charset="0"/>
          <a:ea typeface="Ubuntu" charset="0"/>
          <a:cs typeface="Ubuntu" charset="0"/>
        </a:defRPr>
      </a:lvl2pPr>
      <a:lvl3pPr marL="685800" indent="-228600" algn="l" defTabSz="914400" rtl="0" eaLnBrk="1" latinLnBrk="0" hangingPunct="1">
        <a:spcBef>
          <a:spcPts val="600"/>
        </a:spcBef>
        <a:buClr>
          <a:schemeClr val="bg2">
            <a:lumMod val="25000"/>
          </a:schemeClr>
        </a:buClr>
        <a:buSzPct val="70000"/>
        <a:buFont typeface="Wingdings" charset="2"/>
        <a:buChar char="§"/>
        <a:defRPr sz="2000" b="0" i="0" kern="1200">
          <a:solidFill>
            <a:schemeClr val="bg2">
              <a:lumMod val="25000"/>
            </a:schemeClr>
          </a:solidFill>
          <a:latin typeface="Ubuntu" charset="0"/>
          <a:ea typeface="Ubuntu" charset="0"/>
          <a:cs typeface="Ubuntu" charset="0"/>
        </a:defRPr>
      </a:lvl3pPr>
      <a:lvl4pPr marL="914400" indent="-228600" algn="l" defTabSz="914400" rtl="0" eaLnBrk="1" latinLnBrk="0" hangingPunct="1">
        <a:spcBef>
          <a:spcPts val="600"/>
        </a:spcBef>
        <a:buClr>
          <a:schemeClr val="bg2">
            <a:lumMod val="25000"/>
          </a:schemeClr>
        </a:buClr>
        <a:buSzPct val="70000"/>
        <a:buFont typeface="Wingdings" charset="2"/>
        <a:buChar char="§"/>
        <a:defRPr sz="2000" b="0" i="0" kern="1200">
          <a:solidFill>
            <a:schemeClr val="bg2">
              <a:lumMod val="25000"/>
            </a:schemeClr>
          </a:solidFill>
          <a:latin typeface="Ubuntu" charset="0"/>
          <a:ea typeface="Ubuntu" charset="0"/>
          <a:cs typeface="Ubuntu" charset="0"/>
        </a:defRPr>
      </a:lvl4pPr>
      <a:lvl5pPr marL="1143000" indent="-228600" algn="l" defTabSz="914400" rtl="0" eaLnBrk="1" latinLnBrk="0" hangingPunct="1">
        <a:spcBef>
          <a:spcPts val="600"/>
        </a:spcBef>
        <a:buClr>
          <a:schemeClr val="bg2">
            <a:lumMod val="25000"/>
          </a:schemeClr>
        </a:buClr>
        <a:buSzPct val="70000"/>
        <a:buFont typeface="Wingdings" charset="2"/>
        <a:buChar char="§"/>
        <a:defRPr sz="2000" b="0" i="0" kern="1200">
          <a:solidFill>
            <a:schemeClr val="bg2">
              <a:lumMod val="25000"/>
            </a:schemeClr>
          </a:solidFill>
          <a:latin typeface="Ubuntu" charset="0"/>
          <a:ea typeface="Ubuntu" charset="0"/>
          <a:cs typeface="Ubuntu"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Title 3"/>
          <p:cNvSpPr>
            <a:spLocks noGrp="1"/>
          </p:cNvSpPr>
          <p:nvPr>
            <p:ph type="title"/>
          </p:nvPr>
        </p:nvSpPr>
        <p:spPr>
          <a:xfrm>
            <a:off x="385279" y="1257300"/>
            <a:ext cx="11651769" cy="3948544"/>
          </a:xfrm>
        </p:spPr>
        <p:txBody>
          <a:bodyPr/>
          <a:lstStyle/>
          <a:p>
            <a:pPr algn="ctr"/>
            <a:r>
              <a:rPr lang="en-US" dirty="0" smtClean="0">
                <a:solidFill>
                  <a:schemeClr val="accent3"/>
                </a:solidFill>
                <a:latin typeface="Lucida Calligraphy" panose="03010101010101010101" pitchFamily="66" charset="0"/>
              </a:rPr>
              <a:t>Organ Allocation Update:  </a:t>
            </a:r>
            <a:r>
              <a:rPr lang="en-US" dirty="0">
                <a:solidFill>
                  <a:schemeClr val="accent3"/>
                </a:solidFill>
                <a:latin typeface="Lucida Calligraphy" panose="03010101010101010101" pitchFamily="66" charset="0"/>
              </a:rPr>
              <a:t/>
            </a:r>
            <a:br>
              <a:rPr lang="en-US" dirty="0">
                <a:solidFill>
                  <a:schemeClr val="accent3"/>
                </a:solidFill>
                <a:latin typeface="Lucida Calligraphy" panose="03010101010101010101" pitchFamily="66" charset="0"/>
              </a:rPr>
            </a:br>
            <a:r>
              <a:rPr lang="en-US" dirty="0" smtClean="0">
                <a:solidFill>
                  <a:schemeClr val="accent3"/>
                </a:solidFill>
                <a:latin typeface="Lucida Calligraphy" panose="03010101010101010101" pitchFamily="66" charset="0"/>
              </a:rPr>
              <a:t>Lung and Heart</a:t>
            </a:r>
            <a:br>
              <a:rPr lang="en-US" dirty="0" smtClean="0">
                <a:solidFill>
                  <a:schemeClr val="accent3"/>
                </a:solidFill>
                <a:latin typeface="Lucida Calligraphy" panose="03010101010101010101" pitchFamily="66" charset="0"/>
              </a:rPr>
            </a:br>
            <a:r>
              <a:rPr lang="en-US" dirty="0">
                <a:solidFill>
                  <a:schemeClr val="accent3"/>
                </a:solidFill>
                <a:latin typeface="Lucida Calligraphy" panose="03010101010101010101" pitchFamily="66" charset="0"/>
              </a:rPr>
              <a:t/>
            </a:r>
            <a:br>
              <a:rPr lang="en-US" dirty="0">
                <a:solidFill>
                  <a:schemeClr val="accent3"/>
                </a:solidFill>
                <a:latin typeface="Lucida Calligraphy" panose="03010101010101010101" pitchFamily="66" charset="0"/>
              </a:rPr>
            </a:br>
            <a:r>
              <a:rPr lang="en-US" sz="3200" dirty="0" smtClean="0">
                <a:solidFill>
                  <a:schemeClr val="accent3"/>
                </a:solidFill>
                <a:latin typeface="Lucida Calligraphy" panose="03010101010101010101" pitchFamily="66" charset="0"/>
              </a:rPr>
              <a:t>Region 5 Collaborative</a:t>
            </a:r>
            <a:br>
              <a:rPr lang="en-US" sz="3200" dirty="0" smtClean="0">
                <a:solidFill>
                  <a:schemeClr val="accent3"/>
                </a:solidFill>
                <a:latin typeface="Lucida Calligraphy" panose="03010101010101010101" pitchFamily="66" charset="0"/>
              </a:rPr>
            </a:br>
            <a:r>
              <a:rPr lang="en-US" sz="3200" dirty="0" smtClean="0">
                <a:solidFill>
                  <a:schemeClr val="accent3"/>
                </a:solidFill>
                <a:latin typeface="Lucida Calligraphy" panose="03010101010101010101" pitchFamily="66" charset="0"/>
              </a:rPr>
              <a:t>Las Vegas, Nevada</a:t>
            </a:r>
            <a:br>
              <a:rPr lang="en-US" sz="3200" dirty="0" smtClean="0">
                <a:solidFill>
                  <a:schemeClr val="accent3"/>
                </a:solidFill>
                <a:latin typeface="Lucida Calligraphy" panose="03010101010101010101" pitchFamily="66" charset="0"/>
              </a:rPr>
            </a:br>
            <a:r>
              <a:rPr lang="en-US" sz="3200" dirty="0" smtClean="0">
                <a:solidFill>
                  <a:schemeClr val="accent3"/>
                </a:solidFill>
                <a:latin typeface="Lucida Calligraphy" panose="03010101010101010101" pitchFamily="66" charset="0"/>
                <a:cs typeface="Arial" panose="020B0604020202020204" pitchFamily="34" charset="0"/>
              </a:rPr>
              <a:t>August 21, </a:t>
            </a:r>
            <a:r>
              <a:rPr lang="en-US" sz="3200" dirty="0">
                <a:solidFill>
                  <a:schemeClr val="accent3"/>
                </a:solidFill>
                <a:latin typeface="Lucida Calligraphy" panose="03010101010101010101" pitchFamily="66" charset="0"/>
                <a:cs typeface="Arial" panose="020B0604020202020204" pitchFamily="34" charset="0"/>
              </a:rPr>
              <a:t>2019</a:t>
            </a:r>
            <a:r>
              <a:rPr lang="en-US" dirty="0">
                <a:solidFill>
                  <a:schemeClr val="accent3"/>
                </a:solidFill>
                <a:latin typeface="Lucida Calligraphy" panose="03010101010101010101" pitchFamily="66" charset="0"/>
                <a:cs typeface="Arial" panose="020B0604020202020204" pitchFamily="34" charset="0"/>
              </a:rPr>
              <a:t/>
            </a:r>
            <a:br>
              <a:rPr lang="en-US" dirty="0">
                <a:solidFill>
                  <a:schemeClr val="accent3"/>
                </a:solidFill>
                <a:latin typeface="Lucida Calligraphy" panose="03010101010101010101" pitchFamily="66" charset="0"/>
                <a:cs typeface="Arial" panose="020B0604020202020204" pitchFamily="34" charset="0"/>
              </a:rPr>
            </a:br>
            <a:r>
              <a:rPr lang="en-US" dirty="0" smtClean="0">
                <a:solidFill>
                  <a:schemeClr val="accent3"/>
                </a:solidFill>
                <a:latin typeface="Lucida Calligraphy" panose="03010101010101010101" pitchFamily="66" charset="0"/>
                <a:cs typeface="Arial" panose="020B0604020202020204" pitchFamily="34" charset="0"/>
              </a:rPr>
              <a:t/>
            </a:r>
            <a:br>
              <a:rPr lang="en-US" dirty="0" smtClean="0">
                <a:solidFill>
                  <a:schemeClr val="accent3"/>
                </a:solidFill>
                <a:latin typeface="Lucida Calligraphy" panose="03010101010101010101" pitchFamily="66" charset="0"/>
                <a:cs typeface="Arial" panose="020B0604020202020204" pitchFamily="34" charset="0"/>
              </a:rPr>
            </a:br>
            <a:r>
              <a:rPr lang="en-US" sz="3600" dirty="0">
                <a:latin typeface="Arial" panose="020B0604020202020204" pitchFamily="34" charset="0"/>
                <a:cs typeface="Arial" panose="020B0604020202020204" pitchFamily="34" charset="0"/>
              </a:rPr>
              <a:t>Maryl Johnson, MD</a:t>
            </a:r>
            <a:br>
              <a:rPr lang="en-US" sz="3600" dirty="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President, UNOS/OPTN Board of Directors</a:t>
            </a:r>
            <a:endParaRPr lang="en-US" sz="3600" dirty="0"/>
          </a:p>
        </p:txBody>
      </p:sp>
    </p:spTree>
    <p:extLst>
      <p:ext uri="{BB962C8B-B14F-4D97-AF65-F5344CB8AC3E}">
        <p14:creationId xmlns:p14="http://schemas.microsoft.com/office/powerpoint/2010/main" val="4253677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txBox="1">
            <a:spLocks noGrp="1"/>
          </p:cNvSpPr>
          <p:nvPr>
            <p:ph type="title"/>
          </p:nvPr>
        </p:nvSpPr>
        <p:spPr>
          <a:xfrm>
            <a:off x="296651" y="208033"/>
            <a:ext cx="11713409" cy="585417"/>
          </a:xfrm>
          <a:prstGeom prst="rect">
            <a:avLst/>
          </a:prstGeom>
        </p:spPr>
        <p:txBody>
          <a:bodyPr vert="horz" wrap="square" lIns="0" tIns="0" rIns="0" bIns="0" rtlCol="0" anchor="ctr" anchorCtr="0">
            <a:spAutoFit/>
          </a:bodyPr>
          <a:lstStyle/>
          <a:p>
            <a:pPr marL="26841"/>
            <a:r>
              <a:rPr lang="en-US" sz="3804" spc="-11" dirty="0">
                <a:latin typeface="Calibri" panose="020F0502020204030204" pitchFamily="34" charset="0"/>
                <a:cs typeface="Calibri" panose="020F0502020204030204" pitchFamily="34" charset="0"/>
              </a:rPr>
              <a:t>Transplant Recipients by LAS </a:t>
            </a:r>
            <a:endParaRPr sz="3804" dirty="0">
              <a:latin typeface="Calibri" panose="020F0502020204030204" pitchFamily="34" charset="0"/>
              <a:cs typeface="Calibri" panose="020F0502020204030204" pitchFamily="34" charset="0"/>
            </a:endParaRPr>
          </a:p>
        </p:txBody>
      </p:sp>
      <p:sp>
        <p:nvSpPr>
          <p:cNvPr id="25" name="object 25"/>
          <p:cNvSpPr txBox="1">
            <a:spLocks noGrp="1"/>
          </p:cNvSpPr>
          <p:nvPr>
            <p:ph type="sldNum" sz="quarter" idx="4"/>
          </p:nvPr>
        </p:nvSpPr>
        <p:spPr>
          <a:xfrm>
            <a:off x="1394" y="0"/>
            <a:ext cx="0" cy="849969"/>
          </a:xfrm>
          <a:prstGeom prst="rect">
            <a:avLst/>
          </a:prstGeom>
        </p:spPr>
        <p:txBody>
          <a:bodyPr vert="horz" wrap="square" lIns="0" tIns="18789" rIns="0" bIns="0" rtlCol="0">
            <a:spAutoFit/>
          </a:bodyPr>
          <a:lstStyle/>
          <a:p>
            <a:pPr marL="53683" marR="0" lvl="0" indent="0" algn="r" defTabSz="457200" rtl="0" eaLnBrk="1" fontAlgn="auto" latinLnBrk="0" hangingPunct="1">
              <a:lnSpc>
                <a:spcPct val="100000"/>
              </a:lnSpc>
              <a:spcBef>
                <a:spcPts val="148"/>
              </a:spcBef>
              <a:spcAft>
                <a:spcPts val="0"/>
              </a:spcAft>
              <a:buClrTx/>
              <a:buSzTx/>
              <a:buFontTx/>
              <a:buNone/>
              <a:tabLst/>
              <a:defRPr/>
            </a:pPr>
            <a:fld id="{81D60167-4931-47E6-BA6A-407CBD079E47}" type="slidenum">
              <a:rPr kumimoji="0" sz="1400" b="0" i="0" u="none" strike="noStrike" kern="1200" cap="none" spc="-11" normalizeH="0" baseline="0" noProof="0" dirty="0">
                <a:ln>
                  <a:noFill/>
                </a:ln>
                <a:solidFill>
                  <a:srgbClr val="000000">
                    <a:tint val="75000"/>
                  </a:srgbClr>
                </a:solidFill>
                <a:effectLst/>
                <a:uLnTx/>
                <a:uFillTx/>
                <a:latin typeface="Arial"/>
                <a:ea typeface="+mn-ea"/>
                <a:cs typeface="+mn-cs"/>
              </a:rPr>
              <a:pPr marL="53683" marR="0" lvl="0" indent="0" algn="r" defTabSz="457200" rtl="0" eaLnBrk="1" fontAlgn="auto" latinLnBrk="0" hangingPunct="1">
                <a:lnSpc>
                  <a:spcPct val="100000"/>
                </a:lnSpc>
                <a:spcBef>
                  <a:spcPts val="148"/>
                </a:spcBef>
                <a:spcAft>
                  <a:spcPts val="0"/>
                </a:spcAft>
                <a:buClrTx/>
                <a:buSzTx/>
                <a:buFontTx/>
                <a:buNone/>
                <a:tabLst/>
                <a:defRPr/>
              </a:pPr>
              <a:t>10</a:t>
            </a:fld>
            <a:endParaRPr kumimoji="0" sz="1400" b="0" i="0" u="none" strike="noStrike" kern="1200" cap="none" spc="-11" normalizeH="0" baseline="0" noProof="0" dirty="0">
              <a:ln>
                <a:noFill/>
              </a:ln>
              <a:solidFill>
                <a:srgbClr val="000000">
                  <a:tint val="75000"/>
                </a:srgbClr>
              </a:solidFill>
              <a:effectLst/>
              <a:uLnTx/>
              <a:uFillTx/>
              <a:latin typeface="Arial"/>
              <a:ea typeface="+mn-ea"/>
              <a:cs typeface="+mn-cs"/>
            </a:endParaRPr>
          </a:p>
        </p:txBody>
      </p:sp>
      <p:pic>
        <p:nvPicPr>
          <p:cNvPr id="3" name="Picture 2"/>
          <p:cNvPicPr>
            <a:picLocks noChangeAspect="1"/>
          </p:cNvPicPr>
          <p:nvPr/>
        </p:nvPicPr>
        <p:blipFill>
          <a:blip r:embed="rId3"/>
          <a:stretch>
            <a:fillRect/>
          </a:stretch>
        </p:blipFill>
        <p:spPr>
          <a:xfrm>
            <a:off x="705760" y="793450"/>
            <a:ext cx="10777304" cy="5505750"/>
          </a:xfrm>
          <a:prstGeom prst="rect">
            <a:avLst/>
          </a:prstGeom>
        </p:spPr>
      </p:pic>
    </p:spTree>
    <p:extLst>
      <p:ext uri="{BB962C8B-B14F-4D97-AF65-F5344CB8AC3E}">
        <p14:creationId xmlns:p14="http://schemas.microsoft.com/office/powerpoint/2010/main" val="271885398"/>
      </p:ext>
    </p:ext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FEF8753-48E3-DC43-B5AB-733E5321FD2E}" type="slidenum">
              <a:rPr lang="en-US" smtClean="0"/>
              <a:pPr/>
              <a:t>11</a:t>
            </a:fld>
            <a:endParaRPr lang="en-US" dirty="0"/>
          </a:p>
        </p:txBody>
      </p:sp>
      <p:pic>
        <p:nvPicPr>
          <p:cNvPr id="5" name="Picture 4"/>
          <p:cNvPicPr>
            <a:picLocks noChangeAspect="1"/>
          </p:cNvPicPr>
          <p:nvPr/>
        </p:nvPicPr>
        <p:blipFill>
          <a:blip r:embed="rId3"/>
          <a:stretch>
            <a:fillRect/>
          </a:stretch>
        </p:blipFill>
        <p:spPr>
          <a:xfrm>
            <a:off x="1355946" y="615571"/>
            <a:ext cx="9476932" cy="5754171"/>
          </a:xfrm>
          <a:prstGeom prst="rect">
            <a:avLst/>
          </a:prstGeom>
        </p:spPr>
      </p:pic>
      <p:sp>
        <p:nvSpPr>
          <p:cNvPr id="3" name="Title 2"/>
          <p:cNvSpPr>
            <a:spLocks noGrp="1"/>
          </p:cNvSpPr>
          <p:nvPr>
            <p:ph type="title"/>
          </p:nvPr>
        </p:nvSpPr>
        <p:spPr/>
        <p:txBody>
          <a:bodyPr/>
          <a:lstStyle/>
          <a:p>
            <a:r>
              <a:rPr lang="en-US" dirty="0" smtClean="0"/>
              <a:t>Ischemic Time (Cold, Warm, Anastomotic Time)</a:t>
            </a:r>
            <a:endParaRPr lang="en-US" dirty="0"/>
          </a:p>
        </p:txBody>
      </p:sp>
    </p:spTree>
    <p:extLst>
      <p:ext uri="{BB962C8B-B14F-4D97-AF65-F5344CB8AC3E}">
        <p14:creationId xmlns:p14="http://schemas.microsoft.com/office/powerpoint/2010/main" val="3814074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FEF8753-48E3-DC43-B5AB-733E5321FD2E}" type="slidenum">
              <a:rPr lang="en-US" smtClean="0"/>
              <a:pPr/>
              <a:t>12</a:t>
            </a:fld>
            <a:endParaRPr lang="en-US" dirty="0"/>
          </a:p>
        </p:txBody>
      </p:sp>
      <p:pic>
        <p:nvPicPr>
          <p:cNvPr id="5" name="Picture 4"/>
          <p:cNvPicPr>
            <a:picLocks noChangeAspect="1"/>
          </p:cNvPicPr>
          <p:nvPr/>
        </p:nvPicPr>
        <p:blipFill>
          <a:blip r:embed="rId3"/>
          <a:stretch>
            <a:fillRect/>
          </a:stretch>
        </p:blipFill>
        <p:spPr>
          <a:xfrm>
            <a:off x="3745862" y="856865"/>
            <a:ext cx="4697100" cy="5997943"/>
          </a:xfrm>
          <a:prstGeom prst="rect">
            <a:avLst/>
          </a:prstGeom>
        </p:spPr>
      </p:pic>
      <p:sp>
        <p:nvSpPr>
          <p:cNvPr id="3" name="Title 2"/>
          <p:cNvSpPr>
            <a:spLocks noGrp="1"/>
          </p:cNvSpPr>
          <p:nvPr>
            <p:ph type="title"/>
          </p:nvPr>
        </p:nvSpPr>
        <p:spPr/>
        <p:txBody>
          <a:bodyPr/>
          <a:lstStyle/>
          <a:p>
            <a:r>
              <a:rPr lang="en-US" dirty="0" smtClean="0"/>
              <a:t>Discard Rate by OPTN Region</a:t>
            </a:r>
            <a:endParaRPr lang="en-US" dirty="0"/>
          </a:p>
        </p:txBody>
      </p:sp>
    </p:spTree>
    <p:extLst>
      <p:ext uri="{BB962C8B-B14F-4D97-AF65-F5344CB8AC3E}">
        <p14:creationId xmlns:p14="http://schemas.microsoft.com/office/powerpoint/2010/main" val="3498679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Utilization Rate by OPTN Region</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13</a:t>
            </a:fld>
            <a:endParaRPr lang="en-US" dirty="0"/>
          </a:p>
        </p:txBody>
      </p:sp>
      <p:pic>
        <p:nvPicPr>
          <p:cNvPr id="5" name="Picture 4"/>
          <p:cNvPicPr>
            <a:picLocks noChangeAspect="1"/>
          </p:cNvPicPr>
          <p:nvPr/>
        </p:nvPicPr>
        <p:blipFill>
          <a:blip r:embed="rId3"/>
          <a:stretch>
            <a:fillRect/>
          </a:stretch>
        </p:blipFill>
        <p:spPr>
          <a:xfrm>
            <a:off x="3874525" y="938301"/>
            <a:ext cx="4439774" cy="5919699"/>
          </a:xfrm>
          <a:prstGeom prst="rect">
            <a:avLst/>
          </a:prstGeom>
        </p:spPr>
      </p:pic>
    </p:spTree>
    <p:extLst>
      <p:ext uri="{BB962C8B-B14F-4D97-AF65-F5344CB8AC3E}">
        <p14:creationId xmlns:p14="http://schemas.microsoft.com/office/powerpoint/2010/main" val="506516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87923" y="1378424"/>
            <a:ext cx="12100902" cy="5479576"/>
          </a:xfrm>
        </p:spPr>
        <p:txBody>
          <a:bodyPr>
            <a:normAutofit/>
          </a:bodyPr>
          <a:lstStyle/>
          <a:p>
            <a:pPr>
              <a:spcBef>
                <a:spcPts val="634"/>
              </a:spcBef>
              <a:spcAft>
                <a:spcPts val="634"/>
              </a:spcAft>
              <a:buClrTx/>
              <a:buFont typeface="Arial" panose="020B0604020202020204" pitchFamily="34" charset="0"/>
              <a:buChar char="•"/>
            </a:pPr>
            <a:r>
              <a:rPr lang="en-US" dirty="0" smtClean="0">
                <a:latin typeface="Calibri" panose="020F0502020204030204" pitchFamily="34" charset="0"/>
                <a:cs typeface="Calibri" panose="020F0502020204030204" pitchFamily="34" charset="0"/>
              </a:rPr>
              <a:t>Increased # </a:t>
            </a:r>
            <a:r>
              <a:rPr lang="en-US" dirty="0">
                <a:latin typeface="Calibri" panose="020F0502020204030204" pitchFamily="34" charset="0"/>
                <a:cs typeface="Calibri" panose="020F0502020204030204" pitchFamily="34" charset="0"/>
              </a:rPr>
              <a:t>of additions to the </a:t>
            </a:r>
            <a:r>
              <a:rPr lang="en-US" dirty="0" smtClean="0">
                <a:latin typeface="Calibri" panose="020F0502020204030204" pitchFamily="34" charset="0"/>
                <a:cs typeface="Calibri" panose="020F0502020204030204" pitchFamily="34" charset="0"/>
              </a:rPr>
              <a:t>wait list</a:t>
            </a:r>
          </a:p>
          <a:p>
            <a:pPr lvl="1">
              <a:spcBef>
                <a:spcPts val="634"/>
              </a:spcBef>
              <a:spcAft>
                <a:spcPts val="634"/>
              </a:spcAft>
              <a:buClrTx/>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2,887 to 3,165</a:t>
            </a:r>
          </a:p>
          <a:p>
            <a:pPr>
              <a:spcBef>
                <a:spcPts val="634"/>
              </a:spcBef>
              <a:spcAft>
                <a:spcPts val="634"/>
              </a:spcAft>
              <a:buClrTx/>
              <a:buFont typeface="Arial" panose="020B0604020202020204" pitchFamily="34" charset="0"/>
              <a:buChar char="•"/>
            </a:pPr>
            <a:r>
              <a:rPr lang="en-US" dirty="0" smtClean="0">
                <a:latin typeface="Calibri" panose="020F0502020204030204" pitchFamily="34" charset="0"/>
                <a:cs typeface="Calibri" panose="020F0502020204030204" pitchFamily="34" charset="0"/>
              </a:rPr>
              <a:t>Increased median </a:t>
            </a:r>
            <a:r>
              <a:rPr lang="en-US" dirty="0">
                <a:latin typeface="Calibri" panose="020F0502020204030204" pitchFamily="34" charset="0"/>
                <a:cs typeface="Calibri" panose="020F0502020204030204" pitchFamily="34" charset="0"/>
              </a:rPr>
              <a:t>distance </a:t>
            </a:r>
            <a:r>
              <a:rPr lang="en-US" dirty="0" smtClean="0">
                <a:latin typeface="Calibri" panose="020F0502020204030204" pitchFamily="34" charset="0"/>
                <a:cs typeface="Calibri" panose="020F0502020204030204" pitchFamily="34" charset="0"/>
              </a:rPr>
              <a:t>from donor </a:t>
            </a:r>
            <a:r>
              <a:rPr lang="en-US" dirty="0">
                <a:latin typeface="Calibri" panose="020F0502020204030204" pitchFamily="34" charset="0"/>
                <a:cs typeface="Calibri" panose="020F0502020204030204" pitchFamily="34" charset="0"/>
              </a:rPr>
              <a:t>hospital </a:t>
            </a:r>
            <a:r>
              <a:rPr lang="en-US" dirty="0" smtClean="0">
                <a:latin typeface="Calibri" panose="020F0502020204030204" pitchFamily="34" charset="0"/>
                <a:cs typeface="Calibri" panose="020F0502020204030204" pitchFamily="34" charset="0"/>
              </a:rPr>
              <a:t>to </a:t>
            </a:r>
            <a:r>
              <a:rPr lang="en-US" dirty="0">
                <a:latin typeface="Calibri" panose="020F0502020204030204" pitchFamily="34" charset="0"/>
                <a:cs typeface="Calibri" panose="020F0502020204030204" pitchFamily="34" charset="0"/>
              </a:rPr>
              <a:t>transplant </a:t>
            </a:r>
            <a:r>
              <a:rPr lang="en-US" dirty="0" smtClean="0">
                <a:latin typeface="Calibri" panose="020F0502020204030204" pitchFamily="34" charset="0"/>
                <a:cs typeface="Calibri" panose="020F0502020204030204" pitchFamily="34" charset="0"/>
              </a:rPr>
              <a:t>center</a:t>
            </a:r>
          </a:p>
          <a:p>
            <a:pPr lvl="1">
              <a:spcBef>
                <a:spcPts val="634"/>
              </a:spcBef>
              <a:spcAft>
                <a:spcPts val="634"/>
              </a:spcAft>
              <a:buClrTx/>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114 NM to 166 NM	</a:t>
            </a:r>
            <a:r>
              <a:rPr lang="en-US" dirty="0" smtClean="0">
                <a:latin typeface="Calibri" panose="020F0502020204030204" pitchFamily="34" charset="0"/>
                <a:cs typeface="Calibri" panose="020F0502020204030204" pitchFamily="34" charset="0"/>
              </a:rPr>
              <a:t>		</a:t>
            </a:r>
          </a:p>
          <a:p>
            <a:pPr>
              <a:spcBef>
                <a:spcPts val="634"/>
              </a:spcBef>
              <a:spcAft>
                <a:spcPts val="634"/>
              </a:spcAft>
              <a:buClrTx/>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Increased overall ischemic time  </a:t>
            </a:r>
          </a:p>
          <a:p>
            <a:pPr lvl="1">
              <a:spcBef>
                <a:spcPts val="634"/>
              </a:spcBef>
              <a:spcAft>
                <a:spcPts val="634"/>
              </a:spcAft>
              <a:buClrTx/>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5.32 to 5.55 hours</a:t>
            </a:r>
          </a:p>
          <a:p>
            <a:pPr>
              <a:spcBef>
                <a:spcPts val="634"/>
              </a:spcBef>
              <a:spcAft>
                <a:spcPts val="634"/>
              </a:spcAft>
              <a:buClrTx/>
              <a:buFont typeface="Arial" panose="020B0604020202020204" pitchFamily="34" charset="0"/>
              <a:buChar char="•"/>
            </a:pPr>
            <a:r>
              <a:rPr lang="en-US" dirty="0" smtClean="0">
                <a:latin typeface="Calibri" panose="020F0502020204030204" pitchFamily="34" charset="0"/>
                <a:cs typeface="Calibri" panose="020F0502020204030204" pitchFamily="34" charset="0"/>
              </a:rPr>
              <a:t>Increase </a:t>
            </a:r>
            <a:r>
              <a:rPr lang="en-US" dirty="0">
                <a:latin typeface="Calibri" panose="020F0502020204030204" pitchFamily="34" charset="0"/>
                <a:cs typeface="Calibri" panose="020F0502020204030204" pitchFamily="34" charset="0"/>
              </a:rPr>
              <a:t>in the number </a:t>
            </a:r>
            <a:r>
              <a:rPr lang="en-US" dirty="0" smtClean="0">
                <a:latin typeface="Calibri" panose="020F0502020204030204" pitchFamily="34" charset="0"/>
                <a:cs typeface="Calibri" panose="020F0502020204030204" pitchFamily="34" charset="0"/>
              </a:rPr>
              <a:t>of lung transplants</a:t>
            </a:r>
          </a:p>
          <a:p>
            <a:pPr lvl="1">
              <a:spcBef>
                <a:spcPts val="634"/>
              </a:spcBef>
              <a:spcAft>
                <a:spcPts val="634"/>
              </a:spcAft>
              <a:buClrTx/>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2,420 to 2,499</a:t>
            </a:r>
          </a:p>
          <a:p>
            <a:pPr marL="603933" indent="-603933">
              <a:spcBef>
                <a:spcPts val="634"/>
              </a:spcBef>
              <a:spcAft>
                <a:spcPts val="634"/>
              </a:spcAft>
              <a:buClr>
                <a:srgbClr val="00B0F0"/>
              </a:buClr>
              <a:buFont typeface="Wingdings" panose="05000000000000000000" pitchFamily="2" charset="2"/>
              <a:buChar char="§"/>
            </a:pPr>
            <a:endParaRPr lang="en-US" dirty="0" smtClean="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296650" y="464023"/>
            <a:ext cx="11767887" cy="504967"/>
          </a:xfrm>
        </p:spPr>
        <p:txBody>
          <a:bodyPr/>
          <a:lstStyle/>
          <a:p>
            <a:pPr algn="l"/>
            <a:r>
              <a:rPr lang="en-US" sz="4000" dirty="0" smtClean="0">
                <a:latin typeface="Calibri" panose="020F0502020204030204" pitchFamily="34" charset="0"/>
                <a:cs typeface="Calibri" panose="020F0502020204030204" pitchFamily="34" charset="0"/>
              </a:rPr>
              <a:t>Other Metrics One Year Following Changes to Lung Allocation </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711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Geography</a:t>
            </a:r>
            <a:endParaRPr lang="en-US" dirty="0"/>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26" name="Picture 2" descr="us map satellite Impressive Decoration Satellite Image Raised Relief Map of the United Stat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2744" y="1349375"/>
            <a:ext cx="7301113" cy="4405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62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42131" y="1615440"/>
            <a:ext cx="11394917" cy="3147848"/>
          </a:xfrm>
        </p:spPr>
        <p:txBody>
          <a:bodyPr>
            <a:normAutofit fontScale="25000" lnSpcReduction="20000"/>
          </a:bodyPr>
          <a:lstStyle/>
          <a:p>
            <a:r>
              <a:rPr lang="en-US" sz="11200" dirty="0" smtClean="0"/>
              <a:t>Organizational commitment to ensure all future changes to geographic allocation are in alignment with the final rule</a:t>
            </a:r>
          </a:p>
          <a:p>
            <a:r>
              <a:rPr lang="en-US" sz="11200" dirty="0" smtClean="0"/>
              <a:t>Board resolution designating continuous distribution as the preferred model for distribution</a:t>
            </a:r>
          </a:p>
          <a:p>
            <a:r>
              <a:rPr lang="en-US" sz="11200" dirty="0" smtClean="0"/>
              <a:t>Lung – DSA removed, continuous distribution concept document released</a:t>
            </a:r>
          </a:p>
          <a:p>
            <a:r>
              <a:rPr lang="en-US" sz="11200" dirty="0" smtClean="0"/>
              <a:t>Heart – Board approved new policy replacing DSA with 250 NM circle for first unit of allocation, awaiting programming</a:t>
            </a:r>
          </a:p>
        </p:txBody>
      </p:sp>
      <p:sp>
        <p:nvSpPr>
          <p:cNvPr id="6" name="Title 5"/>
          <p:cNvSpPr>
            <a:spLocks noGrp="1"/>
          </p:cNvSpPr>
          <p:nvPr>
            <p:ph type="title"/>
          </p:nvPr>
        </p:nvSpPr>
        <p:spPr/>
        <p:txBody>
          <a:bodyPr/>
          <a:lstStyle/>
          <a:p>
            <a:r>
              <a:rPr lang="en-US" dirty="0" smtClean="0"/>
              <a:t>Geography next steps</a:t>
            </a:r>
            <a:endParaRPr lang="en-US" dirty="0"/>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797864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40" y="239947"/>
            <a:ext cx="10943923" cy="1143000"/>
          </a:xfrm>
        </p:spPr>
        <p:txBody>
          <a:bodyPr/>
          <a:lstStyle/>
          <a:p>
            <a:pPr algn="l"/>
            <a:r>
              <a:rPr lang="en-US" sz="4400" dirty="0" smtClean="0">
                <a:latin typeface="Calibri" panose="020F0502020204030204" pitchFamily="34" charset="0"/>
                <a:cs typeface="Calibri" panose="020F0502020204030204" pitchFamily="34" charset="0"/>
              </a:rPr>
              <a:t>Update on the Revised Heart Allocation System</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9955" y="1752599"/>
            <a:ext cx="5476973" cy="4497371"/>
          </a:xfrm>
          <a:prstGeom prst="rect">
            <a:avLst/>
          </a:prstGeom>
        </p:spPr>
      </p:pic>
    </p:spTree>
    <p:extLst>
      <p:ext uri="{BB962C8B-B14F-4D97-AF65-F5344CB8AC3E}">
        <p14:creationId xmlns:p14="http://schemas.microsoft.com/office/powerpoint/2010/main" val="3792490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tmcurran\Desktop\Board_Policy_Group_4_Master_Slid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137" y="668338"/>
            <a:ext cx="8397875" cy="535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2" name="TextBox 84991"/>
          <p:cNvSpPr txBox="1"/>
          <p:nvPr/>
        </p:nvSpPr>
        <p:spPr>
          <a:xfrm>
            <a:off x="9752012" y="6057900"/>
            <a:ext cx="381000" cy="338554"/>
          </a:xfrm>
          <a:prstGeom prst="rect">
            <a:avLst/>
          </a:prstGeom>
          <a:solidFill>
            <a:schemeClr val="accent5">
              <a:lumMod val="60000"/>
              <a:lumOff val="40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AFD00"/>
              </a:solidFill>
              <a:effectLst/>
              <a:uLnTx/>
              <a:uFillTx/>
              <a:latin typeface="Arial" charset="0"/>
              <a:ea typeface="+mn-ea"/>
              <a:cs typeface="+mn-cs"/>
            </a:endParaRPr>
          </a:p>
        </p:txBody>
      </p:sp>
      <p:sp>
        <p:nvSpPr>
          <p:cNvPr id="84993" name="Rectangle 84992"/>
          <p:cNvSpPr/>
          <p:nvPr/>
        </p:nvSpPr>
        <p:spPr bwMode="auto">
          <a:xfrm>
            <a:off x="9752013" y="6019800"/>
            <a:ext cx="184731" cy="338554"/>
          </a:xfrm>
          <a:prstGeom prst="rect">
            <a:avLst/>
          </a:prstGeom>
          <a:solidFill>
            <a:schemeClr val="accent5">
              <a:lumMod val="60000"/>
              <a:lumOff val="40000"/>
            </a:schemeClr>
          </a:solidFill>
          <a:ln>
            <a:noFill/>
          </a:ln>
          <a:effectLs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AFD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9974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37503" y="269126"/>
            <a:ext cx="10360501" cy="1143000"/>
          </a:xfrm>
        </p:spPr>
        <p:txBody>
          <a:bodyPr/>
          <a:lstStyle/>
          <a:p>
            <a:pPr algn="l"/>
            <a:r>
              <a:rPr lang="en-US" altLang="en-US" sz="4800" dirty="0" smtClean="0">
                <a:latin typeface="Times New Roman" panose="02020603050405020304" pitchFamily="18" charset="0"/>
                <a:cs typeface="Times New Roman" panose="02020603050405020304" pitchFamily="18" charset="0"/>
              </a:rPr>
              <a:t>New Heart Status/Criteria</a:t>
            </a:r>
          </a:p>
        </p:txBody>
      </p:sp>
      <p:graphicFrame>
        <p:nvGraphicFramePr>
          <p:cNvPr id="6" name="Content Placeholder 5"/>
          <p:cNvGraphicFramePr>
            <a:graphicFrameLocks noGrp="1"/>
          </p:cNvGraphicFramePr>
          <p:nvPr>
            <p:ph idx="1"/>
            <p:extLst/>
          </p:nvPr>
        </p:nvGraphicFramePr>
        <p:xfrm>
          <a:off x="437504" y="1774723"/>
          <a:ext cx="11401058" cy="4894202"/>
        </p:xfrm>
        <a:graphic>
          <a:graphicData uri="http://schemas.openxmlformats.org/drawingml/2006/table">
            <a:tbl>
              <a:tblPr>
                <a:tableStyleId>{5C22544A-7EE6-4342-B048-85BDC9FD1C3A}</a:tableStyleId>
              </a:tblPr>
              <a:tblGrid>
                <a:gridCol w="984851">
                  <a:extLst>
                    <a:ext uri="{9D8B030D-6E8A-4147-A177-3AD203B41FA5}">
                      <a16:colId xmlns:a16="http://schemas.microsoft.com/office/drawing/2014/main" val="20000"/>
                    </a:ext>
                  </a:extLst>
                </a:gridCol>
                <a:gridCol w="5157101">
                  <a:extLst>
                    <a:ext uri="{9D8B030D-6E8A-4147-A177-3AD203B41FA5}">
                      <a16:colId xmlns:a16="http://schemas.microsoft.com/office/drawing/2014/main" val="20001"/>
                    </a:ext>
                  </a:extLst>
                </a:gridCol>
                <a:gridCol w="1151629">
                  <a:extLst>
                    <a:ext uri="{9D8B030D-6E8A-4147-A177-3AD203B41FA5}">
                      <a16:colId xmlns:a16="http://schemas.microsoft.com/office/drawing/2014/main" val="2213220120"/>
                    </a:ext>
                  </a:extLst>
                </a:gridCol>
                <a:gridCol w="735198">
                  <a:extLst>
                    <a:ext uri="{9D8B030D-6E8A-4147-A177-3AD203B41FA5}">
                      <a16:colId xmlns:a16="http://schemas.microsoft.com/office/drawing/2014/main" val="874471752"/>
                    </a:ext>
                  </a:extLst>
                </a:gridCol>
                <a:gridCol w="1371690">
                  <a:extLst>
                    <a:ext uri="{9D8B030D-6E8A-4147-A177-3AD203B41FA5}">
                      <a16:colId xmlns:a16="http://schemas.microsoft.com/office/drawing/2014/main" val="3409947261"/>
                    </a:ext>
                  </a:extLst>
                </a:gridCol>
                <a:gridCol w="2000589">
                  <a:extLst>
                    <a:ext uri="{9D8B030D-6E8A-4147-A177-3AD203B41FA5}">
                      <a16:colId xmlns:a16="http://schemas.microsoft.com/office/drawing/2014/main" val="1860501894"/>
                    </a:ext>
                  </a:extLst>
                </a:gridCol>
              </a:tblGrid>
              <a:tr h="363810">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New</a:t>
                      </a:r>
                    </a:p>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Status</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600" u="none" strike="noStrike" dirty="0" smtClean="0">
                          <a:solidFill>
                            <a:schemeClr val="bg1"/>
                          </a:solidFill>
                          <a:effectLst/>
                          <a:latin typeface="Calibri" panose="020F0502020204030204" pitchFamily="34" charset="0"/>
                          <a:cs typeface="Calibri" panose="020F0502020204030204" pitchFamily="34" charset="0"/>
                        </a:rPr>
                        <a:t>Status Descriptions</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Admission</a:t>
                      </a:r>
                      <a:endParaRPr lang="en-US" sz="1600" b="0" i="0" u="none" strike="noStrike" baseline="0" dirty="0" smtClean="0">
                        <a:solidFill>
                          <a:schemeClr val="bg1"/>
                        </a:solidFill>
                        <a:effectLst/>
                        <a:latin typeface="Calibri" panose="020F0502020204030204" pitchFamily="34" charset="0"/>
                        <a:cs typeface="Calibri" panose="020F0502020204030204" pitchFamily="34" charset="0"/>
                      </a:endParaRPr>
                    </a:p>
                    <a:p>
                      <a:pPr algn="ctr" fontAlgn="b"/>
                      <a:r>
                        <a:rPr lang="en-US" sz="1600" b="0" i="0" u="none" strike="noStrike" baseline="0" dirty="0" smtClean="0">
                          <a:solidFill>
                            <a:schemeClr val="bg1"/>
                          </a:solidFill>
                          <a:effectLst/>
                          <a:latin typeface="Calibri" panose="020F0502020204030204" pitchFamily="34" charset="0"/>
                          <a:cs typeface="Calibri" panose="020F0502020204030204" pitchFamily="34" charset="0"/>
                        </a:rPr>
                        <a:t>Required</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Days</a:t>
                      </a:r>
                    </a:p>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Valid</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Extension</a:t>
                      </a:r>
                    </a:p>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Eligible</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Previous</a:t>
                      </a:r>
                    </a:p>
                    <a:p>
                      <a:pPr algn="l"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Status</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3810">
                <a:tc>
                  <a:txBody>
                    <a:bodyPr/>
                    <a:lstStyle/>
                    <a:p>
                      <a:pPr algn="ctr" fontAlgn="b"/>
                      <a:r>
                        <a:rPr lang="en-US" sz="1600" u="none" strike="noStrike" dirty="0">
                          <a:solidFill>
                            <a:srgbClr val="F8F200"/>
                          </a:solidFill>
                          <a:effectLst/>
                          <a:latin typeface="Calibri" panose="020F0502020204030204" pitchFamily="34" charset="0"/>
                          <a:cs typeface="Calibri" panose="020F0502020204030204" pitchFamily="34" charset="0"/>
                        </a:rPr>
                        <a:t>1</a:t>
                      </a:r>
                      <a:endParaRPr lang="en-US" sz="1600" b="0" i="0" u="none" strike="noStrike" dirty="0">
                        <a:solidFill>
                          <a:srgbClr val="F8F200"/>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indent="-225425" algn="l" fontAlgn="b">
                        <a:buFont typeface="+mj-lt"/>
                        <a:buAutoNum type="romanLcPeriod"/>
                      </a:pPr>
                      <a:r>
                        <a:rPr lang="en-US" sz="1600" u="none" strike="noStrike" dirty="0" smtClean="0">
                          <a:solidFill>
                            <a:schemeClr val="bg1"/>
                          </a:solidFill>
                          <a:effectLst/>
                          <a:latin typeface="Calibri" panose="020F0502020204030204" pitchFamily="34" charset="0"/>
                          <a:cs typeface="Calibri" panose="020F0502020204030204" pitchFamily="34" charset="0"/>
                        </a:rPr>
                        <a:t>VA </a:t>
                      </a:r>
                      <a:r>
                        <a:rPr lang="en-US" sz="1600" u="none" strike="noStrike" dirty="0">
                          <a:solidFill>
                            <a:schemeClr val="bg1"/>
                          </a:solidFill>
                          <a:effectLst/>
                          <a:latin typeface="Calibri" panose="020F0502020204030204" pitchFamily="34" charset="0"/>
                          <a:cs typeface="Calibri" panose="020F0502020204030204" pitchFamily="34" charset="0"/>
                        </a:rPr>
                        <a:t>ECMO</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Y</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7</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RRB*</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u="none" strike="noStrike" dirty="0" smtClean="0">
                          <a:solidFill>
                            <a:schemeClr val="bg1"/>
                          </a:solidFill>
                          <a:effectLst/>
                          <a:latin typeface="Calibri" panose="020F0502020204030204" pitchFamily="34" charset="0"/>
                          <a:cs typeface="Calibri" panose="020F0502020204030204" pitchFamily="34" charset="0"/>
                        </a:rPr>
                        <a:t>Subsets of 1A and 1B(aa)</a:t>
                      </a:r>
                      <a:endParaRPr lang="en-US" sz="1600" b="0" i="0" u="none" strike="noStrike" dirty="0" smtClean="0">
                        <a:solidFill>
                          <a:schemeClr val="bg1"/>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2935">
                <a:tc>
                  <a:txBody>
                    <a:bodyPr/>
                    <a:lstStyle/>
                    <a:p>
                      <a:pPr algn="ctr" fontAlgn="b"/>
                      <a:endParaRPr lang="en-US" sz="1600" b="0" i="0" u="none" strike="noStrike" dirty="0">
                        <a:solidFill>
                          <a:srgbClr val="F8F200"/>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indent="-225425" algn="l" fontAlgn="b">
                        <a:buFont typeface="+mj-lt"/>
                        <a:buAutoNum type="romanLcPeriod" startAt="2"/>
                      </a:pPr>
                      <a:r>
                        <a:rPr lang="en-US" sz="1600" u="none" strike="noStrike" dirty="0" smtClean="0">
                          <a:solidFill>
                            <a:schemeClr val="bg1"/>
                          </a:solidFill>
                          <a:effectLst/>
                          <a:latin typeface="Calibri" panose="020F0502020204030204" pitchFamily="34" charset="0"/>
                          <a:cs typeface="Calibri" panose="020F0502020204030204" pitchFamily="34" charset="0"/>
                        </a:rPr>
                        <a:t>Non-dischargeable,</a:t>
                      </a:r>
                      <a:r>
                        <a:rPr lang="en-US" sz="1600" u="none" strike="noStrike" baseline="0" dirty="0" smtClean="0">
                          <a:solidFill>
                            <a:schemeClr val="bg1"/>
                          </a:solidFill>
                          <a:effectLst/>
                          <a:latin typeface="Calibri" panose="020F0502020204030204" pitchFamily="34" charset="0"/>
                          <a:cs typeface="Calibri" panose="020F0502020204030204" pitchFamily="34" charset="0"/>
                        </a:rPr>
                        <a:t> s</a:t>
                      </a:r>
                      <a:r>
                        <a:rPr lang="en-US" sz="1600" u="none" strike="noStrike" dirty="0" smtClean="0">
                          <a:solidFill>
                            <a:schemeClr val="bg1"/>
                          </a:solidFill>
                          <a:effectLst/>
                          <a:latin typeface="Calibri" panose="020F0502020204030204" pitchFamily="34" charset="0"/>
                          <a:cs typeface="Calibri" panose="020F0502020204030204" pitchFamily="34" charset="0"/>
                        </a:rPr>
                        <a:t>urgically implanted, </a:t>
                      </a:r>
                      <a:r>
                        <a:rPr lang="en-US" sz="1600" u="none" strike="noStrike" dirty="0">
                          <a:solidFill>
                            <a:schemeClr val="bg1"/>
                          </a:solidFill>
                          <a:effectLst/>
                          <a:latin typeface="Calibri" panose="020F0502020204030204" pitchFamily="34" charset="0"/>
                          <a:cs typeface="Calibri" panose="020F0502020204030204" pitchFamily="34" charset="0"/>
                        </a:rPr>
                        <a:t>non-endovascular biventricular support device</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Y</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14</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Y</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3810">
                <a:tc>
                  <a:txBody>
                    <a:bodyPr/>
                    <a:lstStyle/>
                    <a:p>
                      <a:pPr algn="ctr" fontAlgn="b"/>
                      <a:r>
                        <a:rPr lang="en-US" sz="1600" u="none" strike="noStrike" dirty="0">
                          <a:solidFill>
                            <a:srgbClr val="F8F200"/>
                          </a:solidFill>
                          <a:effectLst/>
                          <a:latin typeface="Calibri" panose="020F0502020204030204" pitchFamily="34" charset="0"/>
                          <a:cs typeface="Calibri" panose="020F0502020204030204" pitchFamily="34" charset="0"/>
                        </a:rPr>
                        <a:t> </a:t>
                      </a:r>
                      <a:endParaRPr lang="en-US" sz="1600" b="0" i="0" u="none" strike="noStrike" dirty="0">
                        <a:solidFill>
                          <a:srgbClr val="F8F200"/>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indent="-225425" algn="l" fontAlgn="b">
                        <a:buFont typeface="+mj-lt"/>
                        <a:buAutoNum type="romanLcPeriod" startAt="3"/>
                      </a:pPr>
                      <a:r>
                        <a:rPr lang="en-US" sz="1600" u="none" strike="noStrike" dirty="0" smtClean="0">
                          <a:solidFill>
                            <a:schemeClr val="bg1"/>
                          </a:solidFill>
                          <a:effectLst/>
                          <a:latin typeface="Calibri" panose="020F0502020204030204" pitchFamily="34" charset="0"/>
                          <a:cs typeface="Calibri" panose="020F0502020204030204" pitchFamily="34" charset="0"/>
                        </a:rPr>
                        <a:t>MCSD with </a:t>
                      </a:r>
                      <a:r>
                        <a:rPr lang="en-US" sz="1600" u="none" strike="noStrike" dirty="0">
                          <a:solidFill>
                            <a:schemeClr val="bg1"/>
                          </a:solidFill>
                          <a:effectLst/>
                          <a:latin typeface="Calibri" panose="020F0502020204030204" pitchFamily="34" charset="0"/>
                          <a:cs typeface="Calibri" panose="020F0502020204030204" pitchFamily="34" charset="0"/>
                        </a:rPr>
                        <a:t>life-threatening ventricular arrhythmia</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Y</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14</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Y</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2845">
                <a:tc>
                  <a:txBody>
                    <a:bodyPr/>
                    <a:lstStyle/>
                    <a:p>
                      <a:pPr algn="ctr" fontAlgn="b"/>
                      <a:endParaRPr lang="en-US" sz="1600" b="0" i="0" u="none" strike="noStrike" dirty="0" smtClean="0">
                        <a:solidFill>
                          <a:srgbClr val="F8F200"/>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indent="-225425" algn="l" fontAlgn="b">
                        <a:buFont typeface="+mj-lt"/>
                        <a:buAutoNum type="romanLcPeriod"/>
                      </a:pP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600" b="0" i="0" u="none" strike="noStrike" dirty="0" smtClean="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0003821"/>
                  </a:ext>
                </a:extLst>
              </a:tr>
              <a:tr h="395245">
                <a:tc>
                  <a:txBody>
                    <a:bodyPr/>
                    <a:lstStyle/>
                    <a:p>
                      <a:pPr algn="ctr" fontAlgn="b"/>
                      <a:r>
                        <a:rPr lang="en-US" sz="1600" b="0" i="0" u="none" strike="noStrike" dirty="0" smtClean="0">
                          <a:solidFill>
                            <a:srgbClr val="F8F200"/>
                          </a:solidFill>
                          <a:effectLst/>
                          <a:latin typeface="Calibri" panose="020F0502020204030204" pitchFamily="34" charset="0"/>
                          <a:cs typeface="Calibri" panose="020F0502020204030204" pitchFamily="34" charset="0"/>
                        </a:rPr>
                        <a:t>2</a:t>
                      </a: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indent="-225425" algn="l" fontAlgn="b">
                        <a:buFont typeface="+mj-lt"/>
                        <a:buAutoNum type="romanLcPeriod"/>
                      </a:pPr>
                      <a:r>
                        <a:rPr lang="en-US" sz="1600" u="none" strike="noStrike" dirty="0" smtClean="0">
                          <a:solidFill>
                            <a:schemeClr val="bg1"/>
                          </a:solidFill>
                          <a:effectLst/>
                          <a:latin typeface="Calibri" panose="020F0502020204030204" pitchFamily="34" charset="0"/>
                          <a:cs typeface="Calibri" panose="020F0502020204030204" pitchFamily="34" charset="0"/>
                        </a:rPr>
                        <a:t>Non-dischargeable, surgically </a:t>
                      </a:r>
                      <a:r>
                        <a:rPr lang="en-US" sz="1600" u="none" strike="noStrike" dirty="0">
                          <a:solidFill>
                            <a:schemeClr val="bg1"/>
                          </a:solidFill>
                          <a:effectLst/>
                          <a:latin typeface="Calibri" panose="020F0502020204030204" pitchFamily="34" charset="0"/>
                          <a:cs typeface="Calibri" panose="020F0502020204030204" pitchFamily="34" charset="0"/>
                        </a:rPr>
                        <a:t>implanted, non-endovascular LVAD</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Y</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14</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RRB</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u="none" strike="noStrike" dirty="0" smtClean="0">
                          <a:solidFill>
                            <a:schemeClr val="bg1"/>
                          </a:solidFill>
                          <a:effectLst/>
                          <a:latin typeface="Calibri" panose="020F0502020204030204" pitchFamily="34" charset="0"/>
                          <a:cs typeface="Calibri" panose="020F0502020204030204" pitchFamily="34" charset="0"/>
                        </a:rPr>
                        <a:t>Subsets of 1A and 1B(aa)</a:t>
                      </a:r>
                      <a:endParaRPr lang="en-US" sz="1600" b="0" i="0" u="none" strike="noStrike" dirty="0" smtClean="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3810">
                <a:tc>
                  <a:txBody>
                    <a:bodyPr/>
                    <a:lstStyle/>
                    <a:p>
                      <a:pPr algn="ctr" fontAlgn="b"/>
                      <a:endParaRPr lang="en-US" sz="1600" b="0" i="0" u="none" strike="noStrike">
                        <a:solidFill>
                          <a:schemeClr val="bg1"/>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indent="-225425" algn="l" fontAlgn="b">
                        <a:buFont typeface="+mj-lt"/>
                        <a:buAutoNum type="romanLcPeriod" startAt="2"/>
                      </a:pPr>
                      <a:r>
                        <a:rPr lang="en-US" sz="1600" u="none" strike="noStrike" dirty="0" smtClean="0">
                          <a:solidFill>
                            <a:schemeClr val="bg1"/>
                          </a:solidFill>
                          <a:effectLst/>
                          <a:latin typeface="Calibri" panose="020F0502020204030204" pitchFamily="34" charset="0"/>
                          <a:cs typeface="Calibri" panose="020F0502020204030204" pitchFamily="34" charset="0"/>
                        </a:rPr>
                        <a:t>Total </a:t>
                      </a:r>
                      <a:r>
                        <a:rPr lang="en-US" sz="1600" u="none" strike="noStrike" dirty="0">
                          <a:solidFill>
                            <a:schemeClr val="bg1"/>
                          </a:solidFill>
                          <a:effectLst/>
                          <a:latin typeface="Calibri" panose="020F0502020204030204" pitchFamily="34" charset="0"/>
                          <a:cs typeface="Calibri" panose="020F0502020204030204" pitchFamily="34" charset="0"/>
                        </a:rPr>
                        <a:t>artificial heart, </a:t>
                      </a:r>
                      <a:r>
                        <a:rPr lang="en-US" sz="1600" u="none" strike="noStrike" dirty="0" err="1">
                          <a:solidFill>
                            <a:schemeClr val="bg1"/>
                          </a:solidFill>
                          <a:effectLst/>
                          <a:latin typeface="Calibri" panose="020F0502020204030204" pitchFamily="34" charset="0"/>
                          <a:cs typeface="Calibri" panose="020F0502020204030204" pitchFamily="34" charset="0"/>
                        </a:rPr>
                        <a:t>BiVAD</a:t>
                      </a:r>
                      <a:r>
                        <a:rPr lang="en-US" sz="1600" u="none" strike="noStrike" dirty="0">
                          <a:solidFill>
                            <a:schemeClr val="bg1"/>
                          </a:solidFill>
                          <a:effectLst/>
                          <a:latin typeface="Calibri" panose="020F0502020204030204" pitchFamily="34" charset="0"/>
                          <a:cs typeface="Calibri" panose="020F0502020204030204" pitchFamily="34" charset="0"/>
                        </a:rPr>
                        <a:t>, RVAD or VAD for single ventricle</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N</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14</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Y</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6369">
                <a:tc>
                  <a:txBody>
                    <a:bodyPr/>
                    <a:lstStyle/>
                    <a:p>
                      <a:pPr algn="ctr" fontAlgn="b"/>
                      <a:endParaRPr lang="en-US" sz="1600" b="0" i="0" u="none" strike="noStrike">
                        <a:solidFill>
                          <a:schemeClr val="bg1"/>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indent="-225425" algn="l" fontAlgn="b">
                        <a:buFont typeface="+mj-lt"/>
                        <a:buAutoNum type="romanLcPeriod" startAt="3"/>
                      </a:pPr>
                      <a:r>
                        <a:rPr lang="en-US" sz="1600" u="none" strike="noStrike" dirty="0" smtClean="0">
                          <a:solidFill>
                            <a:schemeClr val="bg1"/>
                          </a:solidFill>
                          <a:effectLst/>
                          <a:latin typeface="Calibri" panose="020F0502020204030204" pitchFamily="34" charset="0"/>
                          <a:cs typeface="Calibri" panose="020F0502020204030204" pitchFamily="34" charset="0"/>
                        </a:rPr>
                        <a:t>MCSD </a:t>
                      </a:r>
                      <a:r>
                        <a:rPr lang="en-US" sz="1600" u="none" strike="noStrike" dirty="0">
                          <a:solidFill>
                            <a:schemeClr val="bg1"/>
                          </a:solidFill>
                          <a:effectLst/>
                          <a:latin typeface="Calibri" panose="020F0502020204030204" pitchFamily="34" charset="0"/>
                          <a:cs typeface="Calibri" panose="020F0502020204030204" pitchFamily="34" charset="0"/>
                        </a:rPr>
                        <a:t>that is malfunctioning</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Y</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14</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Y</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3810">
                <a:tc>
                  <a:txBody>
                    <a:bodyPr/>
                    <a:lstStyle/>
                    <a:p>
                      <a:pPr algn="ctr" fontAlgn="b"/>
                      <a:endParaRPr lang="en-US" sz="1600" b="0" i="0" u="none" strike="noStrike">
                        <a:solidFill>
                          <a:schemeClr val="bg1"/>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indent="-225425" algn="l" fontAlgn="b">
                        <a:buFont typeface="+mj-lt"/>
                        <a:buAutoNum type="romanLcPeriod" startAt="4"/>
                      </a:pPr>
                      <a:r>
                        <a:rPr lang="en-US" sz="1600" u="none" strike="noStrike" dirty="0" smtClean="0">
                          <a:solidFill>
                            <a:schemeClr val="bg1"/>
                          </a:solidFill>
                          <a:effectLst/>
                          <a:latin typeface="Calibri" panose="020F0502020204030204" pitchFamily="34" charset="0"/>
                          <a:cs typeface="Calibri" panose="020F0502020204030204" pitchFamily="34" charset="0"/>
                        </a:rPr>
                        <a:t>Percutaneous </a:t>
                      </a:r>
                      <a:r>
                        <a:rPr lang="en-US" sz="1600" u="none" strike="noStrike" dirty="0">
                          <a:solidFill>
                            <a:schemeClr val="bg1"/>
                          </a:solidFill>
                          <a:effectLst/>
                          <a:latin typeface="Calibri" panose="020F0502020204030204" pitchFamily="34" charset="0"/>
                          <a:cs typeface="Calibri" panose="020F0502020204030204" pitchFamily="34" charset="0"/>
                        </a:rPr>
                        <a:t>endovascular circulatory support device</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Y</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14</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RRB</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6369">
                <a:tc>
                  <a:txBody>
                    <a:bodyPr/>
                    <a:lstStyle/>
                    <a:p>
                      <a:pPr algn="ctr" fontAlgn="b"/>
                      <a:endParaRPr lang="en-US" sz="1600" b="0" i="0" u="none" strike="noStrike">
                        <a:solidFill>
                          <a:schemeClr val="bg1"/>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indent="-225425" algn="l" fontAlgn="b">
                        <a:buFont typeface="+mj-lt"/>
                        <a:buAutoNum type="romanLcPeriod" startAt="5"/>
                      </a:pPr>
                      <a:r>
                        <a:rPr lang="en-US" sz="1600" u="none" strike="noStrike" dirty="0" smtClean="0">
                          <a:solidFill>
                            <a:schemeClr val="bg1"/>
                          </a:solidFill>
                          <a:effectLst/>
                          <a:latin typeface="Calibri" panose="020F0502020204030204" pitchFamily="34" charset="0"/>
                          <a:cs typeface="Calibri" panose="020F0502020204030204" pitchFamily="34" charset="0"/>
                        </a:rPr>
                        <a:t>Intra-aortic </a:t>
                      </a:r>
                      <a:r>
                        <a:rPr lang="en-US" sz="1600" u="none" strike="noStrike" dirty="0">
                          <a:solidFill>
                            <a:schemeClr val="bg1"/>
                          </a:solidFill>
                          <a:effectLst/>
                          <a:latin typeface="Calibri" panose="020F0502020204030204" pitchFamily="34" charset="0"/>
                          <a:cs typeface="Calibri" panose="020F0502020204030204" pitchFamily="34" charset="0"/>
                        </a:rPr>
                        <a:t>balloon pump</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Y</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14</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RRB</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04543">
                <a:tc>
                  <a:txBody>
                    <a:bodyPr/>
                    <a:lstStyle/>
                    <a:p>
                      <a:pPr algn="ctr"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indent="-225425" algn="l" fontAlgn="b">
                        <a:buFont typeface="+mj-lt"/>
                        <a:buAutoNum type="romanLcPeriod" startAt="6"/>
                      </a:pPr>
                      <a:r>
                        <a:rPr lang="en-US" sz="1600" u="none" strike="noStrike" dirty="0" smtClean="0">
                          <a:solidFill>
                            <a:schemeClr val="bg1"/>
                          </a:solidFill>
                          <a:effectLst/>
                          <a:latin typeface="Calibri" panose="020F0502020204030204" pitchFamily="34" charset="0"/>
                          <a:cs typeface="Calibri" panose="020F0502020204030204" pitchFamily="34" charset="0"/>
                        </a:rPr>
                        <a:t>Recurrent </a:t>
                      </a:r>
                      <a:r>
                        <a:rPr lang="en-US" sz="1600" u="none" strike="noStrike" dirty="0">
                          <a:solidFill>
                            <a:schemeClr val="bg1"/>
                          </a:solidFill>
                          <a:effectLst/>
                          <a:latin typeface="Calibri" panose="020F0502020204030204" pitchFamily="34" charset="0"/>
                          <a:cs typeface="Calibri" panose="020F0502020204030204" pitchFamily="34" charset="0"/>
                        </a:rPr>
                        <a:t>or sustained ventricular tachycardia or ventricular fibrillation</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Y</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14</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Y</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04543">
                <a:tc gridSpan="6">
                  <a:txBody>
                    <a:bodyPr/>
                    <a:lstStyle/>
                    <a:p>
                      <a:pPr algn="l" fontAlgn="b"/>
                      <a:r>
                        <a:rPr lang="en-US" sz="1600" u="none" strike="noStrike" dirty="0" smtClean="0">
                          <a:solidFill>
                            <a:schemeClr val="bg1"/>
                          </a:solidFill>
                          <a:effectLst/>
                          <a:latin typeface="Calibri" panose="020F0502020204030204" pitchFamily="34" charset="0"/>
                          <a:cs typeface="Calibri" panose="020F0502020204030204" pitchFamily="34" charset="0"/>
                        </a:rPr>
                        <a:t>*RRB = Regional Review Board</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3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6149" marR="6149" marT="614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3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6149" marR="6149" marT="614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300" b="0" i="0" u="none" strike="noStrike" dirty="0">
                        <a:solidFill>
                          <a:schemeClr val="bg1"/>
                        </a:solidFill>
                        <a:effectLst/>
                        <a:latin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300" b="0" i="0" u="none" strike="noStrike" dirty="0">
                        <a:solidFill>
                          <a:schemeClr val="bg1"/>
                        </a:solidFill>
                        <a:effectLst/>
                        <a:latin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300" b="0" i="0" u="none" strike="noStrike" dirty="0">
                        <a:solidFill>
                          <a:schemeClr val="bg1"/>
                        </a:solidFill>
                        <a:effectLst/>
                        <a:latin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817998"/>
                  </a:ext>
                </a:extLst>
              </a:tr>
            </a:tbl>
          </a:graphicData>
        </a:graphic>
      </p:graphicFrame>
    </p:spTree>
    <p:extLst>
      <p:ext uri="{BB962C8B-B14F-4D97-AF65-F5344CB8AC3E}">
        <p14:creationId xmlns:p14="http://schemas.microsoft.com/office/powerpoint/2010/main" val="410408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Calibri" panose="020F0502020204030204" pitchFamily="34" charset="0"/>
                <a:cs typeface="Calibri" panose="020F0502020204030204" pitchFamily="34" charset="0"/>
              </a:rPr>
              <a:t>Legal Involvement In Organ Allocation/Distribution</a:t>
            </a:r>
            <a:endParaRPr lang="en-US" dirty="0">
              <a:latin typeface="Calibri" panose="020F0502020204030204" pitchFamily="34" charset="0"/>
              <a:cs typeface="Calibri" panose="020F0502020204030204"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6556" y="1825625"/>
            <a:ext cx="7735712" cy="4351338"/>
          </a:xfrm>
        </p:spPr>
      </p:pic>
    </p:spTree>
    <p:extLst>
      <p:ext uri="{BB962C8B-B14F-4D97-AF65-F5344CB8AC3E}">
        <p14:creationId xmlns:p14="http://schemas.microsoft.com/office/powerpoint/2010/main" val="2052473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4787" y="191304"/>
            <a:ext cx="10360501" cy="1143000"/>
          </a:xfrm>
        </p:spPr>
        <p:txBody>
          <a:bodyPr/>
          <a:lstStyle/>
          <a:p>
            <a:pPr algn="l"/>
            <a:r>
              <a:rPr lang="en-US" altLang="en-US" sz="4800" dirty="0">
                <a:latin typeface="Calibri" panose="020F0502020204030204" pitchFamily="34" charset="0"/>
                <a:cs typeface="Calibri" panose="020F0502020204030204" pitchFamily="34" charset="0"/>
              </a:rPr>
              <a:t>New </a:t>
            </a:r>
            <a:r>
              <a:rPr lang="en-US" altLang="en-US" sz="4800" dirty="0" smtClean="0">
                <a:latin typeface="Calibri" panose="020F0502020204030204" pitchFamily="34" charset="0"/>
                <a:cs typeface="Calibri" panose="020F0502020204030204" pitchFamily="34" charset="0"/>
              </a:rPr>
              <a:t>Status/Criteria (Cont.)</a:t>
            </a:r>
          </a:p>
        </p:txBody>
      </p:sp>
      <p:graphicFrame>
        <p:nvGraphicFramePr>
          <p:cNvPr id="6" name="Content Placeholder 5"/>
          <p:cNvGraphicFramePr>
            <a:graphicFrameLocks noGrp="1"/>
          </p:cNvGraphicFramePr>
          <p:nvPr>
            <p:ph idx="1"/>
            <p:extLst/>
          </p:nvPr>
        </p:nvGraphicFramePr>
        <p:xfrm>
          <a:off x="622569" y="1375154"/>
          <a:ext cx="10739337" cy="5212874"/>
        </p:xfrm>
        <a:graphic>
          <a:graphicData uri="http://schemas.openxmlformats.org/drawingml/2006/table">
            <a:tbl>
              <a:tblPr>
                <a:tableStyleId>{5C22544A-7EE6-4342-B048-85BDC9FD1C3A}</a:tableStyleId>
              </a:tblPr>
              <a:tblGrid>
                <a:gridCol w="693633">
                  <a:extLst>
                    <a:ext uri="{9D8B030D-6E8A-4147-A177-3AD203B41FA5}">
                      <a16:colId xmlns:a16="http://schemas.microsoft.com/office/drawing/2014/main" val="20000"/>
                    </a:ext>
                  </a:extLst>
                </a:gridCol>
                <a:gridCol w="6377720">
                  <a:extLst>
                    <a:ext uri="{9D8B030D-6E8A-4147-A177-3AD203B41FA5}">
                      <a16:colId xmlns:a16="http://schemas.microsoft.com/office/drawing/2014/main" val="20001"/>
                    </a:ext>
                  </a:extLst>
                </a:gridCol>
                <a:gridCol w="954480">
                  <a:extLst>
                    <a:ext uri="{9D8B030D-6E8A-4147-A177-3AD203B41FA5}">
                      <a16:colId xmlns:a16="http://schemas.microsoft.com/office/drawing/2014/main" val="2213220120"/>
                    </a:ext>
                  </a:extLst>
                </a:gridCol>
                <a:gridCol w="663967">
                  <a:extLst>
                    <a:ext uri="{9D8B030D-6E8A-4147-A177-3AD203B41FA5}">
                      <a16:colId xmlns:a16="http://schemas.microsoft.com/office/drawing/2014/main" val="874471752"/>
                    </a:ext>
                  </a:extLst>
                </a:gridCol>
                <a:gridCol w="849427">
                  <a:extLst>
                    <a:ext uri="{9D8B030D-6E8A-4147-A177-3AD203B41FA5}">
                      <a16:colId xmlns:a16="http://schemas.microsoft.com/office/drawing/2014/main" val="3409947261"/>
                    </a:ext>
                  </a:extLst>
                </a:gridCol>
                <a:gridCol w="1200110">
                  <a:extLst>
                    <a:ext uri="{9D8B030D-6E8A-4147-A177-3AD203B41FA5}">
                      <a16:colId xmlns:a16="http://schemas.microsoft.com/office/drawing/2014/main" val="1860501894"/>
                    </a:ext>
                  </a:extLst>
                </a:gridCol>
              </a:tblGrid>
              <a:tr h="199178">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New</a:t>
                      </a:r>
                    </a:p>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Status</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600" u="none" strike="noStrike" dirty="0" smtClean="0">
                          <a:solidFill>
                            <a:schemeClr val="bg1"/>
                          </a:solidFill>
                          <a:effectLst/>
                          <a:latin typeface="Calibri" panose="020F0502020204030204" pitchFamily="34" charset="0"/>
                          <a:cs typeface="Calibri" panose="020F0502020204030204" pitchFamily="34" charset="0"/>
                        </a:rPr>
                        <a:t>Status Descriptions</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Admission</a:t>
                      </a:r>
                      <a:endParaRPr lang="en-US" sz="1600" b="0" i="0" u="none" strike="noStrike" baseline="0" dirty="0" smtClean="0">
                        <a:solidFill>
                          <a:schemeClr val="bg1"/>
                        </a:solidFill>
                        <a:effectLst/>
                        <a:latin typeface="Calibri" panose="020F0502020204030204" pitchFamily="34" charset="0"/>
                        <a:cs typeface="Calibri" panose="020F0502020204030204" pitchFamily="34" charset="0"/>
                      </a:endParaRPr>
                    </a:p>
                    <a:p>
                      <a:pPr algn="ctr" fontAlgn="b"/>
                      <a:r>
                        <a:rPr lang="en-US" sz="1600" b="0" i="0" u="none" strike="noStrike" baseline="0" dirty="0" smtClean="0">
                          <a:solidFill>
                            <a:schemeClr val="bg1"/>
                          </a:solidFill>
                          <a:effectLst/>
                          <a:latin typeface="Calibri" panose="020F0502020204030204" pitchFamily="34" charset="0"/>
                          <a:cs typeface="Calibri" panose="020F0502020204030204" pitchFamily="34" charset="0"/>
                        </a:rPr>
                        <a:t>Required</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Days</a:t>
                      </a:r>
                    </a:p>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Valid</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Extension</a:t>
                      </a:r>
                    </a:p>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Eligible</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Previous</a:t>
                      </a:r>
                    </a:p>
                    <a:p>
                      <a:pPr algn="l"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Status</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9192">
                <a:tc>
                  <a:txBody>
                    <a:bodyPr/>
                    <a:lstStyle/>
                    <a:p>
                      <a:pPr algn="ctr" fontAlgn="b"/>
                      <a:r>
                        <a:rPr lang="en-US" sz="1600" u="none" strike="noStrike" dirty="0">
                          <a:solidFill>
                            <a:srgbClr val="F8F200"/>
                          </a:solidFill>
                          <a:effectLst/>
                          <a:latin typeface="Calibri" panose="020F0502020204030204" pitchFamily="34" charset="0"/>
                          <a:cs typeface="Calibri" panose="020F0502020204030204" pitchFamily="34" charset="0"/>
                        </a:rPr>
                        <a:t>3</a:t>
                      </a:r>
                      <a:endParaRPr lang="en-US" sz="1600" b="0" i="0" u="none" strike="noStrike" dirty="0">
                        <a:solidFill>
                          <a:srgbClr val="F8F200"/>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indent="-225425" algn="l" fontAlgn="b">
                        <a:buFont typeface="+mj-lt"/>
                        <a:buAutoNum type="romanLcPeriod"/>
                      </a:pPr>
                      <a:r>
                        <a:rPr lang="en-US" sz="1600" u="none" strike="noStrike" dirty="0" smtClean="0">
                          <a:solidFill>
                            <a:schemeClr val="bg1"/>
                          </a:solidFill>
                          <a:effectLst/>
                          <a:latin typeface="Calibri" panose="020F0502020204030204" pitchFamily="34" charset="0"/>
                          <a:cs typeface="Calibri" panose="020F0502020204030204" pitchFamily="34" charset="0"/>
                        </a:rPr>
                        <a:t>Dischargeable </a:t>
                      </a:r>
                      <a:r>
                        <a:rPr lang="en-US" sz="1600" u="none" strike="noStrike" dirty="0">
                          <a:solidFill>
                            <a:schemeClr val="bg1"/>
                          </a:solidFill>
                          <a:effectLst/>
                          <a:latin typeface="Calibri" panose="020F0502020204030204" pitchFamily="34" charset="0"/>
                          <a:cs typeface="Calibri" panose="020F0502020204030204" pitchFamily="34" charset="0"/>
                        </a:rPr>
                        <a:t>LVAD for up to 30 days</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solidFill>
                          <a:latin typeface="Calibri" panose="020F0502020204030204" pitchFamily="34" charset="0"/>
                          <a:cs typeface="Calibri" panose="020F0502020204030204" pitchFamily="34" charset="0"/>
                        </a:rPr>
                        <a:t>N</a:t>
                      </a:r>
                      <a:endParaRPr lang="en-US" sz="1600" dirty="0">
                        <a:solidFill>
                          <a:schemeClr val="bg1"/>
                        </a:solidFill>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30</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N</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600" u="none" strike="noStrike" dirty="0" err="1">
                          <a:solidFill>
                            <a:schemeClr val="bg1"/>
                          </a:solidFill>
                          <a:effectLst/>
                          <a:latin typeface="Calibri" panose="020F0502020204030204" pitchFamily="34" charset="0"/>
                          <a:cs typeface="Calibri" panose="020F0502020204030204" pitchFamily="34" charset="0"/>
                        </a:rPr>
                        <a:t>i</a:t>
                      </a:r>
                      <a:r>
                        <a:rPr lang="en-US" sz="1600" u="none" strike="noStrike" dirty="0">
                          <a:solidFill>
                            <a:schemeClr val="bg1"/>
                          </a:solidFill>
                          <a:effectLst/>
                          <a:latin typeface="Calibri" panose="020F0502020204030204" pitchFamily="34" charset="0"/>
                          <a:cs typeface="Calibri" panose="020F0502020204030204" pitchFamily="34" charset="0"/>
                        </a:rPr>
                        <a:t>. Subsets of status 1A</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859984"/>
                  </a:ext>
                </a:extLst>
              </a:tr>
              <a:tr h="189192">
                <a:tc>
                  <a:txBody>
                    <a:bodyPr/>
                    <a:lstStyle/>
                    <a:p>
                      <a:pPr algn="ctr" fontAlgn="b"/>
                      <a:endParaRPr lang="en-US" sz="1600" b="0" i="0" u="none" strike="noStrike" dirty="0">
                        <a:solidFill>
                          <a:srgbClr val="F8F200"/>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indent="-225425" algn="l" fontAlgn="b">
                        <a:buFont typeface="+mj-lt"/>
                        <a:buAutoNum type="romanLcPeriod" startAt="2"/>
                      </a:pPr>
                      <a:r>
                        <a:rPr lang="en-US" sz="1600" u="none" strike="noStrike" dirty="0" smtClean="0">
                          <a:solidFill>
                            <a:schemeClr val="bg1"/>
                          </a:solidFill>
                          <a:effectLst/>
                          <a:latin typeface="Calibri" panose="020F0502020204030204" pitchFamily="34" charset="0"/>
                          <a:cs typeface="Calibri" panose="020F0502020204030204" pitchFamily="34" charset="0"/>
                        </a:rPr>
                        <a:t>Multiple </a:t>
                      </a:r>
                      <a:r>
                        <a:rPr lang="en-US" sz="1600" u="none" strike="noStrike" dirty="0">
                          <a:solidFill>
                            <a:schemeClr val="bg1"/>
                          </a:solidFill>
                          <a:effectLst/>
                          <a:latin typeface="Calibri" panose="020F0502020204030204" pitchFamily="34" charset="0"/>
                          <a:cs typeface="Calibri" panose="020F0502020204030204" pitchFamily="34" charset="0"/>
                        </a:rPr>
                        <a:t>inotropes or single high-dose inotropes with continuous hemodynamic monitoring</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solidFill>
                          <a:latin typeface="Calibri" panose="020F0502020204030204" pitchFamily="34" charset="0"/>
                          <a:cs typeface="Calibri" panose="020F0502020204030204" pitchFamily="34" charset="0"/>
                        </a:rPr>
                        <a:t>Y</a:t>
                      </a:r>
                      <a:endParaRPr lang="en-US" sz="1600" dirty="0">
                        <a:solidFill>
                          <a:schemeClr val="bg1"/>
                        </a:solidFill>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14</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Y</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4916414"/>
                  </a:ext>
                </a:extLst>
              </a:tr>
              <a:tr h="282224">
                <a:tc>
                  <a:txBody>
                    <a:bodyPr/>
                    <a:lstStyle/>
                    <a:p>
                      <a:pPr algn="ctr" fontAlgn="b"/>
                      <a:endParaRPr lang="en-US" sz="1600" b="0" i="0" u="none" strike="noStrike" dirty="0">
                        <a:solidFill>
                          <a:srgbClr val="F8F200"/>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indent="-225425" algn="l" fontAlgn="b">
                        <a:buFont typeface="+mj-lt"/>
                        <a:buAutoNum type="romanLcPeriod" startAt="3"/>
                      </a:pPr>
                      <a:r>
                        <a:rPr lang="en-US" sz="1600" u="none" strike="noStrike" dirty="0" smtClean="0">
                          <a:solidFill>
                            <a:schemeClr val="bg1"/>
                          </a:solidFill>
                          <a:effectLst/>
                          <a:latin typeface="Calibri" panose="020F0502020204030204" pitchFamily="34" charset="0"/>
                          <a:cs typeface="Calibri" panose="020F0502020204030204" pitchFamily="34" charset="0"/>
                        </a:rPr>
                        <a:t>Mechanical </a:t>
                      </a:r>
                      <a:r>
                        <a:rPr lang="en-US" sz="1600" u="none" strike="noStrike" dirty="0">
                          <a:solidFill>
                            <a:schemeClr val="bg1"/>
                          </a:solidFill>
                          <a:effectLst/>
                          <a:latin typeface="Calibri" panose="020F0502020204030204" pitchFamily="34" charset="0"/>
                          <a:cs typeface="Calibri" panose="020F0502020204030204" pitchFamily="34" charset="0"/>
                        </a:rPr>
                        <a:t>circulatory support with hemolysis, pump thrombosis, right heart failure, device infection, bleeding, AI</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solidFill>
                          <a:latin typeface="Calibri" panose="020F0502020204030204" pitchFamily="34" charset="0"/>
                          <a:cs typeface="Calibri" panose="020F0502020204030204" pitchFamily="34" charset="0"/>
                        </a:rPr>
                        <a:t>Y bleeding;</a:t>
                      </a:r>
                    </a:p>
                    <a:p>
                      <a:pPr algn="ctr"/>
                      <a:r>
                        <a:rPr lang="en-US" sz="1600" dirty="0" smtClean="0">
                          <a:solidFill>
                            <a:schemeClr val="bg1"/>
                          </a:solidFill>
                          <a:latin typeface="Calibri" panose="020F0502020204030204" pitchFamily="34" charset="0"/>
                          <a:cs typeface="Calibri" panose="020F0502020204030204" pitchFamily="34" charset="0"/>
                        </a:rPr>
                        <a:t>rest N</a:t>
                      </a:r>
                      <a:endParaRPr lang="en-US" sz="1600" dirty="0">
                        <a:solidFill>
                          <a:schemeClr val="bg1"/>
                        </a:solidFill>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14-90</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a:t>
                      </a:r>
                      <a:r>
                        <a:rPr lang="en-US" sz="1600" u="none" strike="noStrike" dirty="0" smtClean="0">
                          <a:solidFill>
                            <a:schemeClr val="bg1"/>
                          </a:solidFill>
                          <a:effectLst/>
                          <a:latin typeface="Calibri" panose="020F0502020204030204" pitchFamily="34" charset="0"/>
                          <a:cs typeface="Calibri" panose="020F0502020204030204" pitchFamily="34" charset="0"/>
                        </a:rPr>
                        <a:t>Y</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3130266"/>
                  </a:ext>
                </a:extLst>
              </a:tr>
              <a:tr h="96160">
                <a:tc>
                  <a:txBody>
                    <a:bodyPr/>
                    <a:lstStyle/>
                    <a:p>
                      <a:pPr algn="ctr" fontAlgn="b"/>
                      <a:r>
                        <a:rPr lang="en-US" sz="1600" u="none" strike="noStrike" dirty="0">
                          <a:solidFill>
                            <a:srgbClr val="F8F200"/>
                          </a:solidFill>
                          <a:effectLst/>
                          <a:latin typeface="Calibri" panose="020F0502020204030204" pitchFamily="34" charset="0"/>
                          <a:cs typeface="Calibri" panose="020F0502020204030204" pitchFamily="34" charset="0"/>
                        </a:rPr>
                        <a:t> </a:t>
                      </a:r>
                      <a:endParaRPr lang="en-US" sz="1600" b="0" i="0" u="none" strike="noStrike" dirty="0">
                        <a:solidFill>
                          <a:srgbClr val="F8F200"/>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indent="-225425" algn="l" fontAlgn="b">
                        <a:buFont typeface="+mj-lt"/>
                        <a:buAutoNum type="romanLcPeriod" startAt="4"/>
                      </a:pPr>
                      <a:r>
                        <a:rPr lang="fr-FR" sz="1600" u="none" strike="noStrike" dirty="0" smtClean="0">
                          <a:solidFill>
                            <a:schemeClr val="bg1"/>
                          </a:solidFill>
                          <a:effectLst/>
                          <a:latin typeface="Calibri" panose="020F0502020204030204" pitchFamily="34" charset="0"/>
                          <a:cs typeface="Calibri" panose="020F0502020204030204" pitchFamily="34" charset="0"/>
                        </a:rPr>
                        <a:t>VA ECMO</a:t>
                      </a:r>
                      <a:r>
                        <a:rPr lang="fr-FR" sz="1600" u="none" strike="noStrike" baseline="0" dirty="0" smtClean="0">
                          <a:solidFill>
                            <a:schemeClr val="bg1"/>
                          </a:solidFill>
                          <a:effectLst/>
                          <a:latin typeface="Calibri" panose="020F0502020204030204" pitchFamily="34" charset="0"/>
                          <a:cs typeface="Calibri" panose="020F0502020204030204" pitchFamily="34" charset="0"/>
                        </a:rPr>
                        <a:t> &gt;7 </a:t>
                      </a:r>
                      <a:r>
                        <a:rPr lang="en-US" sz="1600" u="none" strike="noStrike" baseline="0" noProof="0" dirty="0" smtClean="0">
                          <a:solidFill>
                            <a:schemeClr val="bg1"/>
                          </a:solidFill>
                          <a:effectLst/>
                          <a:latin typeface="Calibri" panose="020F0502020204030204" pitchFamily="34" charset="0"/>
                          <a:cs typeface="Calibri" panose="020F0502020204030204" pitchFamily="34" charset="0"/>
                        </a:rPr>
                        <a:t>days</a:t>
                      </a:r>
                      <a:r>
                        <a:rPr lang="fr-FR" sz="1600" u="none" strike="noStrike" baseline="0" dirty="0" smtClean="0">
                          <a:solidFill>
                            <a:schemeClr val="bg1"/>
                          </a:solidFill>
                          <a:effectLst/>
                          <a:latin typeface="Calibri" panose="020F0502020204030204" pitchFamily="34" charset="0"/>
                          <a:cs typeface="Calibri" panose="020F0502020204030204" pitchFamily="34" charset="0"/>
                        </a:rPr>
                        <a:t>; non-</a:t>
                      </a:r>
                      <a:r>
                        <a:rPr lang="en-US" sz="1600" u="none" strike="noStrike" baseline="0" noProof="0" dirty="0" smtClean="0">
                          <a:solidFill>
                            <a:schemeClr val="bg1"/>
                          </a:solidFill>
                          <a:effectLst/>
                          <a:latin typeface="Calibri" panose="020F0502020204030204" pitchFamily="34" charset="0"/>
                          <a:cs typeface="Calibri" panose="020F0502020204030204" pitchFamily="34" charset="0"/>
                        </a:rPr>
                        <a:t>dischargeable</a:t>
                      </a:r>
                      <a:r>
                        <a:rPr lang="fr-FR" sz="1600" u="none" strike="noStrike" baseline="0" dirty="0" smtClean="0">
                          <a:solidFill>
                            <a:schemeClr val="bg1"/>
                          </a:solidFill>
                          <a:effectLst/>
                          <a:latin typeface="Calibri" panose="020F0502020204030204" pitchFamily="34" charset="0"/>
                          <a:cs typeface="Calibri" panose="020F0502020204030204" pitchFamily="34" charset="0"/>
                        </a:rPr>
                        <a:t> </a:t>
                      </a:r>
                      <a:r>
                        <a:rPr lang="en-US" sz="1600" u="none" strike="noStrike" baseline="0" noProof="0" dirty="0" smtClean="0">
                          <a:solidFill>
                            <a:schemeClr val="bg1"/>
                          </a:solidFill>
                          <a:effectLst/>
                          <a:latin typeface="Calibri" panose="020F0502020204030204" pitchFamily="34" charset="0"/>
                          <a:cs typeface="Calibri" panose="020F0502020204030204" pitchFamily="34" charset="0"/>
                        </a:rPr>
                        <a:t>surgically</a:t>
                      </a:r>
                      <a:r>
                        <a:rPr lang="fr-FR" sz="1600" u="none" strike="noStrike" baseline="0" dirty="0" smtClean="0">
                          <a:solidFill>
                            <a:schemeClr val="bg1"/>
                          </a:solidFill>
                          <a:effectLst/>
                          <a:latin typeface="Calibri" panose="020F0502020204030204" pitchFamily="34" charset="0"/>
                          <a:cs typeface="Calibri" panose="020F0502020204030204" pitchFamily="34" charset="0"/>
                        </a:rPr>
                        <a:t> </a:t>
                      </a:r>
                      <a:r>
                        <a:rPr lang="en-US" sz="1600" u="none" strike="noStrike" baseline="0" noProof="0" dirty="0" smtClean="0">
                          <a:solidFill>
                            <a:schemeClr val="bg1"/>
                          </a:solidFill>
                          <a:effectLst/>
                          <a:latin typeface="Calibri" panose="020F0502020204030204" pitchFamily="34" charset="0"/>
                          <a:cs typeface="Calibri" panose="020F0502020204030204" pitchFamily="34" charset="0"/>
                        </a:rPr>
                        <a:t>implanted</a:t>
                      </a:r>
                      <a:r>
                        <a:rPr lang="fr-FR" sz="1600" u="none" strike="noStrike" baseline="0" dirty="0" smtClean="0">
                          <a:solidFill>
                            <a:schemeClr val="bg1"/>
                          </a:solidFill>
                          <a:effectLst/>
                          <a:latin typeface="Calibri" panose="020F0502020204030204" pitchFamily="34" charset="0"/>
                          <a:cs typeface="Calibri" panose="020F0502020204030204" pitchFamily="34" charset="0"/>
                        </a:rPr>
                        <a:t> non-</a:t>
                      </a:r>
                      <a:r>
                        <a:rPr lang="fr-FR" sz="1600" u="none" strike="noStrike" baseline="0" dirty="0" err="1" smtClean="0">
                          <a:solidFill>
                            <a:schemeClr val="bg1"/>
                          </a:solidFill>
                          <a:effectLst/>
                          <a:latin typeface="Calibri" panose="020F0502020204030204" pitchFamily="34" charset="0"/>
                          <a:cs typeface="Calibri" panose="020F0502020204030204" pitchFamily="34" charset="0"/>
                        </a:rPr>
                        <a:t>endovascular</a:t>
                      </a:r>
                      <a:r>
                        <a:rPr lang="fr-FR" sz="1600" u="none" strike="noStrike" baseline="0" dirty="0" smtClean="0">
                          <a:solidFill>
                            <a:schemeClr val="bg1"/>
                          </a:solidFill>
                          <a:effectLst/>
                          <a:latin typeface="Calibri" panose="020F0502020204030204" pitchFamily="34" charset="0"/>
                          <a:cs typeface="Calibri" panose="020F0502020204030204" pitchFamily="34" charset="0"/>
                        </a:rPr>
                        <a:t> LVAD, </a:t>
                      </a:r>
                      <a:r>
                        <a:rPr lang="en-US" sz="1600" u="none" strike="noStrike" noProof="0" dirty="0" smtClean="0">
                          <a:solidFill>
                            <a:schemeClr val="bg1"/>
                          </a:solidFill>
                          <a:effectLst/>
                          <a:latin typeface="Calibri" panose="020F0502020204030204" pitchFamily="34" charset="0"/>
                          <a:cs typeface="Calibri" panose="020F0502020204030204" pitchFamily="34" charset="0"/>
                        </a:rPr>
                        <a:t>percutaneous</a:t>
                      </a:r>
                      <a:r>
                        <a:rPr lang="fr-FR" sz="1600" u="none" strike="noStrike" dirty="0" smtClean="0">
                          <a:solidFill>
                            <a:schemeClr val="bg1"/>
                          </a:solidFill>
                          <a:effectLst/>
                          <a:latin typeface="Calibri" panose="020F0502020204030204" pitchFamily="34" charset="0"/>
                          <a:cs typeface="Calibri" panose="020F0502020204030204" pitchFamily="34" charset="0"/>
                        </a:rPr>
                        <a:t> </a:t>
                      </a:r>
                      <a:r>
                        <a:rPr lang="fr-FR" sz="1600" u="none" strike="noStrike" dirty="0">
                          <a:solidFill>
                            <a:schemeClr val="bg1"/>
                          </a:solidFill>
                          <a:effectLst/>
                          <a:latin typeface="Calibri" panose="020F0502020204030204" pitchFamily="34" charset="0"/>
                          <a:cs typeface="Calibri" panose="020F0502020204030204" pitchFamily="34" charset="0"/>
                        </a:rPr>
                        <a:t>support </a:t>
                      </a:r>
                      <a:r>
                        <a:rPr lang="en-US" sz="1600" u="none" strike="noStrike" noProof="0" dirty="0" smtClean="0">
                          <a:solidFill>
                            <a:schemeClr val="bg1"/>
                          </a:solidFill>
                          <a:effectLst/>
                          <a:latin typeface="Calibri" panose="020F0502020204030204" pitchFamily="34" charset="0"/>
                          <a:cs typeface="Calibri" panose="020F0502020204030204" pitchFamily="34" charset="0"/>
                        </a:rPr>
                        <a:t>device</a:t>
                      </a:r>
                      <a:r>
                        <a:rPr lang="fr-FR" sz="1600" u="none" strike="noStrike" dirty="0" smtClean="0">
                          <a:solidFill>
                            <a:schemeClr val="bg1"/>
                          </a:solidFill>
                          <a:effectLst/>
                          <a:latin typeface="Calibri" panose="020F0502020204030204" pitchFamily="34" charset="0"/>
                          <a:cs typeface="Calibri" panose="020F0502020204030204" pitchFamily="34" charset="0"/>
                        </a:rPr>
                        <a:t>, </a:t>
                      </a:r>
                      <a:r>
                        <a:rPr lang="fr-FR" sz="1600" u="none" strike="noStrike" dirty="0">
                          <a:solidFill>
                            <a:schemeClr val="bg1"/>
                          </a:solidFill>
                          <a:effectLst/>
                          <a:latin typeface="Calibri" panose="020F0502020204030204" pitchFamily="34" charset="0"/>
                          <a:cs typeface="Calibri" panose="020F0502020204030204" pitchFamily="34" charset="0"/>
                        </a:rPr>
                        <a:t>or IABP&gt; 14 </a:t>
                      </a:r>
                      <a:r>
                        <a:rPr lang="en-US" sz="1600" u="none" strike="noStrike" noProof="0" dirty="0" smtClean="0">
                          <a:solidFill>
                            <a:schemeClr val="bg1"/>
                          </a:solidFill>
                          <a:effectLst/>
                          <a:latin typeface="Calibri" panose="020F0502020204030204" pitchFamily="34" charset="0"/>
                          <a:cs typeface="Calibri" panose="020F0502020204030204" pitchFamily="34" charset="0"/>
                        </a:rPr>
                        <a:t>days</a:t>
                      </a:r>
                      <a:endParaRPr lang="en-US" sz="1600" b="0" i="0" u="none" strike="noStrike" noProof="0"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solidFill>
                          <a:latin typeface="Calibri" panose="020F0502020204030204" pitchFamily="34" charset="0"/>
                          <a:cs typeface="Calibri" panose="020F0502020204030204" pitchFamily="34" charset="0"/>
                        </a:rPr>
                        <a:t>Y</a:t>
                      </a:r>
                      <a:endParaRPr lang="en-US" sz="1600" dirty="0">
                        <a:solidFill>
                          <a:schemeClr val="bg1"/>
                        </a:solidFill>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7-14</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Y</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4232468"/>
                  </a:ext>
                </a:extLst>
              </a:tr>
              <a:tr h="129053">
                <a:tc>
                  <a:txBody>
                    <a:bodyPr/>
                    <a:lstStyle/>
                    <a:p>
                      <a:pPr algn="ctr" fontAlgn="b"/>
                      <a:endParaRPr lang="en-US" sz="1600" b="0" i="0" u="none" strike="noStrike" dirty="0">
                        <a:solidFill>
                          <a:srgbClr val="F8F200"/>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indent="-225425" algn="l" fontAlgn="b">
                        <a:buFont typeface="+mj-lt"/>
                        <a:buAutoNum type="romanLcPeriod"/>
                      </a:pP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chemeClr val="bg1"/>
                        </a:solidFill>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6539254"/>
                  </a:ext>
                </a:extLst>
              </a:tr>
              <a:tr h="129053">
                <a:tc>
                  <a:txBody>
                    <a:bodyPr/>
                    <a:lstStyle/>
                    <a:p>
                      <a:pPr algn="ctr" fontAlgn="b"/>
                      <a:r>
                        <a:rPr lang="en-US" sz="1600" u="none" strike="noStrike" dirty="0">
                          <a:solidFill>
                            <a:srgbClr val="F8F200"/>
                          </a:solidFill>
                          <a:effectLst/>
                          <a:latin typeface="Calibri" panose="020F0502020204030204" pitchFamily="34" charset="0"/>
                          <a:cs typeface="Calibri" panose="020F0502020204030204" pitchFamily="34" charset="0"/>
                        </a:rPr>
                        <a:t>4</a:t>
                      </a:r>
                      <a:endParaRPr lang="en-US" sz="1600" b="0" i="0" u="none" strike="noStrike" dirty="0">
                        <a:solidFill>
                          <a:srgbClr val="F8F200"/>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indent="-225425" algn="l" fontAlgn="b">
                        <a:buFont typeface="+mj-lt"/>
                        <a:buAutoNum type="romanLcPeriod"/>
                      </a:pPr>
                      <a:r>
                        <a:rPr lang="en-US" sz="1600" u="none" strike="noStrike" dirty="0" smtClean="0">
                          <a:solidFill>
                            <a:schemeClr val="bg1"/>
                          </a:solidFill>
                          <a:effectLst/>
                          <a:latin typeface="Calibri" panose="020F0502020204030204" pitchFamily="34" charset="0"/>
                          <a:cs typeface="Calibri" panose="020F0502020204030204" pitchFamily="34" charset="0"/>
                        </a:rPr>
                        <a:t>Dischargeable </a:t>
                      </a:r>
                      <a:r>
                        <a:rPr lang="en-US" sz="1600" u="none" strike="noStrike" dirty="0">
                          <a:solidFill>
                            <a:schemeClr val="bg1"/>
                          </a:solidFill>
                          <a:effectLst/>
                          <a:latin typeface="Calibri" panose="020F0502020204030204" pitchFamily="34" charset="0"/>
                          <a:cs typeface="Calibri" panose="020F0502020204030204" pitchFamily="34" charset="0"/>
                        </a:rPr>
                        <a:t>LVAD</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solidFill>
                          <a:latin typeface="Calibri" panose="020F0502020204030204" pitchFamily="34" charset="0"/>
                          <a:cs typeface="Calibri" panose="020F0502020204030204" pitchFamily="34" charset="0"/>
                        </a:rPr>
                        <a:t>N</a:t>
                      </a:r>
                      <a:endParaRPr lang="en-US" sz="1600" dirty="0">
                        <a:solidFill>
                          <a:schemeClr val="bg1"/>
                        </a:solidFill>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90</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Y</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600" u="none" strike="noStrike" dirty="0">
                          <a:solidFill>
                            <a:schemeClr val="bg1"/>
                          </a:solidFill>
                          <a:effectLst/>
                          <a:latin typeface="Calibri" panose="020F0502020204030204" pitchFamily="34" charset="0"/>
                          <a:cs typeface="Calibri" panose="020F0502020204030204" pitchFamily="34" charset="0"/>
                        </a:rPr>
                        <a:t> Status 1B</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291559"/>
                  </a:ext>
                </a:extLst>
              </a:tr>
              <a:tr h="101003">
                <a:tc>
                  <a:txBody>
                    <a:bodyPr/>
                    <a:lstStyle/>
                    <a:p>
                      <a:pPr algn="ctr" fontAlgn="b"/>
                      <a:endParaRPr lang="en-US" sz="1600" b="0" i="0" u="none" strike="noStrike" dirty="0">
                        <a:solidFill>
                          <a:srgbClr val="F8F200"/>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indent="-225425" algn="l" fontAlgn="b">
                        <a:buFont typeface="+mj-lt"/>
                        <a:buAutoNum type="romanLcPeriod" startAt="2"/>
                      </a:pPr>
                      <a:r>
                        <a:rPr lang="en-US" sz="1600" u="none" strike="noStrike" dirty="0" smtClean="0">
                          <a:solidFill>
                            <a:schemeClr val="bg1"/>
                          </a:solidFill>
                          <a:effectLst/>
                          <a:latin typeface="Calibri" panose="020F0502020204030204" pitchFamily="34" charset="0"/>
                          <a:cs typeface="Calibri" panose="020F0502020204030204" pitchFamily="34" charset="0"/>
                        </a:rPr>
                        <a:t>Inotropes </a:t>
                      </a:r>
                      <a:r>
                        <a:rPr lang="en-US" sz="1600" u="none" strike="noStrike" dirty="0">
                          <a:solidFill>
                            <a:schemeClr val="bg1"/>
                          </a:solidFill>
                          <a:effectLst/>
                          <a:latin typeface="Calibri" panose="020F0502020204030204" pitchFamily="34" charset="0"/>
                          <a:cs typeface="Calibri" panose="020F0502020204030204" pitchFamily="34" charset="0"/>
                        </a:rPr>
                        <a:t>without hemodynamic monitoring</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a:t>
                      </a:r>
                      <a:r>
                        <a:rPr lang="en-US" sz="1600" u="none" strike="noStrike" dirty="0" smtClean="0">
                          <a:solidFill>
                            <a:schemeClr val="bg1"/>
                          </a:solidFill>
                          <a:effectLst/>
                          <a:latin typeface="Calibri" panose="020F0502020204030204" pitchFamily="34" charset="0"/>
                          <a:cs typeface="Calibri" panose="020F0502020204030204" pitchFamily="34" charset="0"/>
                        </a:rPr>
                        <a:t>N</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90</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Y</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6622804"/>
                  </a:ext>
                </a:extLst>
              </a:tr>
              <a:tr h="101003">
                <a:tc>
                  <a:txBody>
                    <a:bodyPr/>
                    <a:lstStyle/>
                    <a:p>
                      <a:pPr algn="ctr"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indent="-225425" algn="l" fontAlgn="b">
                        <a:buFont typeface="+mj-lt"/>
                        <a:buAutoNum type="romanLcPeriod" startAt="3"/>
                      </a:pPr>
                      <a:r>
                        <a:rPr lang="en-US" sz="1600" u="none" strike="noStrike" dirty="0" smtClean="0">
                          <a:solidFill>
                            <a:schemeClr val="bg1"/>
                          </a:solidFill>
                          <a:effectLst/>
                          <a:latin typeface="Calibri" panose="020F0502020204030204" pitchFamily="34" charset="0"/>
                          <a:cs typeface="Calibri" panose="020F0502020204030204" pitchFamily="34" charset="0"/>
                        </a:rPr>
                        <a:t>Congenital </a:t>
                      </a:r>
                      <a:r>
                        <a:rPr lang="en-US" sz="1600" u="none" strike="noStrike" dirty="0">
                          <a:solidFill>
                            <a:schemeClr val="bg1"/>
                          </a:solidFill>
                          <a:effectLst/>
                          <a:latin typeface="Calibri" panose="020F0502020204030204" pitchFamily="34" charset="0"/>
                          <a:cs typeface="Calibri" panose="020F0502020204030204" pitchFamily="34" charset="0"/>
                        </a:rPr>
                        <a:t>heart disease (CHD) </a:t>
                      </a:r>
                      <a:r>
                        <a:rPr lang="en-US" sz="1600" u="none" strike="noStrike" dirty="0" smtClean="0">
                          <a:solidFill>
                            <a:schemeClr val="bg1"/>
                          </a:solidFill>
                          <a:effectLst/>
                          <a:latin typeface="Calibri" panose="020F0502020204030204" pitchFamily="34" charset="0"/>
                          <a:cs typeface="Calibri" panose="020F0502020204030204" pitchFamily="34" charset="0"/>
                        </a:rPr>
                        <a:t>eg:</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a:t>
                      </a:r>
                      <a:r>
                        <a:rPr lang="en-US" sz="1600" u="none" strike="noStrike" dirty="0" smtClean="0">
                          <a:solidFill>
                            <a:schemeClr val="bg1"/>
                          </a:solidFill>
                          <a:effectLst/>
                          <a:latin typeface="Calibri" panose="020F0502020204030204" pitchFamily="34" charset="0"/>
                          <a:cs typeface="Calibri" panose="020F0502020204030204" pitchFamily="34" charset="0"/>
                        </a:rPr>
                        <a:t>N</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90</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Y</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25602"/>
                  </a:ext>
                </a:extLst>
              </a:tr>
              <a:tr h="186145">
                <a:tc>
                  <a:txBody>
                    <a:bodyPr/>
                    <a:lstStyle/>
                    <a:p>
                      <a:pPr algn="ctr"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indent="0" algn="l" fontAlgn="b">
                        <a:buFont typeface="+mj-lt"/>
                        <a:buNone/>
                        <a:tabLst>
                          <a:tab pos="457200" algn="l"/>
                        </a:tabLst>
                      </a:pPr>
                      <a:r>
                        <a:rPr lang="en-US" sz="1600" u="none" strike="noStrike" dirty="0" smtClean="0">
                          <a:solidFill>
                            <a:schemeClr val="bg1"/>
                          </a:solidFill>
                          <a:effectLst/>
                          <a:latin typeface="Calibri" panose="020F0502020204030204" pitchFamily="34" charset="0"/>
                          <a:cs typeface="Calibri" panose="020F0502020204030204" pitchFamily="34" charset="0"/>
                        </a:rPr>
                        <a:t>a.	Unrepaired/incompletely </a:t>
                      </a:r>
                      <a:r>
                        <a:rPr lang="en-US" sz="1600" u="none" strike="noStrike" dirty="0">
                          <a:solidFill>
                            <a:schemeClr val="bg1"/>
                          </a:solidFill>
                          <a:effectLst/>
                          <a:latin typeface="Calibri" panose="020F0502020204030204" pitchFamily="34" charset="0"/>
                          <a:cs typeface="Calibri" panose="020F0502020204030204" pitchFamily="34" charset="0"/>
                        </a:rPr>
                        <a:t>repaired complex CHD</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1830590"/>
                  </a:ext>
                </a:extLst>
              </a:tr>
              <a:tr h="186145">
                <a:tc>
                  <a:txBody>
                    <a:bodyPr/>
                    <a:lstStyle/>
                    <a:p>
                      <a:pPr algn="ctr"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indent="0" algn="l" fontAlgn="b">
                        <a:buFont typeface="+mj-lt"/>
                        <a:buNone/>
                        <a:tabLst>
                          <a:tab pos="457200" algn="l"/>
                        </a:tabLst>
                      </a:pPr>
                      <a:r>
                        <a:rPr lang="en-US" sz="1600" u="none" strike="noStrike" dirty="0" smtClean="0">
                          <a:solidFill>
                            <a:schemeClr val="bg1"/>
                          </a:solidFill>
                          <a:effectLst/>
                          <a:latin typeface="Calibri" panose="020F0502020204030204" pitchFamily="34" charset="0"/>
                          <a:cs typeface="Calibri" panose="020F0502020204030204" pitchFamily="34" charset="0"/>
                        </a:rPr>
                        <a:t>b.	Repaired </a:t>
                      </a:r>
                      <a:r>
                        <a:rPr lang="en-US" sz="1600" u="none" strike="noStrike" dirty="0">
                          <a:solidFill>
                            <a:schemeClr val="bg1"/>
                          </a:solidFill>
                          <a:effectLst/>
                          <a:latin typeface="Calibri" panose="020F0502020204030204" pitchFamily="34" charset="0"/>
                          <a:cs typeface="Calibri" panose="020F0502020204030204" pitchFamily="34" charset="0"/>
                        </a:rPr>
                        <a:t>CHD with two ventricles (e.g., TOF, TOGV)</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2859606"/>
                  </a:ext>
                </a:extLst>
              </a:tr>
              <a:tr h="186145">
                <a:tc>
                  <a:txBody>
                    <a:bodyPr/>
                    <a:lstStyle/>
                    <a:p>
                      <a:pPr algn="ctr"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indent="0" algn="l" defTabSz="457200" fontAlgn="b">
                        <a:buFont typeface="+mj-lt"/>
                        <a:buNone/>
                      </a:pPr>
                      <a:r>
                        <a:rPr lang="en-US" sz="1600" u="none" strike="noStrike" dirty="0" smtClean="0">
                          <a:solidFill>
                            <a:schemeClr val="bg1"/>
                          </a:solidFill>
                          <a:effectLst/>
                          <a:latin typeface="Calibri" panose="020F0502020204030204" pitchFamily="34" charset="0"/>
                          <a:cs typeface="Calibri" panose="020F0502020204030204" pitchFamily="34" charset="0"/>
                        </a:rPr>
                        <a:t>c.	Single </a:t>
                      </a:r>
                      <a:r>
                        <a:rPr lang="en-US" sz="1600" u="none" strike="noStrike" dirty="0">
                          <a:solidFill>
                            <a:schemeClr val="bg1"/>
                          </a:solidFill>
                          <a:effectLst/>
                          <a:latin typeface="Calibri" panose="020F0502020204030204" pitchFamily="34" charset="0"/>
                          <a:cs typeface="Calibri" panose="020F0502020204030204" pitchFamily="34" charset="0"/>
                        </a:rPr>
                        <a:t>ventricle repaired with Fontan or modifications</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1989147"/>
                  </a:ext>
                </a:extLst>
              </a:tr>
              <a:tr h="101003">
                <a:tc>
                  <a:txBody>
                    <a:bodyPr/>
                    <a:lstStyle/>
                    <a:p>
                      <a:pPr algn="ctr"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indent="-225425" algn="l" fontAlgn="b"/>
                      <a:r>
                        <a:rPr lang="en-US" sz="1600" u="none" strike="noStrike" dirty="0" smtClean="0">
                          <a:solidFill>
                            <a:schemeClr val="bg1"/>
                          </a:solidFill>
                          <a:effectLst/>
                          <a:latin typeface="Calibri" panose="020F0502020204030204" pitchFamily="34" charset="0"/>
                          <a:cs typeface="Calibri" panose="020F0502020204030204" pitchFamily="34" charset="0"/>
                        </a:rPr>
                        <a:t>iv.	Ischemic </a:t>
                      </a:r>
                      <a:r>
                        <a:rPr lang="en-US" sz="1600" u="none" strike="noStrike" dirty="0">
                          <a:solidFill>
                            <a:schemeClr val="bg1"/>
                          </a:solidFill>
                          <a:effectLst/>
                          <a:latin typeface="Calibri" panose="020F0502020204030204" pitchFamily="34" charset="0"/>
                          <a:cs typeface="Calibri" panose="020F0502020204030204" pitchFamily="34" charset="0"/>
                        </a:rPr>
                        <a:t>heart disease with intractable angina</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N</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90</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Y</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4259828"/>
                  </a:ext>
                </a:extLst>
              </a:tr>
              <a:tr h="276315">
                <a:tc>
                  <a:txBody>
                    <a:bodyPr/>
                    <a:lstStyle/>
                    <a:p>
                      <a:pPr algn="ctr"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indent="-225425" algn="l" fontAlgn="b"/>
                      <a:r>
                        <a:rPr lang="en-US" sz="1600" u="none" strike="noStrike" dirty="0" smtClean="0">
                          <a:solidFill>
                            <a:schemeClr val="bg1"/>
                          </a:solidFill>
                          <a:effectLst/>
                          <a:latin typeface="Calibri" panose="020F0502020204030204" pitchFamily="34" charset="0"/>
                          <a:cs typeface="Calibri" panose="020F0502020204030204" pitchFamily="34" charset="0"/>
                        </a:rPr>
                        <a:t>v.	Amyloidosis</a:t>
                      </a:r>
                      <a:r>
                        <a:rPr lang="en-US" sz="1600" u="none" strike="noStrike" dirty="0">
                          <a:solidFill>
                            <a:schemeClr val="bg1"/>
                          </a:solidFill>
                          <a:effectLst/>
                          <a:latin typeface="Calibri" panose="020F0502020204030204" pitchFamily="34" charset="0"/>
                          <a:cs typeface="Calibri" panose="020F0502020204030204" pitchFamily="34" charset="0"/>
                        </a:rPr>
                        <a:t>, </a:t>
                      </a:r>
                      <a:r>
                        <a:rPr lang="en-US" sz="1600" u="none" strike="noStrike" dirty="0" smtClean="0">
                          <a:solidFill>
                            <a:schemeClr val="bg1"/>
                          </a:solidFill>
                          <a:effectLst/>
                          <a:latin typeface="Calibri" panose="020F0502020204030204" pitchFamily="34" charset="0"/>
                          <a:cs typeface="Calibri" panose="020F0502020204030204" pitchFamily="34" charset="0"/>
                        </a:rPr>
                        <a:t>hypertrophic </a:t>
                      </a:r>
                      <a:r>
                        <a:rPr lang="en-US" sz="1600" u="none" strike="noStrike" dirty="0">
                          <a:solidFill>
                            <a:schemeClr val="bg1"/>
                          </a:solidFill>
                          <a:effectLst/>
                          <a:latin typeface="Calibri" panose="020F0502020204030204" pitchFamily="34" charset="0"/>
                          <a:cs typeface="Calibri" panose="020F0502020204030204" pitchFamily="34" charset="0"/>
                        </a:rPr>
                        <a:t>cardiomyopathy or restrictive </a:t>
                      </a:r>
                      <a:r>
                        <a:rPr lang="en-US" sz="1600" u="none" strike="noStrike" dirty="0" smtClean="0">
                          <a:solidFill>
                            <a:schemeClr val="bg1"/>
                          </a:solidFill>
                          <a:effectLst/>
                          <a:latin typeface="Calibri" panose="020F0502020204030204" pitchFamily="34" charset="0"/>
                          <a:cs typeface="Calibri" panose="020F0502020204030204" pitchFamily="34" charset="0"/>
                        </a:rPr>
                        <a:t>cardiomyopathy (with clinical qualifiers)</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N</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90</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Y</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7216324"/>
                  </a:ext>
                </a:extLst>
              </a:tr>
              <a:tr h="186145">
                <a:tc>
                  <a:txBody>
                    <a:bodyPr/>
                    <a:lstStyle/>
                    <a:p>
                      <a:pPr algn="ctr"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indent="-225425" algn="l" fontAlgn="b"/>
                      <a:r>
                        <a:rPr lang="en-US" sz="1600" u="none" strike="noStrike" dirty="0" smtClean="0">
                          <a:solidFill>
                            <a:schemeClr val="bg1"/>
                          </a:solidFill>
                          <a:effectLst/>
                          <a:latin typeface="Calibri" panose="020F0502020204030204" pitchFamily="34" charset="0"/>
                          <a:cs typeface="Calibri" panose="020F0502020204030204" pitchFamily="34" charset="0"/>
                        </a:rPr>
                        <a:t>vi.</a:t>
                      </a:r>
                      <a:r>
                        <a:rPr lang="en-US" sz="1600" u="none" strike="noStrike" baseline="0" dirty="0" smtClean="0">
                          <a:solidFill>
                            <a:schemeClr val="bg1"/>
                          </a:solidFill>
                          <a:effectLst/>
                          <a:latin typeface="Calibri" panose="020F0502020204030204" pitchFamily="34" charset="0"/>
                          <a:cs typeface="Calibri" panose="020F0502020204030204" pitchFamily="34" charset="0"/>
                        </a:rPr>
                        <a:t>  </a:t>
                      </a:r>
                      <a:r>
                        <a:rPr lang="en-US" sz="1600" u="none" strike="noStrike" dirty="0" err="1" smtClean="0">
                          <a:solidFill>
                            <a:schemeClr val="bg1"/>
                          </a:solidFill>
                          <a:effectLst/>
                          <a:latin typeface="Calibri" panose="020F0502020204030204" pitchFamily="34" charset="0"/>
                          <a:cs typeface="Calibri" panose="020F0502020204030204" pitchFamily="34" charset="0"/>
                        </a:rPr>
                        <a:t>Retransplant</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a:t>
                      </a:r>
                      <a:r>
                        <a:rPr lang="en-US" sz="1600" u="none" strike="noStrike" dirty="0" smtClean="0">
                          <a:solidFill>
                            <a:schemeClr val="bg1"/>
                          </a:solidFill>
                          <a:effectLst/>
                          <a:latin typeface="Calibri" panose="020F0502020204030204" pitchFamily="34" charset="0"/>
                          <a:cs typeface="Calibri" panose="020F0502020204030204" pitchFamily="34" charset="0"/>
                        </a:rPr>
                        <a:t>N</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90</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chemeClr val="bg1"/>
                          </a:solidFill>
                          <a:effectLst/>
                          <a:latin typeface="Calibri" panose="020F0502020204030204" pitchFamily="34" charset="0"/>
                          <a:cs typeface="Calibri" panose="020F0502020204030204" pitchFamily="34" charset="0"/>
                        </a:rPr>
                        <a:t>Y</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817998"/>
                  </a:ext>
                </a:extLst>
              </a:tr>
            </a:tbl>
          </a:graphicData>
        </a:graphic>
      </p:graphicFrame>
    </p:spTree>
    <p:extLst>
      <p:ext uri="{BB962C8B-B14F-4D97-AF65-F5344CB8AC3E}">
        <p14:creationId xmlns:p14="http://schemas.microsoft.com/office/powerpoint/2010/main" val="2471113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37505" y="230219"/>
            <a:ext cx="10360501" cy="1143000"/>
          </a:xfrm>
        </p:spPr>
        <p:txBody>
          <a:bodyPr/>
          <a:lstStyle/>
          <a:p>
            <a:pPr algn="l"/>
            <a:r>
              <a:rPr lang="en-US" altLang="en-US" sz="4800" dirty="0">
                <a:latin typeface="Calibri" panose="020F0502020204030204" pitchFamily="34" charset="0"/>
                <a:cs typeface="Calibri" panose="020F0502020204030204" pitchFamily="34" charset="0"/>
              </a:rPr>
              <a:t>New </a:t>
            </a:r>
            <a:r>
              <a:rPr lang="en-US" altLang="en-US" sz="4800" dirty="0" smtClean="0">
                <a:latin typeface="Calibri" panose="020F0502020204030204" pitchFamily="34" charset="0"/>
                <a:cs typeface="Calibri" panose="020F0502020204030204" pitchFamily="34" charset="0"/>
              </a:rPr>
              <a:t>Status/Criteria (Cont</a:t>
            </a:r>
            <a:r>
              <a:rPr lang="en-US" altLang="en-US" sz="4800" dirty="0">
                <a:latin typeface="Calibri" panose="020F0502020204030204" pitchFamily="34" charset="0"/>
                <a:cs typeface="Calibri" panose="020F0502020204030204" pitchFamily="34" charset="0"/>
              </a:rPr>
              <a:t>.)</a:t>
            </a:r>
            <a:endParaRPr lang="en-US" altLang="en-US" sz="4800" dirty="0" smtClean="0">
              <a:latin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nvPr>
        </p:nvGraphicFramePr>
        <p:xfrm>
          <a:off x="622569" y="1981200"/>
          <a:ext cx="9586127" cy="2233212"/>
        </p:xfrm>
        <a:graphic>
          <a:graphicData uri="http://schemas.openxmlformats.org/drawingml/2006/table">
            <a:tbl>
              <a:tblPr>
                <a:tableStyleId>{5C22544A-7EE6-4342-B048-85BDC9FD1C3A}</a:tableStyleId>
              </a:tblPr>
              <a:tblGrid>
                <a:gridCol w="784368">
                  <a:extLst>
                    <a:ext uri="{9D8B030D-6E8A-4147-A177-3AD203B41FA5}">
                      <a16:colId xmlns:a16="http://schemas.microsoft.com/office/drawing/2014/main" val="20000"/>
                    </a:ext>
                  </a:extLst>
                </a:gridCol>
                <a:gridCol w="5100470">
                  <a:extLst>
                    <a:ext uri="{9D8B030D-6E8A-4147-A177-3AD203B41FA5}">
                      <a16:colId xmlns:a16="http://schemas.microsoft.com/office/drawing/2014/main" val="20001"/>
                    </a:ext>
                  </a:extLst>
                </a:gridCol>
                <a:gridCol w="1139700">
                  <a:extLst>
                    <a:ext uri="{9D8B030D-6E8A-4147-A177-3AD203B41FA5}">
                      <a16:colId xmlns:a16="http://schemas.microsoft.com/office/drawing/2014/main" val="2213220120"/>
                    </a:ext>
                  </a:extLst>
                </a:gridCol>
                <a:gridCol w="577063">
                  <a:extLst>
                    <a:ext uri="{9D8B030D-6E8A-4147-A177-3AD203B41FA5}">
                      <a16:colId xmlns:a16="http://schemas.microsoft.com/office/drawing/2014/main" val="874471752"/>
                    </a:ext>
                  </a:extLst>
                </a:gridCol>
                <a:gridCol w="941494">
                  <a:extLst>
                    <a:ext uri="{9D8B030D-6E8A-4147-A177-3AD203B41FA5}">
                      <a16:colId xmlns:a16="http://schemas.microsoft.com/office/drawing/2014/main" val="3409947261"/>
                    </a:ext>
                  </a:extLst>
                </a:gridCol>
                <a:gridCol w="1043032">
                  <a:extLst>
                    <a:ext uri="{9D8B030D-6E8A-4147-A177-3AD203B41FA5}">
                      <a16:colId xmlns:a16="http://schemas.microsoft.com/office/drawing/2014/main" val="1860501894"/>
                    </a:ext>
                  </a:extLst>
                </a:gridCol>
              </a:tblGrid>
              <a:tr h="199178">
                <a:tc>
                  <a:txBody>
                    <a:bodyPr/>
                    <a:lstStyle/>
                    <a:p>
                      <a:pPr algn="ctr" fontAlgn="b"/>
                      <a:r>
                        <a:rPr lang="en-US" sz="1800" b="0" i="0" u="none" strike="noStrike" dirty="0" smtClean="0">
                          <a:solidFill>
                            <a:schemeClr val="bg1"/>
                          </a:solidFill>
                          <a:effectLst/>
                          <a:latin typeface="Calibri" panose="020F0502020204030204" pitchFamily="34" charset="0"/>
                          <a:cs typeface="Calibri" panose="020F0502020204030204" pitchFamily="34" charset="0"/>
                        </a:rPr>
                        <a:t>New</a:t>
                      </a:r>
                    </a:p>
                    <a:p>
                      <a:pPr algn="ctr" fontAlgn="b"/>
                      <a:r>
                        <a:rPr lang="en-US" sz="1800" b="0" i="0" u="none" strike="noStrike" dirty="0" smtClean="0">
                          <a:solidFill>
                            <a:schemeClr val="bg1"/>
                          </a:solidFill>
                          <a:effectLst/>
                          <a:latin typeface="Calibri" panose="020F0502020204030204" pitchFamily="34" charset="0"/>
                          <a:cs typeface="Calibri" panose="020F0502020204030204" pitchFamily="34" charset="0"/>
                        </a:rPr>
                        <a:t>Status</a:t>
                      </a:r>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u="none" strike="noStrike" dirty="0" smtClean="0">
                          <a:solidFill>
                            <a:schemeClr val="bg1"/>
                          </a:solidFill>
                          <a:effectLst/>
                          <a:latin typeface="Calibri" panose="020F0502020204030204" pitchFamily="34" charset="0"/>
                          <a:cs typeface="Calibri" panose="020F0502020204030204" pitchFamily="34" charset="0"/>
                        </a:rPr>
                        <a:t>Status Descriptions</a:t>
                      </a:r>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bg1"/>
                          </a:solidFill>
                          <a:effectLst/>
                          <a:latin typeface="Calibri" panose="020F0502020204030204" pitchFamily="34" charset="0"/>
                          <a:cs typeface="Calibri" panose="020F0502020204030204" pitchFamily="34" charset="0"/>
                        </a:rPr>
                        <a:t>Admission</a:t>
                      </a:r>
                      <a:endParaRPr lang="en-US" sz="1800" b="0" i="0" u="none" strike="noStrike" baseline="0" dirty="0" smtClean="0">
                        <a:solidFill>
                          <a:schemeClr val="bg1"/>
                        </a:solidFill>
                        <a:effectLst/>
                        <a:latin typeface="Calibri" panose="020F0502020204030204" pitchFamily="34" charset="0"/>
                        <a:cs typeface="Calibri" panose="020F0502020204030204" pitchFamily="34" charset="0"/>
                      </a:endParaRPr>
                    </a:p>
                    <a:p>
                      <a:pPr algn="ctr" fontAlgn="b"/>
                      <a:r>
                        <a:rPr lang="en-US" sz="1800" b="0" i="0" u="none" strike="noStrike" baseline="0" dirty="0" smtClean="0">
                          <a:solidFill>
                            <a:schemeClr val="bg1"/>
                          </a:solidFill>
                          <a:effectLst/>
                          <a:latin typeface="Calibri" panose="020F0502020204030204" pitchFamily="34" charset="0"/>
                          <a:cs typeface="Calibri" panose="020F0502020204030204" pitchFamily="34" charset="0"/>
                        </a:rPr>
                        <a:t>Required</a:t>
                      </a:r>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bg1"/>
                          </a:solidFill>
                          <a:effectLst/>
                          <a:latin typeface="Calibri" panose="020F0502020204030204" pitchFamily="34" charset="0"/>
                          <a:cs typeface="Calibri" panose="020F0502020204030204" pitchFamily="34" charset="0"/>
                        </a:rPr>
                        <a:t>Days</a:t>
                      </a:r>
                    </a:p>
                    <a:p>
                      <a:pPr algn="ctr" fontAlgn="b"/>
                      <a:r>
                        <a:rPr lang="en-US" sz="1800" b="0" i="0" u="none" strike="noStrike" dirty="0" smtClean="0">
                          <a:solidFill>
                            <a:schemeClr val="bg1"/>
                          </a:solidFill>
                          <a:effectLst/>
                          <a:latin typeface="Calibri" panose="020F0502020204030204" pitchFamily="34" charset="0"/>
                          <a:cs typeface="Calibri" panose="020F0502020204030204" pitchFamily="34" charset="0"/>
                        </a:rPr>
                        <a:t>Valid</a:t>
                      </a:r>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bg1"/>
                          </a:solidFill>
                          <a:effectLst/>
                          <a:latin typeface="Calibri" panose="020F0502020204030204" pitchFamily="34" charset="0"/>
                          <a:cs typeface="Calibri" panose="020F0502020204030204" pitchFamily="34" charset="0"/>
                        </a:rPr>
                        <a:t>Extension</a:t>
                      </a:r>
                    </a:p>
                    <a:p>
                      <a:pPr algn="ctr" fontAlgn="b"/>
                      <a:r>
                        <a:rPr lang="en-US" sz="1800" b="0" i="0" u="none" strike="noStrike" dirty="0" smtClean="0">
                          <a:solidFill>
                            <a:schemeClr val="bg1"/>
                          </a:solidFill>
                          <a:effectLst/>
                          <a:latin typeface="Calibri" panose="020F0502020204030204" pitchFamily="34" charset="0"/>
                          <a:cs typeface="Calibri" panose="020F0502020204030204" pitchFamily="34" charset="0"/>
                        </a:rPr>
                        <a:t>Eligible</a:t>
                      </a:r>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smtClean="0">
                          <a:solidFill>
                            <a:schemeClr val="bg1"/>
                          </a:solidFill>
                          <a:effectLst/>
                          <a:latin typeface="Calibri" panose="020F0502020204030204" pitchFamily="34" charset="0"/>
                          <a:cs typeface="Calibri" panose="020F0502020204030204" pitchFamily="34" charset="0"/>
                        </a:rPr>
                        <a:t>Previous</a:t>
                      </a:r>
                    </a:p>
                    <a:p>
                      <a:pPr algn="l" fontAlgn="b"/>
                      <a:r>
                        <a:rPr lang="en-US" sz="1800" b="0" i="0" u="none" strike="noStrike" dirty="0" smtClean="0">
                          <a:solidFill>
                            <a:schemeClr val="bg1"/>
                          </a:solidFill>
                          <a:effectLst/>
                          <a:latin typeface="Calibri" panose="020F0502020204030204" pitchFamily="34" charset="0"/>
                          <a:cs typeface="Calibri" panose="020F0502020204030204" pitchFamily="34" charset="0"/>
                        </a:rPr>
                        <a:t>Status</a:t>
                      </a:r>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9192">
                <a:tc>
                  <a:txBody>
                    <a:bodyPr/>
                    <a:lstStyle/>
                    <a:p>
                      <a:pPr algn="ctr" fontAlgn="b"/>
                      <a:r>
                        <a:rPr lang="en-US" sz="1800" u="none" strike="noStrike" dirty="0">
                          <a:solidFill>
                            <a:srgbClr val="F8F200"/>
                          </a:solidFill>
                          <a:effectLst/>
                          <a:latin typeface="Calibri" panose="020F0502020204030204" pitchFamily="34" charset="0"/>
                          <a:cs typeface="Calibri" panose="020F0502020204030204" pitchFamily="34" charset="0"/>
                        </a:rPr>
                        <a:t>5</a:t>
                      </a:r>
                      <a:endParaRPr lang="en-US" sz="1800" b="0" i="0" u="none" strike="noStrike" dirty="0">
                        <a:solidFill>
                          <a:srgbClr val="F8F200"/>
                        </a:solidFill>
                        <a:effectLst/>
                        <a:latin typeface="Calibri" panose="020F0502020204030204" pitchFamily="34" charset="0"/>
                        <a:cs typeface="Calibri" panose="020F0502020204030204" pitchFamily="34" charset="0"/>
                      </a:endParaRPr>
                    </a:p>
                  </a:txBody>
                  <a:tcPr marL="6149" marR="6149" marT="61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Calibri" panose="020F0502020204030204" pitchFamily="34" charset="0"/>
                          <a:cs typeface="Calibri" panose="020F0502020204030204" pitchFamily="34" charset="0"/>
                        </a:rPr>
                        <a:t>Combined organ transplants: heart-lung; heart-liver; heart-kidney</a:t>
                      </a:r>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chemeClr val="bg1"/>
                          </a:solidFill>
                          <a:latin typeface="Calibri" panose="020F0502020204030204" pitchFamily="34" charset="0"/>
                          <a:cs typeface="Calibri" panose="020F0502020204030204" pitchFamily="34" charset="0"/>
                        </a:rPr>
                        <a:t>N</a:t>
                      </a:r>
                      <a:endParaRPr lang="en-US" sz="1800" dirty="0">
                        <a:solidFill>
                          <a:schemeClr val="bg1"/>
                        </a:solidFill>
                        <a:latin typeface="Calibri" panose="020F0502020204030204" pitchFamily="34" charset="0"/>
                        <a:cs typeface="Calibri" panose="020F0502020204030204" pitchFamily="34" charset="0"/>
                      </a:endParaRPr>
                    </a:p>
                  </a:txBody>
                  <a:tcPr marL="6149" marR="6149" marT="61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bg1"/>
                          </a:solidFill>
                          <a:effectLst/>
                          <a:latin typeface="Calibri" panose="020F0502020204030204" pitchFamily="34" charset="0"/>
                          <a:cs typeface="Calibri" panose="020F0502020204030204" pitchFamily="34" charset="0"/>
                        </a:rPr>
                        <a:t>180</a:t>
                      </a:r>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bg1"/>
                          </a:solidFill>
                          <a:effectLst/>
                          <a:latin typeface="Calibri" panose="020F0502020204030204" pitchFamily="34" charset="0"/>
                          <a:cs typeface="Calibri" panose="020F0502020204030204" pitchFamily="34" charset="0"/>
                        </a:rPr>
                        <a:t>Y</a:t>
                      </a:r>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Calibri" panose="020F0502020204030204" pitchFamily="34" charset="0"/>
                          <a:cs typeface="Calibri" panose="020F0502020204030204" pitchFamily="34" charset="0"/>
                        </a:rPr>
                        <a:t>NA</a:t>
                      </a:r>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859984"/>
                  </a:ext>
                </a:extLst>
              </a:tr>
              <a:tr h="189192">
                <a:tc>
                  <a:txBody>
                    <a:bodyPr/>
                    <a:lstStyle/>
                    <a:p>
                      <a:pPr algn="ctr" fontAlgn="b"/>
                      <a:endParaRPr lang="en-US" sz="1800" b="0" i="0" u="none" strike="noStrike" dirty="0">
                        <a:solidFill>
                          <a:srgbClr val="F8F200"/>
                        </a:solidFill>
                        <a:effectLst/>
                        <a:latin typeface="Calibri" panose="020F0502020204030204" pitchFamily="34" charset="0"/>
                        <a:cs typeface="Calibri" panose="020F0502020204030204" pitchFamily="34" charset="0"/>
                      </a:endParaRPr>
                    </a:p>
                  </a:txBody>
                  <a:tcPr marL="6149" marR="6149" marT="61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dirty="0">
                        <a:solidFill>
                          <a:schemeClr val="bg1"/>
                        </a:solidFill>
                        <a:latin typeface="Calibri" panose="020F0502020204030204" pitchFamily="34" charset="0"/>
                        <a:cs typeface="Calibri" panose="020F0502020204030204" pitchFamily="34" charset="0"/>
                      </a:endParaRPr>
                    </a:p>
                  </a:txBody>
                  <a:tcPr marL="6149" marR="6149" marT="61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4916414"/>
                  </a:ext>
                </a:extLst>
              </a:tr>
              <a:tr h="282224">
                <a:tc>
                  <a:txBody>
                    <a:bodyPr/>
                    <a:lstStyle/>
                    <a:p>
                      <a:pPr algn="ctr" fontAlgn="b"/>
                      <a:r>
                        <a:rPr lang="en-US" sz="1800" u="none" strike="noStrike" dirty="0">
                          <a:solidFill>
                            <a:srgbClr val="F8F200"/>
                          </a:solidFill>
                          <a:effectLst/>
                          <a:latin typeface="Calibri" panose="020F0502020204030204" pitchFamily="34" charset="0"/>
                          <a:cs typeface="Calibri" panose="020F0502020204030204" pitchFamily="34" charset="0"/>
                        </a:rPr>
                        <a:t>6</a:t>
                      </a:r>
                      <a:endParaRPr lang="en-US" sz="1800" b="0" i="0" u="none" strike="noStrike" dirty="0">
                        <a:solidFill>
                          <a:srgbClr val="F8F200"/>
                        </a:solidFill>
                        <a:effectLst/>
                        <a:latin typeface="Calibri" panose="020F0502020204030204" pitchFamily="34" charset="0"/>
                        <a:cs typeface="Calibri" panose="020F0502020204030204" pitchFamily="34" charset="0"/>
                      </a:endParaRPr>
                    </a:p>
                  </a:txBody>
                  <a:tcPr marL="6149" marR="6149" marT="61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Calibri" panose="020F0502020204030204" pitchFamily="34" charset="0"/>
                          <a:cs typeface="Calibri" panose="020F0502020204030204" pitchFamily="34" charset="0"/>
                        </a:rPr>
                        <a:t>All remaining active candidates</a:t>
                      </a:r>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chemeClr val="bg1"/>
                          </a:solidFill>
                          <a:latin typeface="Calibri" panose="020F0502020204030204" pitchFamily="34" charset="0"/>
                          <a:cs typeface="Calibri" panose="020F0502020204030204" pitchFamily="34" charset="0"/>
                        </a:rPr>
                        <a:t>N</a:t>
                      </a:r>
                      <a:endParaRPr lang="en-US" sz="1800" dirty="0">
                        <a:solidFill>
                          <a:schemeClr val="bg1"/>
                        </a:solidFill>
                        <a:latin typeface="Calibri" panose="020F0502020204030204" pitchFamily="34" charset="0"/>
                        <a:cs typeface="Calibri" panose="020F0502020204030204" pitchFamily="34" charset="0"/>
                      </a:endParaRPr>
                    </a:p>
                  </a:txBody>
                  <a:tcPr marL="6149" marR="6149" marT="61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bg1"/>
                          </a:solidFill>
                          <a:effectLst/>
                          <a:latin typeface="Calibri" panose="020F0502020204030204" pitchFamily="34" charset="0"/>
                          <a:cs typeface="Calibri" panose="020F0502020204030204" pitchFamily="34" charset="0"/>
                        </a:rPr>
                        <a:t>180</a:t>
                      </a:r>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bg1"/>
                          </a:solidFill>
                          <a:effectLst/>
                          <a:latin typeface="Calibri" panose="020F0502020204030204" pitchFamily="34" charset="0"/>
                          <a:cs typeface="Calibri" panose="020F0502020204030204" pitchFamily="34" charset="0"/>
                        </a:rPr>
                        <a:t>Y</a:t>
                      </a:r>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Calibri" panose="020F0502020204030204" pitchFamily="34" charset="0"/>
                          <a:cs typeface="Calibri" panose="020F0502020204030204" pitchFamily="34" charset="0"/>
                        </a:rPr>
                        <a:t>Status 2</a:t>
                      </a:r>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3130266"/>
                  </a:ext>
                </a:extLst>
              </a:tr>
              <a:tr h="96160">
                <a:tc>
                  <a:txBody>
                    <a:bodyPr/>
                    <a:lstStyle/>
                    <a:p>
                      <a:pPr algn="ctr" fontAlgn="b"/>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dirty="0">
                        <a:solidFill>
                          <a:schemeClr val="bg1"/>
                        </a:solidFill>
                        <a:latin typeface="Calibri" panose="020F0502020204030204" pitchFamily="34" charset="0"/>
                        <a:cs typeface="Calibri" panose="020F0502020204030204" pitchFamily="34" charset="0"/>
                      </a:endParaRPr>
                    </a:p>
                  </a:txBody>
                  <a:tcPr marL="6149" marR="6149" marT="61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4232468"/>
                  </a:ext>
                </a:extLst>
              </a:tr>
              <a:tr h="129053">
                <a:tc>
                  <a:txBody>
                    <a:bodyPr/>
                    <a:lstStyle/>
                    <a:p>
                      <a:pPr algn="ctr" fontAlgn="b"/>
                      <a:r>
                        <a:rPr lang="en-US" sz="1800" b="0" i="0" u="none" strike="noStrike" dirty="0" smtClean="0">
                          <a:solidFill>
                            <a:schemeClr val="bg1"/>
                          </a:solidFill>
                          <a:effectLst/>
                          <a:latin typeface="Calibri" panose="020F0502020204030204" pitchFamily="34" charset="0"/>
                          <a:cs typeface="Calibri" panose="020F0502020204030204" pitchFamily="34" charset="0"/>
                        </a:rPr>
                        <a:t>Inactive</a:t>
                      </a:r>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Calibri" panose="020F0502020204030204" pitchFamily="34" charset="0"/>
                          <a:cs typeface="Calibri" panose="020F0502020204030204" pitchFamily="34" charset="0"/>
                        </a:rPr>
                        <a:t>Inactive/unable to undergo transplant</a:t>
                      </a:r>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chemeClr val="bg1"/>
                          </a:solidFill>
                          <a:latin typeface="Calibri" panose="020F0502020204030204" pitchFamily="34" charset="0"/>
                          <a:cs typeface="Calibri" panose="020F0502020204030204" pitchFamily="34" charset="0"/>
                        </a:rPr>
                        <a:t>NA</a:t>
                      </a:r>
                      <a:endParaRPr lang="en-US" sz="1800" dirty="0">
                        <a:solidFill>
                          <a:schemeClr val="bg1"/>
                        </a:solidFill>
                        <a:latin typeface="Calibri" panose="020F0502020204030204" pitchFamily="34" charset="0"/>
                        <a:cs typeface="Calibri" panose="020F0502020204030204" pitchFamily="34" charset="0"/>
                      </a:endParaRPr>
                    </a:p>
                  </a:txBody>
                  <a:tcPr marL="6149" marR="6149" marT="61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bg1"/>
                          </a:solidFill>
                          <a:effectLst/>
                          <a:latin typeface="Calibri" panose="020F0502020204030204" pitchFamily="34" charset="0"/>
                          <a:cs typeface="Calibri" panose="020F0502020204030204" pitchFamily="34" charset="0"/>
                        </a:rPr>
                        <a:t>NA</a:t>
                      </a:r>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bg1"/>
                          </a:solidFill>
                          <a:effectLst/>
                          <a:latin typeface="Calibri" panose="020F0502020204030204" pitchFamily="34" charset="0"/>
                          <a:cs typeface="Calibri" panose="020F0502020204030204" pitchFamily="34" charset="0"/>
                        </a:rPr>
                        <a:t>NA</a:t>
                      </a:r>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Calibri" panose="020F0502020204030204" pitchFamily="34" charset="0"/>
                          <a:cs typeface="Calibri" panose="020F0502020204030204" pitchFamily="34" charset="0"/>
                        </a:rPr>
                        <a:t>Inactive</a:t>
                      </a:r>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marL="6149" marR="6149" marT="61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291559"/>
                  </a:ext>
                </a:extLst>
              </a:tr>
            </a:tbl>
          </a:graphicData>
        </a:graphic>
      </p:graphicFrame>
    </p:spTree>
    <p:extLst>
      <p:ext uri="{BB962C8B-B14F-4D97-AF65-F5344CB8AC3E}">
        <p14:creationId xmlns:p14="http://schemas.microsoft.com/office/powerpoint/2010/main" val="1614204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78" name="Rectangle 2"/>
          <p:cNvSpPr>
            <a:spLocks noGrp="1" noChangeArrowheads="1"/>
          </p:cNvSpPr>
          <p:nvPr>
            <p:ph type="title"/>
          </p:nvPr>
        </p:nvSpPr>
        <p:spPr>
          <a:xfrm>
            <a:off x="525294" y="376128"/>
            <a:ext cx="11420272" cy="1143000"/>
          </a:xfrm>
        </p:spPr>
        <p:txBody>
          <a:bodyPr/>
          <a:lstStyle/>
          <a:p>
            <a:pPr algn="l"/>
            <a:r>
              <a:rPr lang="en-US" sz="4800" dirty="0">
                <a:latin typeface="Calibri" pitchFamily="34" charset="0"/>
              </a:rPr>
              <a:t>SEQUENCE OF ADULT (</a:t>
            </a:r>
            <a:r>
              <a:rPr lang="en-US" sz="4800" u="sng" dirty="0">
                <a:latin typeface="Calibri" pitchFamily="34" charset="0"/>
              </a:rPr>
              <a:t>&gt;</a:t>
            </a:r>
            <a:r>
              <a:rPr lang="en-US" sz="4800" dirty="0">
                <a:latin typeface="Calibri" pitchFamily="34" charset="0"/>
              </a:rPr>
              <a:t> 18) HEART ALLOCATION</a:t>
            </a:r>
          </a:p>
        </p:txBody>
      </p:sp>
      <p:sp>
        <p:nvSpPr>
          <p:cNvPr id="1330179" name="Rectangle 3"/>
          <p:cNvSpPr>
            <a:spLocks noGrp="1" noChangeArrowheads="1"/>
          </p:cNvSpPr>
          <p:nvPr>
            <p:ph type="body" idx="1"/>
          </p:nvPr>
        </p:nvSpPr>
        <p:spPr>
          <a:xfrm>
            <a:off x="2360612" y="2261683"/>
            <a:ext cx="7772400" cy="3798651"/>
          </a:xfrm>
        </p:spPr>
        <p:txBody>
          <a:bodyPr/>
          <a:lstStyle/>
          <a:p>
            <a:pPr>
              <a:lnSpc>
                <a:spcPct val="80000"/>
              </a:lnSpc>
              <a:buFontTx/>
              <a:buNone/>
            </a:pPr>
            <a:r>
              <a:rPr lang="en-US" sz="1800" dirty="0">
                <a:latin typeface="Calibri" panose="020F0502020204030204" pitchFamily="34" charset="0"/>
                <a:cs typeface="Calibri" panose="020F0502020204030204" pitchFamily="34" charset="0"/>
              </a:rPr>
              <a:t>Zone A (500 nautical miles)</a:t>
            </a:r>
          </a:p>
          <a:p>
            <a:pPr>
              <a:lnSpc>
                <a:spcPct val="80000"/>
              </a:lnSpc>
              <a:buFontTx/>
              <a:buNone/>
            </a:pPr>
            <a:r>
              <a:rPr lang="en-US" sz="1800" dirty="0">
                <a:latin typeface="Calibri" panose="020F0502020204030204" pitchFamily="34" charset="0"/>
                <a:cs typeface="Calibri" panose="020F0502020204030204" pitchFamily="34" charset="0"/>
              </a:rPr>
              <a:t>1. Status 1 candidates</a:t>
            </a:r>
          </a:p>
          <a:p>
            <a:pPr>
              <a:lnSpc>
                <a:spcPct val="80000"/>
              </a:lnSpc>
              <a:buFontTx/>
              <a:buNone/>
            </a:pPr>
            <a:r>
              <a:rPr lang="en-US" sz="1800" dirty="0">
                <a:latin typeface="Calibri" panose="020F0502020204030204" pitchFamily="34" charset="0"/>
                <a:cs typeface="Calibri" panose="020F0502020204030204" pitchFamily="34" charset="0"/>
              </a:rPr>
              <a:t>2. Status 2 candidates</a:t>
            </a:r>
          </a:p>
          <a:p>
            <a:pPr>
              <a:lnSpc>
                <a:spcPct val="80000"/>
              </a:lnSpc>
              <a:buFontTx/>
              <a:buNone/>
            </a:pPr>
            <a:endParaRPr lang="en-US" sz="1800" dirty="0">
              <a:latin typeface="Calibri" panose="020F0502020204030204" pitchFamily="34" charset="0"/>
              <a:cs typeface="Calibri" panose="020F0502020204030204" pitchFamily="34" charset="0"/>
            </a:endParaRPr>
          </a:p>
          <a:p>
            <a:pPr>
              <a:lnSpc>
                <a:spcPct val="80000"/>
              </a:lnSpc>
              <a:buFontTx/>
              <a:buNone/>
            </a:pPr>
            <a:r>
              <a:rPr lang="en-US" sz="1800" dirty="0" smtClean="0">
                <a:latin typeface="Calibri" panose="020F0502020204030204" pitchFamily="34" charset="0"/>
                <a:cs typeface="Calibri" panose="020F0502020204030204" pitchFamily="34" charset="0"/>
              </a:rPr>
              <a:t>DSA (to become 250  nautical miles)</a:t>
            </a:r>
            <a:endParaRPr lang="en-US" sz="1800" dirty="0">
              <a:latin typeface="Calibri" panose="020F0502020204030204" pitchFamily="34" charset="0"/>
              <a:cs typeface="Calibri" panose="020F0502020204030204" pitchFamily="34" charset="0"/>
            </a:endParaRPr>
          </a:p>
          <a:p>
            <a:pPr>
              <a:lnSpc>
                <a:spcPct val="80000"/>
              </a:lnSpc>
              <a:buFontTx/>
              <a:buNone/>
            </a:pPr>
            <a:r>
              <a:rPr lang="en-US" sz="1800" dirty="0">
                <a:latin typeface="Calibri" panose="020F0502020204030204" pitchFamily="34" charset="0"/>
                <a:cs typeface="Calibri" panose="020F0502020204030204" pitchFamily="34" charset="0"/>
              </a:rPr>
              <a:t>3. Status 3 candidates</a:t>
            </a:r>
          </a:p>
          <a:p>
            <a:pPr>
              <a:lnSpc>
                <a:spcPct val="80000"/>
              </a:lnSpc>
              <a:buFontTx/>
              <a:buNone/>
            </a:pPr>
            <a:endParaRPr lang="en-US" sz="1800" dirty="0">
              <a:latin typeface="Calibri" panose="020F0502020204030204" pitchFamily="34" charset="0"/>
              <a:cs typeface="Calibri" panose="020F0502020204030204" pitchFamily="34" charset="0"/>
            </a:endParaRPr>
          </a:p>
          <a:p>
            <a:pPr>
              <a:lnSpc>
                <a:spcPct val="80000"/>
              </a:lnSpc>
              <a:buFontTx/>
              <a:buNone/>
            </a:pPr>
            <a:r>
              <a:rPr lang="en-US" sz="1800" dirty="0">
                <a:latin typeface="Calibri" panose="020F0502020204030204" pitchFamily="34" charset="0"/>
                <a:cs typeface="Calibri" panose="020F0502020204030204" pitchFamily="34" charset="0"/>
              </a:rPr>
              <a:t>Zone B (500 - 1,000 nautical miles)</a:t>
            </a:r>
          </a:p>
          <a:p>
            <a:pPr>
              <a:lnSpc>
                <a:spcPct val="80000"/>
              </a:lnSpc>
              <a:buFontTx/>
              <a:buNone/>
            </a:pPr>
            <a:r>
              <a:rPr lang="en-US" sz="1800" dirty="0">
                <a:latin typeface="Calibri" panose="020F0502020204030204" pitchFamily="34" charset="0"/>
                <a:cs typeface="Calibri" panose="020F0502020204030204" pitchFamily="34" charset="0"/>
              </a:rPr>
              <a:t>4. Status 1 candidates</a:t>
            </a:r>
          </a:p>
          <a:p>
            <a:pPr>
              <a:lnSpc>
                <a:spcPct val="80000"/>
              </a:lnSpc>
              <a:buFontTx/>
              <a:buNone/>
            </a:pPr>
            <a:r>
              <a:rPr lang="en-US" sz="1800" dirty="0">
                <a:latin typeface="Calibri" panose="020F0502020204030204" pitchFamily="34" charset="0"/>
                <a:cs typeface="Calibri" panose="020F0502020204030204" pitchFamily="34" charset="0"/>
              </a:rPr>
              <a:t>5. Status 2 candidates</a:t>
            </a:r>
          </a:p>
          <a:p>
            <a:pPr>
              <a:lnSpc>
                <a:spcPct val="80000"/>
              </a:lnSpc>
              <a:buFontTx/>
              <a:buNone/>
            </a:pPr>
            <a:endParaRPr lang="en-US" sz="1800" dirty="0">
              <a:latin typeface="Calibri" panose="020F0502020204030204" pitchFamily="34" charset="0"/>
              <a:cs typeface="Calibri" panose="020F0502020204030204" pitchFamily="34" charset="0"/>
            </a:endParaRPr>
          </a:p>
          <a:p>
            <a:pPr>
              <a:lnSpc>
                <a:spcPct val="80000"/>
              </a:lnSpc>
              <a:buFontTx/>
              <a:buNone/>
            </a:pPr>
            <a:r>
              <a:rPr lang="en-US" sz="1800" dirty="0" smtClean="0">
                <a:latin typeface="Calibri" panose="020F0502020204030204" pitchFamily="34" charset="0"/>
                <a:cs typeface="Calibri" panose="020F0502020204030204" pitchFamily="34" charset="0"/>
              </a:rPr>
              <a:t>DSA (to become 250 nautical miles)</a:t>
            </a:r>
            <a:endParaRPr lang="en-US" sz="1800" dirty="0">
              <a:latin typeface="Calibri" panose="020F0502020204030204" pitchFamily="34" charset="0"/>
              <a:cs typeface="Calibri" panose="020F0502020204030204" pitchFamily="34" charset="0"/>
            </a:endParaRPr>
          </a:p>
          <a:p>
            <a:pPr>
              <a:lnSpc>
                <a:spcPct val="80000"/>
              </a:lnSpc>
              <a:buFontTx/>
              <a:buNone/>
            </a:pPr>
            <a:r>
              <a:rPr lang="en-US" sz="1800" dirty="0">
                <a:latin typeface="Calibri" panose="020F0502020204030204" pitchFamily="34" charset="0"/>
                <a:cs typeface="Calibri" panose="020F0502020204030204" pitchFamily="34" charset="0"/>
              </a:rPr>
              <a:t>6. Status 4 candidates</a:t>
            </a:r>
          </a:p>
          <a:p>
            <a:pPr>
              <a:lnSpc>
                <a:spcPct val="80000"/>
              </a:lnSpc>
              <a:buFontTx/>
              <a:buNone/>
            </a:pPr>
            <a:endParaRPr lang="en-US" sz="1800" dirty="0">
              <a:latin typeface="Calibri" panose="020F0502020204030204" pitchFamily="34" charset="0"/>
              <a:cs typeface="Calibri" panose="020F0502020204030204" pitchFamily="34" charset="0"/>
            </a:endParaRPr>
          </a:p>
          <a:p>
            <a:pPr>
              <a:lnSpc>
                <a:spcPct val="80000"/>
              </a:lnSpc>
              <a:buFontTx/>
              <a:buNone/>
            </a:pPr>
            <a:r>
              <a:rPr lang="en-US" sz="1800" dirty="0">
                <a:latin typeface="Calibri" panose="020F0502020204030204" pitchFamily="34" charset="0"/>
                <a:cs typeface="Calibri" panose="020F0502020204030204" pitchFamily="34" charset="0"/>
              </a:rPr>
              <a:t>… etc.</a:t>
            </a:r>
          </a:p>
        </p:txBody>
      </p:sp>
    </p:spTree>
    <p:extLst>
      <p:ext uri="{BB962C8B-B14F-4D97-AF65-F5344CB8AC3E}">
        <p14:creationId xmlns:p14="http://schemas.microsoft.com/office/powerpoint/2010/main" val="1432851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2018 Heart Allocation Modifications</a:t>
            </a: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Content Placeholder 5"/>
          <p:cNvSpPr>
            <a:spLocks noGrp="1"/>
          </p:cNvSpPr>
          <p:nvPr>
            <p:ph idx="1"/>
          </p:nvPr>
        </p:nvSpPr>
        <p:spPr/>
        <p:txBody>
          <a:bodyPr/>
          <a:lstStyle/>
          <a:p>
            <a:pPr>
              <a:buClrTx/>
              <a:buFont typeface="Arial" panose="020B0604020202020204" pitchFamily="34" charset="0"/>
              <a:buChar char="•"/>
            </a:pPr>
            <a:r>
              <a:rPr lang="en-US" dirty="0" smtClean="0">
                <a:latin typeface="Calibri" panose="020F0502020204030204" pitchFamily="34" charset="0"/>
                <a:cs typeface="Calibri" panose="020F0502020204030204" pitchFamily="34" charset="0"/>
              </a:rPr>
              <a:t>Changes implemented October 18, 2018</a:t>
            </a:r>
          </a:p>
          <a:p>
            <a:pPr lvl="1">
              <a:buClrTx/>
              <a:buFont typeface="Arial" panose="020B0604020202020204" pitchFamily="34" charset="0"/>
              <a:buChar char="•"/>
            </a:pPr>
            <a:r>
              <a:rPr lang="en-US" dirty="0" smtClean="0">
                <a:latin typeface="Calibri" panose="020F0502020204030204" pitchFamily="34" charset="0"/>
                <a:cs typeface="Calibri" panose="020F0502020204030204" pitchFamily="34" charset="0"/>
              </a:rPr>
              <a:t>This report: October 18, 2018 </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February 17, 2019 (four months)</a:t>
            </a:r>
          </a:p>
          <a:p>
            <a:pPr lvl="1">
              <a:buClrTx/>
              <a:buFont typeface="Arial" panose="020B0604020202020204" pitchFamily="34" charset="0"/>
              <a:buChar char="•"/>
            </a:pPr>
            <a:r>
              <a:rPr lang="en-US" dirty="0" smtClean="0">
                <a:latin typeface="Calibri" panose="020F0502020204030204" pitchFamily="34" charset="0"/>
                <a:cs typeface="Calibri" panose="020F0502020204030204" pitchFamily="34" charset="0"/>
              </a:rPr>
              <a:t>Comparison period: October 18, 2017 – February 17, 2018</a:t>
            </a:r>
          </a:p>
          <a:p>
            <a:pPr>
              <a:buClrTx/>
              <a:buFont typeface="Arial" panose="020B0604020202020204" pitchFamily="34" charset="0"/>
              <a:buChar char="•"/>
            </a:pPr>
            <a:r>
              <a:rPr lang="en-US" dirty="0" smtClean="0">
                <a:latin typeface="Calibri" panose="020F0502020204030204" pitchFamily="34" charset="0"/>
                <a:cs typeface="Calibri" panose="020F0502020204030204" pitchFamily="34" charset="0"/>
              </a:rPr>
              <a:t>Areas of Focus:</a:t>
            </a:r>
          </a:p>
          <a:p>
            <a:pPr lvl="1">
              <a:buClrTx/>
              <a:buFont typeface="Arial" panose="020B0604020202020204" pitchFamily="34" charset="0"/>
              <a:buChar char="•"/>
            </a:pPr>
            <a:r>
              <a:rPr lang="en-US" dirty="0">
                <a:latin typeface="Calibri" panose="020F0502020204030204" pitchFamily="34" charset="0"/>
                <a:cs typeface="Calibri" panose="020F0502020204030204" pitchFamily="34" charset="0"/>
              </a:rPr>
              <a:t>N</a:t>
            </a:r>
            <a:r>
              <a:rPr lang="en-US" dirty="0" smtClean="0">
                <a:latin typeface="Calibri" panose="020F0502020204030204" pitchFamily="34" charset="0"/>
                <a:cs typeface="Calibri" panose="020F0502020204030204" pitchFamily="34" charset="0"/>
              </a:rPr>
              <a:t>ew medical urgency statuses</a:t>
            </a:r>
          </a:p>
          <a:p>
            <a:pPr lvl="1">
              <a:buClrTx/>
              <a:buFont typeface="Arial" panose="020B0604020202020204" pitchFamily="34" charset="0"/>
              <a:buChar char="•"/>
            </a:pPr>
            <a:r>
              <a:rPr lang="en-US" dirty="0" smtClean="0">
                <a:latin typeface="Calibri" panose="020F0502020204030204" pitchFamily="34" charset="0"/>
                <a:cs typeface="Calibri" panose="020F0502020204030204" pitchFamily="34" charset="0"/>
              </a:rPr>
              <a:t>Broader sharing</a:t>
            </a:r>
          </a:p>
          <a:p>
            <a:pPr>
              <a:buClrTx/>
              <a:buFont typeface="Arial" panose="020B0604020202020204" pitchFamily="34" charset="0"/>
              <a:buChar char="•"/>
            </a:pPr>
            <a:r>
              <a:rPr lang="en-US" dirty="0" smtClean="0">
                <a:latin typeface="Calibri" panose="020F0502020204030204" pitchFamily="34" charset="0"/>
                <a:cs typeface="Calibri" panose="020F0502020204030204" pitchFamily="34" charset="0"/>
              </a:rPr>
              <a:t>Further details available in full report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460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ClrTx/>
              <a:buFont typeface="Arial" panose="020B0604020202020204" pitchFamily="34" charset="0"/>
              <a:buChar char="•"/>
            </a:pPr>
            <a:r>
              <a:rPr lang="en-US" dirty="0" smtClean="0">
                <a:latin typeface="Calibri" panose="020F0502020204030204" pitchFamily="34" charset="0"/>
                <a:cs typeface="Calibri" panose="020F0502020204030204" pitchFamily="34" charset="0"/>
              </a:rPr>
              <a:t>1252 adult registrations added post-implementation vs 1313 pre-implementation</a:t>
            </a:r>
          </a:p>
          <a:p>
            <a:pPr>
              <a:buClrTx/>
              <a:buFont typeface="Arial" panose="020B0604020202020204" pitchFamily="34" charset="0"/>
              <a:buChar char="•"/>
            </a:pPr>
            <a:r>
              <a:rPr lang="en-US" dirty="0" smtClean="0">
                <a:latin typeface="Calibri" panose="020F0502020204030204" pitchFamily="34" charset="0"/>
                <a:cs typeface="Calibri" panose="020F0502020204030204" pitchFamily="34" charset="0"/>
              </a:rPr>
              <a:t>4731 adults ever waiting post-implementation vs 4907 pre-implementation</a:t>
            </a:r>
            <a:endParaRPr lang="en-US" dirty="0">
              <a:latin typeface="Calibri" panose="020F0502020204030204" pitchFamily="34" charset="0"/>
              <a:cs typeface="Calibri" panose="020F0502020204030204" pitchFamily="34" charset="0"/>
            </a:endParaRPr>
          </a:p>
        </p:txBody>
      </p:sp>
      <p:sp>
        <p:nvSpPr>
          <p:cNvPr id="5" name="Title 4"/>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Waiting</a:t>
            </a:r>
            <a:r>
              <a:rPr lang="en-US" dirty="0" smtClean="0"/>
              <a:t> List</a:t>
            </a:r>
            <a:endParaRPr lang="en-US" dirty="0"/>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3487890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Waiting </a:t>
            </a:r>
            <a:r>
              <a:rPr lang="en-US" dirty="0"/>
              <a:t>List Additions by </a:t>
            </a:r>
            <a:r>
              <a:rPr lang="en-US" dirty="0" smtClean="0"/>
              <a:t>Status </a:t>
            </a:r>
            <a:r>
              <a:rPr lang="en-US" dirty="0"/>
              <a:t>and Era</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0098" y="1233258"/>
            <a:ext cx="9263965" cy="5357547"/>
          </a:xfrm>
        </p:spPr>
      </p:pic>
    </p:spTree>
    <p:extLst>
      <p:ext uri="{BB962C8B-B14F-4D97-AF65-F5344CB8AC3E}">
        <p14:creationId xmlns:p14="http://schemas.microsoft.com/office/powerpoint/2010/main" val="121836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Waiting </a:t>
            </a:r>
            <a:r>
              <a:rPr lang="en-US" dirty="0"/>
              <a:t>List Additions by Region and Era</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1288" y="1123016"/>
            <a:ext cx="9381506" cy="5379109"/>
          </a:xfrm>
        </p:spPr>
      </p:pic>
    </p:spTree>
    <p:extLst>
      <p:ext uri="{BB962C8B-B14F-4D97-AF65-F5344CB8AC3E}">
        <p14:creationId xmlns:p14="http://schemas.microsoft.com/office/powerpoint/2010/main" val="1957146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909 adult heart transplants post-implementation vs 918 pre-implementation</a:t>
            </a:r>
            <a:endParaRPr lang="en-US" dirty="0"/>
          </a:p>
        </p:txBody>
      </p:sp>
      <p:sp>
        <p:nvSpPr>
          <p:cNvPr id="5" name="Title 4"/>
          <p:cNvSpPr>
            <a:spLocks noGrp="1"/>
          </p:cNvSpPr>
          <p:nvPr>
            <p:ph type="title"/>
          </p:nvPr>
        </p:nvSpPr>
        <p:spPr/>
        <p:txBody>
          <a:bodyPr/>
          <a:lstStyle/>
          <a:p>
            <a:r>
              <a:rPr lang="en-US" dirty="0" smtClean="0"/>
              <a:t>Transplant</a:t>
            </a:r>
            <a:endParaRPr lang="en-US" dirty="0"/>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406548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dirty="0" smtClean="0"/>
              <a:t>Transplants by Status and Era</a:t>
            </a:r>
            <a:endParaRPr lang="en-US" sz="4000" dirty="0"/>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5034" y="1007242"/>
            <a:ext cx="9951522" cy="5753931"/>
          </a:xfrm>
        </p:spPr>
      </p:pic>
    </p:spTree>
    <p:extLst>
      <p:ext uri="{BB962C8B-B14F-4D97-AF65-F5344CB8AC3E}">
        <p14:creationId xmlns:p14="http://schemas.microsoft.com/office/powerpoint/2010/main" val="1662435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dirty="0" smtClean="0"/>
              <a:t>Transplants by Region and Era</a:t>
            </a:r>
            <a:endParaRPr lang="en-US" sz="4000" dirty="0"/>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8416" y="1069844"/>
            <a:ext cx="9892145" cy="5671896"/>
          </a:xfrm>
        </p:spPr>
      </p:pic>
    </p:spTree>
    <p:extLst>
      <p:ext uri="{BB962C8B-B14F-4D97-AF65-F5344CB8AC3E}">
        <p14:creationId xmlns:p14="http://schemas.microsoft.com/office/powerpoint/2010/main" val="1765506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6" descr="Image result for timeline"/>
          <p:cNvSpPr>
            <a:spLocks noGrp="1" noChangeAspect="1" noChangeArrowheads="1"/>
          </p:cNvSpPr>
          <p:nvPr>
            <p:ph type="title"/>
          </p:nvPr>
        </p:nvSpPr>
        <p:spPr bwMode="auto">
          <a:xfrm>
            <a:off x="75415" y="365126"/>
            <a:ext cx="11275429" cy="13255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rtlCol="0" anchor="t" anchorCtr="0" compatLnSpc="1">
            <a:prstTxWarp prst="textNoShape">
              <a:avLst/>
            </a:prstTxWarp>
            <a:noAutofit/>
          </a:bodyPr>
          <a:lstStyle/>
          <a:p>
            <a:r>
              <a:rPr lang="en-US" dirty="0" smtClean="0">
                <a:solidFill>
                  <a:schemeClr val="accent3"/>
                </a:solidFill>
                <a:latin typeface="Calibri" panose="020F0502020204030204" pitchFamily="34" charset="0"/>
                <a:cs typeface="Calibri" panose="020F0502020204030204" pitchFamily="34" charset="0"/>
              </a:rPr>
              <a:t>Pediatric Lung</a:t>
            </a:r>
            <a:endParaRPr lang="en-US" dirty="0">
              <a:solidFill>
                <a:schemeClr val="accent3"/>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a:xfrm>
            <a:off x="75415" y="1348830"/>
            <a:ext cx="11704782" cy="4405247"/>
          </a:xfrm>
        </p:spPr>
        <p:txBody>
          <a:bodyPr>
            <a:normAutofit fontScale="85000" lnSpcReduction="20000"/>
          </a:bodyPr>
          <a:lstStyle/>
          <a:p>
            <a:pPr marL="0" indent="0">
              <a:buNone/>
            </a:pP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a:t>
            </a:r>
            <a:r>
              <a:rPr lang="en-US" b="1" dirty="0" smtClean="0">
                <a:latin typeface="Calibri" panose="020F0502020204030204" pitchFamily="34" charset="0"/>
                <a:cs typeface="Calibri" panose="020F0502020204030204" pitchFamily="34" charset="0"/>
              </a:rPr>
              <a:t>2013</a:t>
            </a:r>
          </a:p>
          <a:p>
            <a:pPr lvl="1">
              <a:buFont typeface="Wingdings" panose="05000000000000000000" pitchFamily="2" charset="2"/>
              <a:buChar char="§"/>
            </a:pPr>
            <a:r>
              <a:rPr lang="en-US" dirty="0" smtClean="0">
                <a:latin typeface="Calibri" panose="020F0502020204030204" pitchFamily="34" charset="0"/>
                <a:cs typeface="Calibri" panose="020F0502020204030204" pitchFamily="34" charset="0"/>
              </a:rPr>
              <a:t>Challenge to the Pediatric Lung allocation policy to allow pediatric </a:t>
            </a:r>
          </a:p>
          <a:p>
            <a:pPr marL="228532" lvl="1" indent="0">
              <a:buNone/>
            </a:pP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recipient to have LAS score and compete with adolescents/adults</a:t>
            </a:r>
            <a:endParaRPr lang="en-US" dirty="0">
              <a:latin typeface="Calibri" panose="020F0502020204030204" pitchFamily="34" charset="0"/>
              <a:cs typeface="Calibri" panose="020F0502020204030204" pitchFamily="34" charset="0"/>
            </a:endParaRPr>
          </a:p>
          <a:p>
            <a:pPr lvl="1"/>
            <a:r>
              <a:rPr lang="en-US" dirty="0" smtClean="0">
                <a:latin typeface="Calibri" panose="020F0502020204030204" pitchFamily="34" charset="0"/>
                <a:cs typeface="Calibri" panose="020F0502020204030204" pitchFamily="34" charset="0"/>
              </a:rPr>
              <a:t>Critical comments letter sent to HHS asking for prompt review of </a:t>
            </a:r>
          </a:p>
          <a:p>
            <a:pPr marL="228531" lvl="1" indent="0">
              <a:buNone/>
            </a:pP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Pediatric Lung Allocation Policy</a:t>
            </a:r>
          </a:p>
          <a:p>
            <a:pPr lvl="1"/>
            <a:r>
              <a:rPr lang="en-US" dirty="0" smtClean="0">
                <a:latin typeface="Calibri" panose="020F0502020204030204" pitchFamily="34" charset="0"/>
                <a:cs typeface="Calibri" panose="020F0502020204030204" pitchFamily="34" charset="0"/>
              </a:rPr>
              <a:t>Lawsuit filed requesting TRO to cease application of the Under 12 rule </a:t>
            </a:r>
          </a:p>
          <a:p>
            <a:pPr lvl="1"/>
            <a:r>
              <a:rPr lang="en-US" dirty="0" smtClean="0">
                <a:latin typeface="Calibri" panose="020F0502020204030204" pitchFamily="34" charset="0"/>
                <a:cs typeface="Calibri" panose="020F0502020204030204" pitchFamily="34" charset="0"/>
              </a:rPr>
              <a:t>OPTN Executive Committee creates LRB exception allowing candidates</a:t>
            </a:r>
          </a:p>
          <a:p>
            <a:pPr marL="228531" lvl="1" indent="0">
              <a:buNone/>
            </a:pP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aged 0-11 to be listed as adolescents (with sunset in 1 year)</a:t>
            </a:r>
          </a:p>
          <a:p>
            <a:pPr marL="228531" lvl="1" indent="0">
              <a:buNone/>
            </a:pPr>
            <a:r>
              <a:rPr lang="en-US" sz="2799" b="1" dirty="0">
                <a:latin typeface="Calibri" panose="020F0502020204030204" pitchFamily="34" charset="0"/>
                <a:cs typeface="Calibri" panose="020F0502020204030204" pitchFamily="34" charset="0"/>
              </a:rPr>
              <a:t>2014</a:t>
            </a:r>
          </a:p>
          <a:p>
            <a:pPr lvl="1">
              <a:buFont typeface="Wingdings" panose="05000000000000000000" pitchFamily="2" charset="2"/>
              <a:buChar char="§"/>
            </a:pPr>
            <a:r>
              <a:rPr lang="en-US" dirty="0" smtClean="0">
                <a:latin typeface="Calibri" panose="020F0502020204030204" pitchFamily="34" charset="0"/>
                <a:cs typeface="Calibri" panose="020F0502020204030204" pitchFamily="34" charset="0"/>
              </a:rPr>
              <a:t>OPTN Board makes this exception process permanent</a:t>
            </a:r>
          </a:p>
          <a:p>
            <a:pPr marL="0" indent="0">
              <a:buNone/>
            </a:pPr>
            <a:r>
              <a:rPr lang="en-US" sz="2600" b="1" dirty="0">
                <a:latin typeface="Calibri" panose="020F0502020204030204" pitchFamily="34" charset="0"/>
                <a:cs typeface="Calibri" panose="020F0502020204030204" pitchFamily="34" charset="0"/>
              </a:rPr>
              <a:t>PRECEDENT </a:t>
            </a:r>
            <a:r>
              <a:rPr lang="en-US" sz="2600" b="1" dirty="0" smtClean="0">
                <a:latin typeface="Calibri" panose="020F0502020204030204" pitchFamily="34" charset="0"/>
                <a:cs typeface="Calibri" panose="020F0502020204030204" pitchFamily="34" charset="0"/>
              </a:rPr>
              <a:t>SET:</a:t>
            </a:r>
            <a:endParaRPr lang="en-US" sz="6198" b="1" dirty="0">
              <a:latin typeface="Calibri" panose="020F0502020204030204" pitchFamily="34" charset="0"/>
              <a:cs typeface="Calibri" panose="020F0502020204030204" pitchFamily="34" charset="0"/>
            </a:endParaRPr>
          </a:p>
          <a:p>
            <a:pPr lvl="1"/>
            <a:r>
              <a:rPr lang="en-US" dirty="0" smtClean="0">
                <a:latin typeface="Calibri" panose="020F0502020204030204" pitchFamily="34" charset="0"/>
                <a:cs typeface="Calibri" panose="020F0502020204030204" pitchFamily="34" charset="0"/>
              </a:rPr>
              <a:t>Critical Comments as a path for legal action</a:t>
            </a:r>
          </a:p>
          <a:p>
            <a:pPr lvl="1"/>
            <a:r>
              <a:rPr lang="en-US" dirty="0" smtClean="0">
                <a:latin typeface="Calibri" panose="020F0502020204030204" pitchFamily="34" charset="0"/>
                <a:cs typeface="Calibri" panose="020F0502020204030204" pitchFamily="34" charset="0"/>
              </a:rPr>
              <a:t>Federal court grants a TRO leading to OPTN Policy change</a:t>
            </a:r>
          </a:p>
        </p:txBody>
      </p:sp>
      <p:sp>
        <p:nvSpPr>
          <p:cNvPr id="4" name="Slide Number Placeholder 3"/>
          <p:cNvSpPr>
            <a:spLocks noGrp="1"/>
          </p:cNvSpPr>
          <p:nvPr>
            <p:ph type="sldNum" sz="quarter" idx="4294967295"/>
          </p:nvPr>
        </p:nvSpPr>
        <p:spPr>
          <a:xfrm>
            <a:off x="10123488" y="6376988"/>
            <a:ext cx="2065337" cy="365125"/>
          </a:xfrm>
        </p:spPr>
        <p:txBody>
          <a:bodyPr/>
          <a:lstStyle/>
          <a:p>
            <a:pPr defTabSz="914126">
              <a:defRPr/>
            </a:pPr>
            <a:fld id="{AFEF8753-48E3-DC43-B5AB-733E5321FD2E}" type="slidenum">
              <a:rPr lang="en-US">
                <a:solidFill>
                  <a:srgbClr val="000000">
                    <a:tint val="75000"/>
                  </a:srgbClr>
                </a:solidFill>
              </a:rPr>
              <a:pPr defTabSz="914126">
                <a:defRPr/>
              </a:pPr>
              <a:t>3</a:t>
            </a:fld>
            <a:endParaRPr lang="en-US" dirty="0">
              <a:solidFill>
                <a:srgbClr val="000000">
                  <a:tint val="75000"/>
                </a:srgbClr>
              </a:solidFill>
            </a:endParaRPr>
          </a:p>
        </p:txBody>
      </p:sp>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6415" y="641022"/>
            <a:ext cx="3411459" cy="2041837"/>
          </a:xfrm>
          <a:prstGeom prst="rect">
            <a:avLst/>
          </a:prstGeom>
        </p:spPr>
      </p:pic>
    </p:spTree>
    <p:extLst>
      <p:ext uri="{BB962C8B-B14F-4D97-AF65-F5344CB8AC3E}">
        <p14:creationId xmlns:p14="http://schemas.microsoft.com/office/powerpoint/2010/main" val="30040496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Distance Traveled by Era</a:t>
            </a:r>
            <a:endParaRPr lang="en-US" dirty="0"/>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8879" y="1111257"/>
            <a:ext cx="9236409" cy="5538926"/>
          </a:xfrm>
        </p:spPr>
      </p:pic>
    </p:spTree>
    <p:extLst>
      <p:ext uri="{BB962C8B-B14F-4D97-AF65-F5344CB8AC3E}">
        <p14:creationId xmlns:p14="http://schemas.microsoft.com/office/powerpoint/2010/main" val="1938316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dirty="0" smtClean="0"/>
              <a:t>Total Ischemic Time by Era</a:t>
            </a:r>
            <a:endParaRPr lang="en-US" sz="4000" dirty="0"/>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495" y="1133454"/>
            <a:ext cx="9352071" cy="5608286"/>
          </a:xfrm>
          <a:prstGeom prst="rect">
            <a:avLst/>
          </a:prstGeom>
        </p:spPr>
      </p:pic>
    </p:spTree>
    <p:extLst>
      <p:ext uri="{BB962C8B-B14F-4D97-AF65-F5344CB8AC3E}">
        <p14:creationId xmlns:p14="http://schemas.microsoft.com/office/powerpoint/2010/main" val="2844404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2640 non-DCD deceased donors recovered post-implementation vs 2656 pre-implementation</a:t>
            </a:r>
          </a:p>
        </p:txBody>
      </p:sp>
      <p:sp>
        <p:nvSpPr>
          <p:cNvPr id="3" name="Title 2"/>
          <p:cNvSpPr>
            <a:spLocks noGrp="1"/>
          </p:cNvSpPr>
          <p:nvPr>
            <p:ph type="title"/>
          </p:nvPr>
        </p:nvSpPr>
        <p:spPr/>
        <p:txBody>
          <a:bodyPr/>
          <a:lstStyle/>
          <a:p>
            <a:r>
              <a:rPr lang="en-US" dirty="0" smtClean="0"/>
              <a:t>Utilization</a:t>
            </a:r>
            <a:endParaRPr lang="en-US" dirty="0"/>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4009153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dirty="0" smtClean="0"/>
              <a:t>Heart Utilization </a:t>
            </a:r>
            <a:r>
              <a:rPr lang="en-US" sz="4000" dirty="0"/>
              <a:t>Rates for </a:t>
            </a:r>
            <a:r>
              <a:rPr lang="en-US" sz="4000" dirty="0" smtClean="0"/>
              <a:t>Non-DCD Deceased </a:t>
            </a:r>
            <a:r>
              <a:rPr lang="en-US" sz="4000" dirty="0"/>
              <a:t>Donors by Region and Era </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5663" y="1430721"/>
            <a:ext cx="9262753" cy="5311019"/>
          </a:xfrm>
        </p:spPr>
      </p:pic>
    </p:spTree>
    <p:extLst>
      <p:ext uri="{BB962C8B-B14F-4D97-AF65-F5344CB8AC3E}">
        <p14:creationId xmlns:p14="http://schemas.microsoft.com/office/powerpoint/2010/main" val="3903816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 substantial impact on waitlist additions, transplants performed, or utilization</a:t>
            </a:r>
          </a:p>
          <a:p>
            <a:r>
              <a:rPr lang="en-US" dirty="0" smtClean="0"/>
              <a:t>Hearts are traveling farther to transplant</a:t>
            </a:r>
          </a:p>
          <a:p>
            <a:r>
              <a:rPr lang="en-US" dirty="0" smtClean="0"/>
              <a:t>80+% of all exception requests approved regardless of reviewing region</a:t>
            </a:r>
            <a:endParaRPr lang="en-US" dirty="0"/>
          </a:p>
        </p:txBody>
      </p:sp>
      <p:sp>
        <p:nvSpPr>
          <p:cNvPr id="3" name="Title 2"/>
          <p:cNvSpPr>
            <a:spLocks noGrp="1"/>
          </p:cNvSpPr>
          <p:nvPr>
            <p:ph type="title"/>
          </p:nvPr>
        </p:nvSpPr>
        <p:spPr/>
        <p:txBody>
          <a:bodyPr/>
          <a:lstStyle/>
          <a:p>
            <a:r>
              <a:rPr lang="en-US" dirty="0" smtClean="0"/>
              <a:t>Conclusions</a:t>
            </a:r>
            <a:endParaRPr lang="en-US" dirty="0"/>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3332494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Ongoing monitoring is occurring and updated reports will be available in late 2019 or early 2020</a:t>
            </a:r>
          </a:p>
          <a:p>
            <a:r>
              <a:rPr lang="en-US" dirty="0" smtClean="0"/>
              <a:t>Analysis needs to be extended to include </a:t>
            </a:r>
            <a:r>
              <a:rPr lang="en-US" dirty="0" err="1" smtClean="0"/>
              <a:t>posttransplant</a:t>
            </a:r>
            <a:r>
              <a:rPr lang="en-US" dirty="0" smtClean="0"/>
              <a:t> outcomes for the allocation/distribution changes for both lung and heart transplantation</a:t>
            </a:r>
          </a:p>
          <a:p>
            <a:r>
              <a:rPr lang="en-US" dirty="0" smtClean="0"/>
              <a:t>Assessments to balance medical urgency vs efficiency/costs need to occur</a:t>
            </a:r>
            <a:endParaRPr lang="en-US" dirty="0"/>
          </a:p>
        </p:txBody>
      </p:sp>
      <p:sp>
        <p:nvSpPr>
          <p:cNvPr id="3" name="Title 2"/>
          <p:cNvSpPr>
            <a:spLocks noGrp="1"/>
          </p:cNvSpPr>
          <p:nvPr>
            <p:ph type="title"/>
          </p:nvPr>
        </p:nvSpPr>
        <p:spPr/>
        <p:txBody>
          <a:bodyPr/>
          <a:lstStyle/>
          <a:p>
            <a:r>
              <a:rPr lang="en-US" dirty="0" smtClean="0"/>
              <a:t>Next steps</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35</a:t>
            </a:fld>
            <a:endParaRPr lang="en-US" dirty="0"/>
          </a:p>
        </p:txBody>
      </p:sp>
    </p:spTree>
    <p:extLst>
      <p:ext uri="{BB962C8B-B14F-4D97-AF65-F5344CB8AC3E}">
        <p14:creationId xmlns:p14="http://schemas.microsoft.com/office/powerpoint/2010/main" val="3714000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0449" y="163541"/>
            <a:ext cx="10700394" cy="1325218"/>
          </a:xfrm>
        </p:spPr>
        <p:txBody>
          <a:bodyPr/>
          <a:lstStyle/>
          <a:p>
            <a:r>
              <a:rPr lang="en-US" sz="4799" dirty="0">
                <a:solidFill>
                  <a:schemeClr val="accent3"/>
                </a:solidFill>
                <a:latin typeface="Calibri" panose="020F0502020204030204" pitchFamily="34" charset="0"/>
                <a:cs typeface="Calibri" panose="020F0502020204030204" pitchFamily="34" charset="0"/>
              </a:rPr>
              <a:t>Adult Lung</a:t>
            </a:r>
          </a:p>
        </p:txBody>
      </p:sp>
      <p:sp>
        <p:nvSpPr>
          <p:cNvPr id="2" name="Content Placeholder 1"/>
          <p:cNvSpPr>
            <a:spLocks noGrp="1"/>
          </p:cNvSpPr>
          <p:nvPr>
            <p:ph idx="1"/>
          </p:nvPr>
        </p:nvSpPr>
        <p:spPr>
          <a:xfrm>
            <a:off x="650449" y="1173480"/>
            <a:ext cx="7294448" cy="5203508"/>
          </a:xfrm>
        </p:spPr>
        <p:txBody>
          <a:bodyPr>
            <a:normAutofit fontScale="25000" lnSpcReduction="20000"/>
          </a:bodyPr>
          <a:lstStyle/>
          <a:p>
            <a:pPr marL="0" indent="0">
              <a:buNone/>
            </a:pPr>
            <a:r>
              <a:rPr lang="en-US" sz="7998" b="1" dirty="0">
                <a:latin typeface="Calibri" panose="020F0502020204030204" pitchFamily="34" charset="0"/>
                <a:cs typeface="Calibri" panose="020F0502020204030204" pitchFamily="34" charset="0"/>
              </a:rPr>
              <a:t>November, 2017</a:t>
            </a:r>
          </a:p>
          <a:p>
            <a:r>
              <a:rPr lang="en-US" sz="7998" dirty="0">
                <a:latin typeface="Calibri" panose="020F0502020204030204" pitchFamily="34" charset="0"/>
                <a:cs typeface="Calibri" panose="020F0502020204030204" pitchFamily="34" charset="0"/>
              </a:rPr>
              <a:t>Critical comment submitted to HHS requesting removal of DSA from lung allocation policy making initial distribution a 500 NM circle</a:t>
            </a:r>
          </a:p>
          <a:p>
            <a:r>
              <a:rPr lang="en-US" sz="7998" dirty="0">
                <a:latin typeface="Calibri" panose="020F0502020204030204" pitchFamily="34" charset="0"/>
                <a:cs typeface="Calibri" panose="020F0502020204030204" pitchFamily="34" charset="0"/>
              </a:rPr>
              <a:t>Lawsuit filed in federal court requesting a TRO.  </a:t>
            </a:r>
            <a:endParaRPr lang="en-US" sz="7998" dirty="0" smtClean="0">
              <a:latin typeface="Calibri" panose="020F0502020204030204" pitchFamily="34" charset="0"/>
              <a:cs typeface="Calibri" panose="020F0502020204030204" pitchFamily="34" charset="0"/>
            </a:endParaRPr>
          </a:p>
          <a:p>
            <a:r>
              <a:rPr lang="en-US" sz="7998" dirty="0" smtClean="0">
                <a:latin typeface="Calibri" panose="020F0502020204030204" pitchFamily="34" charset="0"/>
                <a:cs typeface="Calibri" panose="020F0502020204030204" pitchFamily="34" charset="0"/>
              </a:rPr>
              <a:t>Court requests </a:t>
            </a:r>
            <a:r>
              <a:rPr lang="en-US" sz="7998" dirty="0">
                <a:latin typeface="Calibri" panose="020F0502020204030204" pitchFamily="34" charset="0"/>
                <a:cs typeface="Calibri" panose="020F0502020204030204" pitchFamily="34" charset="0"/>
              </a:rPr>
              <a:t>emergency review of lung policy stating use of DSA as allocation unit is arbitrary and capricious (inconsistent with the Final Rule)</a:t>
            </a:r>
          </a:p>
          <a:p>
            <a:r>
              <a:rPr lang="en-US" sz="7998" dirty="0">
                <a:latin typeface="Calibri" panose="020F0502020204030204" pitchFamily="34" charset="0"/>
                <a:cs typeface="Calibri" panose="020F0502020204030204" pitchFamily="34" charset="0"/>
              </a:rPr>
              <a:t>Revised policy implemented under the OPTN Emergency Policy Pathway making initial distribution a 250 NM circle</a:t>
            </a:r>
          </a:p>
          <a:p>
            <a:r>
              <a:rPr lang="en-US" sz="7998" dirty="0">
                <a:latin typeface="Calibri" panose="020F0502020204030204" pitchFamily="34" charset="0"/>
                <a:cs typeface="Calibri" panose="020F0502020204030204" pitchFamily="34" charset="0"/>
              </a:rPr>
              <a:t>Policy subsequently approved by the OPTN Board in June, </a:t>
            </a:r>
            <a:r>
              <a:rPr lang="en-US" sz="7998" dirty="0" smtClean="0">
                <a:latin typeface="Calibri" panose="020F0502020204030204" pitchFamily="34" charset="0"/>
                <a:cs typeface="Calibri" panose="020F0502020204030204" pitchFamily="34" charset="0"/>
              </a:rPr>
              <a:t>2018 </a:t>
            </a:r>
          </a:p>
          <a:p>
            <a:pPr marL="0" indent="0">
              <a:buNone/>
            </a:pPr>
            <a:r>
              <a:rPr lang="en-US" sz="7998" b="1" dirty="0" smtClean="0">
                <a:latin typeface="Calibri" panose="020F0502020204030204" pitchFamily="34" charset="0"/>
                <a:cs typeface="Calibri" panose="020F0502020204030204" pitchFamily="34" charset="0"/>
              </a:rPr>
              <a:t>PRECEDENT SET:  </a:t>
            </a:r>
            <a:r>
              <a:rPr lang="en-US" sz="7998" dirty="0" smtClean="0">
                <a:latin typeface="Calibri" panose="020F0502020204030204" pitchFamily="34" charset="0"/>
                <a:cs typeface="Calibri" panose="020F0502020204030204" pitchFamily="34" charset="0"/>
              </a:rPr>
              <a:t>Judicial </a:t>
            </a:r>
            <a:r>
              <a:rPr lang="en-US" sz="7998" dirty="0">
                <a:latin typeface="Calibri" panose="020F0502020204030204" pitchFamily="34" charset="0"/>
                <a:cs typeface="Calibri" panose="020F0502020204030204" pitchFamily="34" charset="0"/>
              </a:rPr>
              <a:t>intervention influences the OPTN to make a rapid and significant change to allocation policy</a:t>
            </a:r>
          </a:p>
          <a:p>
            <a:r>
              <a:rPr lang="en-US" sz="7998" dirty="0" smtClean="0">
                <a:latin typeface="Calibri" panose="020F0502020204030204" pitchFamily="34" charset="0"/>
                <a:cs typeface="Calibri" panose="020F0502020204030204" pitchFamily="34" charset="0"/>
              </a:rPr>
              <a:t> </a:t>
            </a:r>
            <a:endParaRPr lang="en-US" sz="7998" dirty="0">
              <a:latin typeface="Calibri" panose="020F0502020204030204" pitchFamily="34" charset="0"/>
              <a:cs typeface="Calibri" panose="020F0502020204030204" pitchFamily="34" charset="0"/>
            </a:endParaRPr>
          </a:p>
          <a:p>
            <a:pPr lvl="2"/>
            <a:endParaRPr lang="en-US" sz="3999" dirty="0">
              <a:latin typeface="Calibri" panose="020F0502020204030204" pitchFamily="34" charset="0"/>
              <a:cs typeface="Calibri" panose="020F0502020204030204" pitchFamily="34" charset="0"/>
            </a:endParaRPr>
          </a:p>
          <a:p>
            <a:pPr marL="914126" lvl="2" indent="0">
              <a:buNone/>
            </a:pPr>
            <a:endParaRPr lang="en-US" sz="3999" dirty="0">
              <a:latin typeface="Calibri" panose="020F0502020204030204" pitchFamily="34" charset="0"/>
              <a:cs typeface="Calibri" panose="020F0502020204030204" pitchFamily="34" charset="0"/>
            </a:endParaRPr>
          </a:p>
          <a:p>
            <a:pPr marL="0" indent="0">
              <a:buNone/>
            </a:pPr>
            <a:r>
              <a:rPr lang="en-US" sz="7200" b="1" dirty="0" smtClean="0">
                <a:latin typeface="Calibri" panose="020F0502020204030204" pitchFamily="34" charset="0"/>
                <a:cs typeface="Calibri" panose="020F0502020204030204" pitchFamily="34" charset="0"/>
              </a:rPr>
              <a:t>PRECEDENT SET:</a:t>
            </a:r>
            <a:endParaRPr lang="en-US" sz="7200" b="1" dirty="0">
              <a:latin typeface="Calibri" panose="020F0502020204030204" pitchFamily="34" charset="0"/>
              <a:cs typeface="Calibri" panose="020F0502020204030204" pitchFamily="34" charset="0"/>
            </a:endParaRPr>
          </a:p>
          <a:p>
            <a:r>
              <a:rPr lang="en-US" sz="7998" dirty="0">
                <a:latin typeface="Calibri" panose="020F0502020204030204" pitchFamily="34" charset="0"/>
                <a:cs typeface="Calibri" panose="020F0502020204030204" pitchFamily="34" charset="0"/>
              </a:rPr>
              <a:t>Judicial intervention influences the OPTN to make a rapid and significant change to allocation policy</a:t>
            </a:r>
          </a:p>
          <a:p>
            <a:pPr marL="0" indent="0">
              <a:buNone/>
            </a:pPr>
            <a:endParaRPr lang="en-US" sz="7998" dirty="0">
              <a:latin typeface="Calibri" panose="020F0502020204030204" pitchFamily="34" charset="0"/>
              <a:cs typeface="Calibri" panose="020F0502020204030204" pitchFamily="34" charset="0"/>
            </a:endParaRPr>
          </a:p>
          <a:p>
            <a:pPr marL="0" indent="0">
              <a:buNone/>
            </a:pPr>
            <a:endParaRPr lang="en-US" sz="7998"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10121900" y="6376988"/>
            <a:ext cx="2066925" cy="363537"/>
          </a:xfrm>
        </p:spPr>
        <p:txBody>
          <a:bodyPr/>
          <a:lstStyle/>
          <a:p>
            <a:pPr defTabSz="914126">
              <a:defRPr/>
            </a:pPr>
            <a:fld id="{AFEF8753-48E3-DC43-B5AB-733E5321FD2E}" type="slidenum">
              <a:rPr lang="en-US" sz="1400">
                <a:solidFill>
                  <a:srgbClr val="000000">
                    <a:tint val="75000"/>
                  </a:srgbClr>
                </a:solidFill>
                <a:latin typeface="Arial"/>
              </a:rPr>
              <a:pPr defTabSz="914126">
                <a:defRPr/>
              </a:pPr>
              <a:t>4</a:t>
            </a:fld>
            <a:endParaRPr lang="en-US" sz="1400" dirty="0">
              <a:solidFill>
                <a:srgbClr val="000000">
                  <a:tint val="75000"/>
                </a:srgbClr>
              </a:solidFill>
              <a:latin typeface="Arial"/>
            </a:endParaRPr>
          </a:p>
        </p:txBody>
      </p:sp>
      <p:pic>
        <p:nvPicPr>
          <p:cNvPr id="7"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4897" y="583036"/>
            <a:ext cx="3864990" cy="2317734"/>
          </a:xfrm>
          <a:prstGeom prst="rect">
            <a:avLst/>
          </a:prstGeom>
        </p:spPr>
      </p:pic>
    </p:spTree>
    <p:extLst>
      <p:ext uri="{BB962C8B-B14F-4D97-AF65-F5344CB8AC3E}">
        <p14:creationId xmlns:p14="http://schemas.microsoft.com/office/powerpoint/2010/main" val="1331278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Update on the Revised Lung Allocation System </a:t>
            </a:r>
            <a:br>
              <a:rPr lang="en-US" dirty="0" smtClean="0">
                <a:latin typeface="Calibri" panose="020F0502020204030204" pitchFamily="34" charset="0"/>
                <a:cs typeface="Calibri" panose="020F0502020204030204" pitchFamily="34" charset="0"/>
              </a:rPr>
            </a:br>
            <a:r>
              <a:rPr lang="en-US" dirty="0" smtClean="0">
                <a:latin typeface="Calibri" panose="020F0502020204030204" pitchFamily="34" charset="0"/>
                <a:cs typeface="Calibri" panose="020F0502020204030204" pitchFamily="34" charset="0"/>
              </a:rPr>
              <a:t>(1 year pre vs post broader distribution)</a:t>
            </a:r>
            <a:endParaRPr lang="en-US" dirty="0">
              <a:latin typeface="Calibri" panose="020F0502020204030204" pitchFamily="34" charset="0"/>
              <a:cs typeface="Calibri" panose="020F050202020403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1690" y="1981200"/>
            <a:ext cx="4504423" cy="4114800"/>
          </a:xfrm>
        </p:spPr>
      </p:pic>
    </p:spTree>
    <p:extLst>
      <p:ext uri="{BB962C8B-B14F-4D97-AF65-F5344CB8AC3E}">
        <p14:creationId xmlns:p14="http://schemas.microsoft.com/office/powerpoint/2010/main" val="1015593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Candidates Added to the Waiting List by Diagnosis Group</a:t>
            </a:r>
            <a:endParaRPr lang="en-US" sz="3200"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6</a:t>
            </a:fld>
            <a:endParaRPr lang="en-US" dirty="0"/>
          </a:p>
        </p:txBody>
      </p:sp>
      <p:pic>
        <p:nvPicPr>
          <p:cNvPr id="5" name="Picture 4"/>
          <p:cNvPicPr>
            <a:picLocks noChangeAspect="1"/>
          </p:cNvPicPr>
          <p:nvPr/>
        </p:nvPicPr>
        <p:blipFill>
          <a:blip r:embed="rId2"/>
          <a:stretch>
            <a:fillRect/>
          </a:stretch>
        </p:blipFill>
        <p:spPr>
          <a:xfrm>
            <a:off x="1997222" y="904119"/>
            <a:ext cx="8194380" cy="5472496"/>
          </a:xfrm>
          <a:prstGeom prst="rect">
            <a:avLst/>
          </a:prstGeom>
        </p:spPr>
      </p:pic>
    </p:spTree>
    <p:extLst>
      <p:ext uri="{BB962C8B-B14F-4D97-AF65-F5344CB8AC3E}">
        <p14:creationId xmlns:p14="http://schemas.microsoft.com/office/powerpoint/2010/main" val="2217030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6851" y="186626"/>
            <a:ext cx="11651769" cy="850932"/>
          </a:xfrm>
        </p:spPr>
        <p:txBody>
          <a:bodyPr/>
          <a:lstStyle/>
          <a:p>
            <a:r>
              <a:rPr lang="en-US" sz="3200" dirty="0" smtClean="0"/>
              <a:t>Deaths per 100 Patient </a:t>
            </a:r>
            <a:r>
              <a:rPr lang="en-US" sz="3200" dirty="0"/>
              <a:t>Y</a:t>
            </a:r>
            <a:r>
              <a:rPr lang="en-US" sz="3200" dirty="0" smtClean="0"/>
              <a:t>ears </a:t>
            </a:r>
            <a:r>
              <a:rPr lang="en-US" sz="3200" dirty="0"/>
              <a:t>W</a:t>
            </a:r>
            <a:r>
              <a:rPr lang="en-US" sz="3200" dirty="0" smtClean="0"/>
              <a:t>hile </a:t>
            </a:r>
            <a:r>
              <a:rPr lang="en-US" sz="3200" dirty="0"/>
              <a:t>W</a:t>
            </a:r>
            <a:r>
              <a:rPr lang="en-US" sz="3200" dirty="0" smtClean="0"/>
              <a:t>aiting by LAS Group</a:t>
            </a:r>
            <a:endParaRPr lang="en-US" sz="3200"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7</a:t>
            </a:fld>
            <a:endParaRPr lang="en-US" dirty="0"/>
          </a:p>
        </p:txBody>
      </p:sp>
      <p:pic>
        <p:nvPicPr>
          <p:cNvPr id="6" name="Picture 5"/>
          <p:cNvPicPr>
            <a:picLocks noChangeAspect="1"/>
          </p:cNvPicPr>
          <p:nvPr/>
        </p:nvPicPr>
        <p:blipFill>
          <a:blip r:embed="rId3"/>
          <a:stretch>
            <a:fillRect/>
          </a:stretch>
        </p:blipFill>
        <p:spPr>
          <a:xfrm>
            <a:off x="1630092" y="1123723"/>
            <a:ext cx="8905285" cy="5435454"/>
          </a:xfrm>
          <a:prstGeom prst="rect">
            <a:avLst/>
          </a:prstGeom>
        </p:spPr>
      </p:pic>
    </p:spTree>
    <p:extLst>
      <p:ext uri="{BB962C8B-B14F-4D97-AF65-F5344CB8AC3E}">
        <p14:creationId xmlns:p14="http://schemas.microsoft.com/office/powerpoint/2010/main" val="3195720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6310"/>
            <a:ext cx="12188825" cy="850932"/>
          </a:xfrm>
        </p:spPr>
        <p:txBody>
          <a:bodyPr/>
          <a:lstStyle/>
          <a:p>
            <a:r>
              <a:rPr lang="en-US" sz="3600" dirty="0" smtClean="0"/>
              <a:t>Deceased Donor Lung Transplants by Diagnosis Group</a:t>
            </a:r>
            <a:endParaRPr lang="en-US" sz="3600"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8</a:t>
            </a:fld>
            <a:endParaRPr lang="en-US" dirty="0"/>
          </a:p>
        </p:txBody>
      </p:sp>
      <p:pic>
        <p:nvPicPr>
          <p:cNvPr id="5" name="Picture 4"/>
          <p:cNvPicPr>
            <a:picLocks noChangeAspect="1"/>
          </p:cNvPicPr>
          <p:nvPr/>
        </p:nvPicPr>
        <p:blipFill>
          <a:blip r:embed="rId3"/>
          <a:stretch>
            <a:fillRect/>
          </a:stretch>
        </p:blipFill>
        <p:spPr>
          <a:xfrm>
            <a:off x="2367259" y="886114"/>
            <a:ext cx="7454306" cy="5490501"/>
          </a:xfrm>
          <a:prstGeom prst="rect">
            <a:avLst/>
          </a:prstGeom>
        </p:spPr>
      </p:pic>
    </p:spTree>
    <p:extLst>
      <p:ext uri="{BB962C8B-B14F-4D97-AF65-F5344CB8AC3E}">
        <p14:creationId xmlns:p14="http://schemas.microsoft.com/office/powerpoint/2010/main" val="1583421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FEF8753-48E3-DC43-B5AB-733E5321FD2E}" type="slidenum">
              <a:rPr lang="en-US" smtClean="0"/>
              <a:pPr/>
              <a:t>9</a:t>
            </a:fld>
            <a:endParaRPr lang="en-US" dirty="0"/>
          </a:p>
        </p:txBody>
      </p:sp>
      <p:pic>
        <p:nvPicPr>
          <p:cNvPr id="6" name="Picture 5"/>
          <p:cNvPicPr>
            <a:picLocks noChangeAspect="1"/>
          </p:cNvPicPr>
          <p:nvPr/>
        </p:nvPicPr>
        <p:blipFill>
          <a:blip r:embed="rId2"/>
          <a:stretch>
            <a:fillRect/>
          </a:stretch>
        </p:blipFill>
        <p:spPr>
          <a:xfrm>
            <a:off x="1665287" y="566737"/>
            <a:ext cx="8858250" cy="5724525"/>
          </a:xfrm>
          <a:prstGeom prst="rect">
            <a:avLst/>
          </a:prstGeom>
        </p:spPr>
      </p:pic>
      <p:sp>
        <p:nvSpPr>
          <p:cNvPr id="3" name="Title 2"/>
          <p:cNvSpPr>
            <a:spLocks noGrp="1"/>
          </p:cNvSpPr>
          <p:nvPr>
            <p:ph type="title"/>
          </p:nvPr>
        </p:nvSpPr>
        <p:spPr>
          <a:xfrm>
            <a:off x="75235" y="-86757"/>
            <a:ext cx="11961813" cy="850932"/>
          </a:xfrm>
        </p:spPr>
        <p:txBody>
          <a:bodyPr/>
          <a:lstStyle/>
          <a:p>
            <a:r>
              <a:rPr lang="en-US" sz="3600" dirty="0" smtClean="0"/>
              <a:t>Deceased Donor Lung Transplants by OPTN Region</a:t>
            </a:r>
            <a:endParaRPr lang="en-US" sz="3600" dirty="0"/>
          </a:p>
        </p:txBody>
      </p:sp>
    </p:spTree>
    <p:extLst>
      <p:ext uri="{BB962C8B-B14F-4D97-AF65-F5344CB8AC3E}">
        <p14:creationId xmlns:p14="http://schemas.microsoft.com/office/powerpoint/2010/main" val="508080206"/>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ustom Design">
  <a:themeElements>
    <a:clrScheme name="srtr colors">
      <a:dk1>
        <a:srgbClr val="333366"/>
      </a:dk1>
      <a:lt1>
        <a:srgbClr val="FFFFFF"/>
      </a:lt1>
      <a:dk2>
        <a:srgbClr val="6C1B1D"/>
      </a:dk2>
      <a:lt2>
        <a:srgbClr val="808080"/>
      </a:lt2>
      <a:accent1>
        <a:srgbClr val="666699"/>
      </a:accent1>
      <a:accent2>
        <a:srgbClr val="333300"/>
      </a:accent2>
      <a:accent3>
        <a:srgbClr val="999966"/>
      </a:accent3>
      <a:accent4>
        <a:srgbClr val="333366"/>
      </a:accent4>
      <a:accent5>
        <a:srgbClr val="626000"/>
      </a:accent5>
      <a:accent6>
        <a:srgbClr val="494991"/>
      </a:accent6>
      <a:hlink>
        <a:srgbClr val="000082"/>
      </a:hlink>
      <a:folHlink>
        <a:srgbClr val="6C1B1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Johnson Talk">
  <a:themeElements>
    <a:clrScheme name="Johnson Tal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Johnson Talk">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FAFD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FAFD00"/>
            </a:solidFill>
            <a:effectLst/>
            <a:latin typeface="Arial" charset="0"/>
          </a:defRPr>
        </a:defPPr>
      </a:lstStyle>
    </a:lnDef>
  </a:objectDefaults>
  <a:extraClrSchemeLst>
    <a:extraClrScheme>
      <a:clrScheme name="Johnson Tal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Johnson Tal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Johnson Tal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Johnson Tal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Johnson Tal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Johnson Tal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Johnson Tal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Johnson Talk">
  <a:themeElements>
    <a:clrScheme name="Johnson Tal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Johnson Talk">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rgbClr val="FAFD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rgbClr val="FAFD00"/>
            </a:solidFill>
            <a:effectLst/>
            <a:latin typeface="Arial" charset="0"/>
          </a:defRPr>
        </a:defPPr>
      </a:lstStyle>
    </a:lnDef>
  </a:objectDefaults>
  <a:extraClrSchemeLst>
    <a:extraClrScheme>
      <a:clrScheme name="Johnson Tal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Johnson Tal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Johnson Tal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Johnson Tal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Johnson Tal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Johnson Tal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Johnson Tal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Expo">
  <a:themeElements>
    <a:clrScheme name="Custom 4">
      <a:dk1>
        <a:srgbClr val="000000"/>
      </a:dk1>
      <a:lt1>
        <a:sysClr val="window" lastClr="FFFFFF"/>
      </a:lt1>
      <a:dk2>
        <a:srgbClr val="0A468C"/>
      </a:dk2>
      <a:lt2>
        <a:srgbClr val="0FA0E4"/>
      </a:lt2>
      <a:accent1>
        <a:srgbClr val="FBC01E"/>
      </a:accent1>
      <a:accent2>
        <a:srgbClr val="78B43C"/>
      </a:accent2>
      <a:accent3>
        <a:srgbClr val="FA8716"/>
      </a:accent3>
      <a:accent4>
        <a:srgbClr val="BE0204"/>
      </a:accent4>
      <a:accent5>
        <a:srgbClr val="800040"/>
      </a:accent5>
      <a:accent6>
        <a:srgbClr val="7E13E3"/>
      </a:accent6>
      <a:hlink>
        <a:srgbClr val="0FA0E4"/>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Expo">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Expo">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00D70196C72F47B7C90BE3AA952A74" ma:contentTypeVersion="0" ma:contentTypeDescription="Create a new document." ma:contentTypeScope="" ma:versionID="480f188d0456e103c1fc72e329bd8e7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B4DD36-3E77-48C1-BD50-FF15F831F4D8}">
  <ds:schemaRefs>
    <ds:schemaRef ds:uri="http://www.w3.org/XML/1998/namespace"/>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19AC5259-4682-454A-9542-9B6F82E2C399}">
  <ds:schemaRefs>
    <ds:schemaRef ds:uri="http://schemas.microsoft.com/sharepoint/v3/contenttype/forms"/>
  </ds:schemaRefs>
</ds:datastoreItem>
</file>

<file path=customXml/itemProps3.xml><?xml version="1.0" encoding="utf-8"?>
<ds:datastoreItem xmlns:ds="http://schemas.openxmlformats.org/officeDocument/2006/customXml" ds:itemID="{7A768804-517F-4A53-B2B7-46F68B8B17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9563</TotalTime>
  <Words>2085</Words>
  <Application>Microsoft Office PowerPoint</Application>
  <PresentationFormat>Custom</PresentationFormat>
  <Paragraphs>334</Paragraphs>
  <Slides>35</Slides>
  <Notes>13</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35</vt:i4>
      </vt:variant>
    </vt:vector>
  </HeadingPairs>
  <TitlesOfParts>
    <vt:vector size="52" baseType="lpstr">
      <vt:lpstr>Arial</vt:lpstr>
      <vt:lpstr>Calibri</vt:lpstr>
      <vt:lpstr>Impact</vt:lpstr>
      <vt:lpstr>Lucida Calligraphy</vt:lpstr>
      <vt:lpstr>Myriad Pro</vt:lpstr>
      <vt:lpstr>Tahoma</vt:lpstr>
      <vt:lpstr>Times New Roman</vt:lpstr>
      <vt:lpstr>Trebuchet MS</vt:lpstr>
      <vt:lpstr>Ubuntu</vt:lpstr>
      <vt:lpstr>Ubuntu Medium</vt:lpstr>
      <vt:lpstr>Wingdings</vt:lpstr>
      <vt:lpstr>Custom Design</vt:lpstr>
      <vt:lpstr>13_Johnson Talk</vt:lpstr>
      <vt:lpstr>10_Johnson Talk</vt:lpstr>
      <vt:lpstr>1_Expo</vt:lpstr>
      <vt:lpstr>5_Expo</vt:lpstr>
      <vt:lpstr>2_Expo</vt:lpstr>
      <vt:lpstr>Organ Allocation Update:   Lung and Heart  Region 5 Collaborative Las Vegas, Nevada August 21, 2019  Maryl Johnson, MD President, UNOS/OPTN Board of Directors</vt:lpstr>
      <vt:lpstr>Legal Involvement In Organ Allocation/Distribution</vt:lpstr>
      <vt:lpstr>Pediatric Lung</vt:lpstr>
      <vt:lpstr>Adult Lung</vt:lpstr>
      <vt:lpstr>Update on the Revised Lung Allocation System  (1 year pre vs post broader distribution)</vt:lpstr>
      <vt:lpstr>Candidates Added to the Waiting List by Diagnosis Group</vt:lpstr>
      <vt:lpstr>Deaths per 100 Patient Years While Waiting by LAS Group</vt:lpstr>
      <vt:lpstr>Deceased Donor Lung Transplants by Diagnosis Group</vt:lpstr>
      <vt:lpstr>Deceased Donor Lung Transplants by OPTN Region</vt:lpstr>
      <vt:lpstr>Transplant Recipients by LAS </vt:lpstr>
      <vt:lpstr>Ischemic Time (Cold, Warm, Anastomotic Time)</vt:lpstr>
      <vt:lpstr>Discard Rate by OPTN Region</vt:lpstr>
      <vt:lpstr>Utilization Rate by OPTN Region</vt:lpstr>
      <vt:lpstr>Other Metrics One Year Following Changes to Lung Allocation </vt:lpstr>
      <vt:lpstr>Geography</vt:lpstr>
      <vt:lpstr>Geography next steps</vt:lpstr>
      <vt:lpstr>Update on the Revised Heart Allocation System</vt:lpstr>
      <vt:lpstr>PowerPoint Presentation</vt:lpstr>
      <vt:lpstr>New Heart Status/Criteria</vt:lpstr>
      <vt:lpstr>New Status/Criteria (Cont.)</vt:lpstr>
      <vt:lpstr>New Status/Criteria (Cont.)</vt:lpstr>
      <vt:lpstr>SEQUENCE OF ADULT (&gt; 18) HEART ALLOCATION</vt:lpstr>
      <vt:lpstr>2018 Heart Allocation Modifications</vt:lpstr>
      <vt:lpstr>Waiting List</vt:lpstr>
      <vt:lpstr>Waiting List Additions by Status and Era</vt:lpstr>
      <vt:lpstr>Waiting List Additions by Region and Era</vt:lpstr>
      <vt:lpstr>Transplant</vt:lpstr>
      <vt:lpstr>Transplants by Status and Era</vt:lpstr>
      <vt:lpstr>Transplants by Region and Era</vt:lpstr>
      <vt:lpstr>Distance Traveled by Era</vt:lpstr>
      <vt:lpstr>Total Ischemic Time by Era</vt:lpstr>
      <vt:lpstr>Utilization</vt:lpstr>
      <vt:lpstr>Heart Utilization Rates for Non-DCD Deceased Donors by Region and Era </vt:lpstr>
      <vt:lpstr>Conclusions</vt:lpstr>
      <vt:lpstr>Next steps</vt:lpstr>
    </vt:vector>
  </TitlesOfParts>
  <Company>UNOS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Smolen</dc:creator>
  <cp:lastModifiedBy>Karen Sokohl</cp:lastModifiedBy>
  <cp:revision>411</cp:revision>
  <cp:lastPrinted>2019-06-18T16:20:37Z</cp:lastPrinted>
  <dcterms:created xsi:type="dcterms:W3CDTF">2010-09-17T15:26:33Z</dcterms:created>
  <dcterms:modified xsi:type="dcterms:W3CDTF">2019-09-05T20:59:20Z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0x010100D500D70196C72F47B7C90BE3AA952A74</vt:lpwstr>
  </property>
  <property fmtid="{D5CDD505-2E9C-101B-9397-08002B2CF9AE}" pid="3" name="_dlc_DocIdItemGuid">
    <vt:lpwstr>f69956ed-6370-4285-b11a-9bf1be7d2c9a</vt:lpwstr>
  </property>
</Properties>
</file>