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3" r:id="rId5"/>
  </p:sldMasterIdLst>
  <p:notesMasterIdLst>
    <p:notesMasterId r:id="rId17"/>
  </p:notesMasterIdLst>
  <p:sldIdLst>
    <p:sldId id="257" r:id="rId6"/>
    <p:sldId id="270" r:id="rId7"/>
    <p:sldId id="271" r:id="rId8"/>
    <p:sldId id="272" r:id="rId9"/>
    <p:sldId id="273" r:id="rId10"/>
    <p:sldId id="274" r:id="rId11"/>
    <p:sldId id="258" r:id="rId12"/>
    <p:sldId id="259" r:id="rId13"/>
    <p:sldId id="260" r:id="rId14"/>
    <p:sldId id="261"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742" autoAdjust="0"/>
  </p:normalViewPr>
  <p:slideViewPr>
    <p:cSldViewPr snapToGrid="0">
      <p:cViewPr varScale="1">
        <p:scale>
          <a:sx n="67" d="100"/>
          <a:sy n="67" d="100"/>
        </p:scale>
        <p:origin x="780"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3" d="100"/>
          <a:sy n="73" d="100"/>
        </p:scale>
        <p:origin x="317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CCB2F-4EDC-47A0-83D4-3430E32830CB}" type="doc">
      <dgm:prSet loTypeId="urn:microsoft.com/office/officeart/2005/8/layout/vList2" loCatId="list" qsTypeId="urn:microsoft.com/office/officeart/2005/8/quickstyle/3d1" qsCatId="3D" csTypeId="urn:microsoft.com/office/officeart/2005/8/colors/colorful1#1" csCatId="colorful" phldr="1"/>
      <dgm:spPr/>
      <dgm:t>
        <a:bodyPr/>
        <a:lstStyle/>
        <a:p>
          <a:endParaRPr lang="en-US"/>
        </a:p>
      </dgm:t>
    </dgm:pt>
    <dgm:pt modelId="{640A256F-D1CF-47CE-B122-39D51280776E}">
      <dgm:prSet custT="1"/>
      <dgm:spPr>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0" dirty="0" smtClean="0">
              <a:latin typeface="Arial" pitchFamily="34" charset="0"/>
              <a:cs typeface="Arial" pitchFamily="34" charset="0"/>
            </a:rPr>
            <a:t>Describe the liver peer review process</a:t>
          </a:r>
          <a:endParaRPr lang="en-US" sz="2400" b="0" dirty="0">
            <a:latin typeface="Arial" pitchFamily="34" charset="0"/>
            <a:cs typeface="Arial" pitchFamily="34" charset="0"/>
          </a:endParaRPr>
        </a:p>
      </dgm:t>
    </dgm:pt>
    <dgm:pt modelId="{B5ECEDF7-5EB4-4D8E-AB6C-43F06DE848D7}" type="parTrans" cxnId="{32DE4538-424C-4A03-BC0E-4AA3FAB903B6}">
      <dgm:prSet/>
      <dgm:spPr/>
      <dgm:t>
        <a:bodyPr/>
        <a:lstStyle/>
        <a:p>
          <a:endParaRPr lang="en-US" sz="2800" b="0">
            <a:latin typeface="Arial" pitchFamily="34" charset="0"/>
            <a:cs typeface="Arial" pitchFamily="34" charset="0"/>
          </a:endParaRPr>
        </a:p>
      </dgm:t>
    </dgm:pt>
    <dgm:pt modelId="{91F4CEDB-62C0-4FAF-9644-C7E7F5523314}" type="sibTrans" cxnId="{32DE4538-424C-4A03-BC0E-4AA3FAB903B6}">
      <dgm:prSet/>
      <dgm:spPr/>
      <dgm:t>
        <a:bodyPr/>
        <a:lstStyle/>
        <a:p>
          <a:endParaRPr lang="en-US" sz="2800" b="0">
            <a:latin typeface="Arial" pitchFamily="34" charset="0"/>
            <a:cs typeface="Arial" pitchFamily="34" charset="0"/>
          </a:endParaRPr>
        </a:p>
      </dgm:t>
    </dgm:pt>
    <dgm:pt modelId="{A118DA54-CC16-4467-BEFD-AD3D3E3A47E5}">
      <dgm:prSet custT="1"/>
      <dgm:spPr>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dirty="0" smtClean="0">
              <a:latin typeface="Arial" pitchFamily="34" charset="0"/>
              <a:ea typeface="+mn-ea"/>
              <a:cs typeface="Arial" pitchFamily="34" charset="0"/>
            </a:rPr>
            <a:t>Identify approved exceptions outlined in OPTN/UNOS policies </a:t>
          </a:r>
          <a:endParaRPr lang="en-US" sz="2400" b="0" dirty="0">
            <a:latin typeface="Arial" pitchFamily="34" charset="0"/>
            <a:cs typeface="Arial" pitchFamily="34" charset="0"/>
          </a:endParaRPr>
        </a:p>
      </dgm:t>
    </dgm:pt>
    <dgm:pt modelId="{C455398C-1329-4072-B7E4-4208CFEB9ADD}" type="parTrans" cxnId="{B4900A05-23E4-42EA-AC23-88888332EC75}">
      <dgm:prSet/>
      <dgm:spPr/>
      <dgm:t>
        <a:bodyPr/>
        <a:lstStyle/>
        <a:p>
          <a:endParaRPr lang="en-US" sz="2800" b="0">
            <a:latin typeface="Arial" pitchFamily="34" charset="0"/>
            <a:cs typeface="Arial" pitchFamily="34" charset="0"/>
          </a:endParaRPr>
        </a:p>
      </dgm:t>
    </dgm:pt>
    <dgm:pt modelId="{D5E932B5-020E-4DB8-9F9D-D1397FB0D0B4}" type="sibTrans" cxnId="{B4900A05-23E4-42EA-AC23-88888332EC75}">
      <dgm:prSet/>
      <dgm:spPr/>
      <dgm:t>
        <a:bodyPr/>
        <a:lstStyle/>
        <a:p>
          <a:endParaRPr lang="en-US" sz="2800" b="0">
            <a:latin typeface="Arial" pitchFamily="34" charset="0"/>
            <a:cs typeface="Arial" pitchFamily="34" charset="0"/>
          </a:endParaRPr>
        </a:p>
      </dgm:t>
    </dgm:pt>
    <dgm:pt modelId="{145F75C9-1A51-452A-9414-0991A9F5DAE2}">
      <dgm:prSet custT="1"/>
      <dgm:spPr>
        <a:solidFill>
          <a:schemeClr val="accent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dirty="0" smtClean="0">
              <a:latin typeface="Arial" pitchFamily="34" charset="0"/>
              <a:ea typeface="+mn-ea"/>
              <a:cs typeface="Arial" pitchFamily="34" charset="0"/>
            </a:rPr>
            <a:t>Recognize an appropriate justification narrative</a:t>
          </a:r>
          <a:endParaRPr lang="en-US" sz="2400" b="0" dirty="0">
            <a:latin typeface="Arial" pitchFamily="34" charset="0"/>
            <a:cs typeface="Arial" pitchFamily="34" charset="0"/>
          </a:endParaRPr>
        </a:p>
      </dgm:t>
    </dgm:pt>
    <dgm:pt modelId="{7B2F3F50-2A22-47D9-B4D7-9A8A75A120A4}" type="parTrans" cxnId="{3031492B-9B69-411C-B89E-B91276F0EFD2}">
      <dgm:prSet/>
      <dgm:spPr/>
      <dgm:t>
        <a:bodyPr/>
        <a:lstStyle/>
        <a:p>
          <a:endParaRPr lang="en-US"/>
        </a:p>
      </dgm:t>
    </dgm:pt>
    <dgm:pt modelId="{4C30A9F3-93D4-4510-B064-F49493EBB491}" type="sibTrans" cxnId="{3031492B-9B69-411C-B89E-B91276F0EFD2}">
      <dgm:prSet/>
      <dgm:spPr/>
      <dgm:t>
        <a:bodyPr/>
        <a:lstStyle/>
        <a:p>
          <a:endParaRPr lang="en-US"/>
        </a:p>
      </dgm:t>
    </dgm:pt>
    <dgm:pt modelId="{D0E2DBE2-73DA-47A7-9CC6-E92EFD12D7EF}">
      <dgm:prSet custT="1"/>
      <dgm:spPr>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dirty="0" smtClean="0">
              <a:latin typeface="Arial" pitchFamily="34" charset="0"/>
              <a:ea typeface="+mn-ea"/>
              <a:cs typeface="Arial" pitchFamily="34" charset="0"/>
            </a:rPr>
            <a:t>Differentiate specific operational guidelines that may affect the review process</a:t>
          </a:r>
          <a:endParaRPr lang="en-US" sz="2400" b="0" dirty="0">
            <a:latin typeface="Arial" pitchFamily="34" charset="0"/>
            <a:cs typeface="Arial" pitchFamily="34" charset="0"/>
          </a:endParaRPr>
        </a:p>
      </dgm:t>
    </dgm:pt>
    <dgm:pt modelId="{CDB7E3BD-BF43-4D9F-BD80-262474AA97CE}" type="parTrans" cxnId="{5C131944-AE26-430F-BF38-CF2FBD9FC2ED}">
      <dgm:prSet/>
      <dgm:spPr/>
      <dgm:t>
        <a:bodyPr/>
        <a:lstStyle/>
        <a:p>
          <a:endParaRPr lang="en-US"/>
        </a:p>
      </dgm:t>
    </dgm:pt>
    <dgm:pt modelId="{6CE6C482-14E6-4C18-8EBB-3F34CA2EF63C}" type="sibTrans" cxnId="{5C131944-AE26-430F-BF38-CF2FBD9FC2ED}">
      <dgm:prSet/>
      <dgm:spPr/>
      <dgm:t>
        <a:bodyPr/>
        <a:lstStyle/>
        <a:p>
          <a:endParaRPr lang="en-US"/>
        </a:p>
      </dgm:t>
    </dgm:pt>
    <dgm:pt modelId="{E7F6E986-FBBC-4468-AFD5-B5D0766A1860}" type="pres">
      <dgm:prSet presAssocID="{788CCB2F-4EDC-47A0-83D4-3430E32830CB}" presName="linear" presStyleCnt="0">
        <dgm:presLayoutVars>
          <dgm:animLvl val="lvl"/>
          <dgm:resizeHandles val="exact"/>
        </dgm:presLayoutVars>
      </dgm:prSet>
      <dgm:spPr/>
      <dgm:t>
        <a:bodyPr/>
        <a:lstStyle/>
        <a:p>
          <a:endParaRPr lang="en-US"/>
        </a:p>
      </dgm:t>
    </dgm:pt>
    <dgm:pt modelId="{97F6EFA1-5102-4DEB-AB42-7A0A83672B0A}" type="pres">
      <dgm:prSet presAssocID="{D0E2DBE2-73DA-47A7-9CC6-E92EFD12D7EF}" presName="parentText" presStyleLbl="node1" presStyleIdx="0" presStyleCnt="4">
        <dgm:presLayoutVars>
          <dgm:chMax val="0"/>
          <dgm:bulletEnabled val="1"/>
        </dgm:presLayoutVars>
      </dgm:prSet>
      <dgm:spPr/>
      <dgm:t>
        <a:bodyPr/>
        <a:lstStyle/>
        <a:p>
          <a:endParaRPr lang="en-US"/>
        </a:p>
      </dgm:t>
    </dgm:pt>
    <dgm:pt modelId="{45D900E1-6046-4B20-8D8B-39A365B4ABEC}" type="pres">
      <dgm:prSet presAssocID="{6CE6C482-14E6-4C18-8EBB-3F34CA2EF63C}" presName="spacer" presStyleCnt="0"/>
      <dgm:spPr/>
      <dgm:t>
        <a:bodyPr/>
        <a:lstStyle/>
        <a:p>
          <a:endParaRPr lang="en-US"/>
        </a:p>
      </dgm:t>
    </dgm:pt>
    <dgm:pt modelId="{33A0DB8D-CD71-45D0-8FDC-90E38483FBB6}" type="pres">
      <dgm:prSet presAssocID="{640A256F-D1CF-47CE-B122-39D51280776E}" presName="parentText" presStyleLbl="node1" presStyleIdx="1" presStyleCnt="4">
        <dgm:presLayoutVars>
          <dgm:chMax val="0"/>
          <dgm:bulletEnabled val="1"/>
        </dgm:presLayoutVars>
      </dgm:prSet>
      <dgm:spPr/>
      <dgm:t>
        <a:bodyPr/>
        <a:lstStyle/>
        <a:p>
          <a:endParaRPr lang="en-US"/>
        </a:p>
      </dgm:t>
    </dgm:pt>
    <dgm:pt modelId="{E0836FA5-8D34-4C73-A3DA-205B100824C9}" type="pres">
      <dgm:prSet presAssocID="{91F4CEDB-62C0-4FAF-9644-C7E7F5523314}" presName="spacer" presStyleCnt="0"/>
      <dgm:spPr/>
      <dgm:t>
        <a:bodyPr/>
        <a:lstStyle/>
        <a:p>
          <a:endParaRPr lang="en-US"/>
        </a:p>
      </dgm:t>
    </dgm:pt>
    <dgm:pt modelId="{825EB66D-9AC1-46F9-B55B-E1243107786C}" type="pres">
      <dgm:prSet presAssocID="{145F75C9-1A51-452A-9414-0991A9F5DAE2}" presName="parentText" presStyleLbl="node1" presStyleIdx="2" presStyleCnt="4">
        <dgm:presLayoutVars>
          <dgm:chMax val="0"/>
          <dgm:bulletEnabled val="1"/>
        </dgm:presLayoutVars>
      </dgm:prSet>
      <dgm:spPr/>
      <dgm:t>
        <a:bodyPr/>
        <a:lstStyle/>
        <a:p>
          <a:endParaRPr lang="en-US"/>
        </a:p>
      </dgm:t>
    </dgm:pt>
    <dgm:pt modelId="{86C4F6C5-00B8-41B4-BCD2-2BDF84B75ACB}" type="pres">
      <dgm:prSet presAssocID="{4C30A9F3-93D4-4510-B064-F49493EBB491}" presName="spacer" presStyleCnt="0"/>
      <dgm:spPr/>
      <dgm:t>
        <a:bodyPr/>
        <a:lstStyle/>
        <a:p>
          <a:endParaRPr lang="en-US"/>
        </a:p>
      </dgm:t>
    </dgm:pt>
    <dgm:pt modelId="{F272BB16-2175-4EB9-A0E8-477E8B19D179}" type="pres">
      <dgm:prSet presAssocID="{A118DA54-CC16-4467-BEFD-AD3D3E3A47E5}" presName="parentText" presStyleLbl="node1" presStyleIdx="3" presStyleCnt="4" custLinFactNeighborX="3586">
        <dgm:presLayoutVars>
          <dgm:chMax val="0"/>
          <dgm:bulletEnabled val="1"/>
        </dgm:presLayoutVars>
      </dgm:prSet>
      <dgm:spPr/>
      <dgm:t>
        <a:bodyPr/>
        <a:lstStyle/>
        <a:p>
          <a:endParaRPr lang="en-US"/>
        </a:p>
      </dgm:t>
    </dgm:pt>
  </dgm:ptLst>
  <dgm:cxnLst>
    <dgm:cxn modelId="{3031492B-9B69-411C-B89E-B91276F0EFD2}" srcId="{788CCB2F-4EDC-47A0-83D4-3430E32830CB}" destId="{145F75C9-1A51-452A-9414-0991A9F5DAE2}" srcOrd="2" destOrd="0" parTransId="{7B2F3F50-2A22-47D9-B4D7-9A8A75A120A4}" sibTransId="{4C30A9F3-93D4-4510-B064-F49493EBB491}"/>
    <dgm:cxn modelId="{CCCC056A-C891-4CAB-9D32-377D62A17511}" type="presOf" srcId="{145F75C9-1A51-452A-9414-0991A9F5DAE2}" destId="{825EB66D-9AC1-46F9-B55B-E1243107786C}" srcOrd="0" destOrd="0" presId="urn:microsoft.com/office/officeart/2005/8/layout/vList2"/>
    <dgm:cxn modelId="{07B3EC3F-DF0D-48AF-91E2-D450ABD8D75D}" type="presOf" srcId="{D0E2DBE2-73DA-47A7-9CC6-E92EFD12D7EF}" destId="{97F6EFA1-5102-4DEB-AB42-7A0A83672B0A}" srcOrd="0" destOrd="0" presId="urn:microsoft.com/office/officeart/2005/8/layout/vList2"/>
    <dgm:cxn modelId="{9FCD6B16-EED5-4B9D-AA9B-8277D08E60E2}" type="presOf" srcId="{640A256F-D1CF-47CE-B122-39D51280776E}" destId="{33A0DB8D-CD71-45D0-8FDC-90E38483FBB6}" srcOrd="0" destOrd="0" presId="urn:microsoft.com/office/officeart/2005/8/layout/vList2"/>
    <dgm:cxn modelId="{B4900A05-23E4-42EA-AC23-88888332EC75}" srcId="{788CCB2F-4EDC-47A0-83D4-3430E32830CB}" destId="{A118DA54-CC16-4467-BEFD-AD3D3E3A47E5}" srcOrd="3" destOrd="0" parTransId="{C455398C-1329-4072-B7E4-4208CFEB9ADD}" sibTransId="{D5E932B5-020E-4DB8-9F9D-D1397FB0D0B4}"/>
    <dgm:cxn modelId="{5C131944-AE26-430F-BF38-CF2FBD9FC2ED}" srcId="{788CCB2F-4EDC-47A0-83D4-3430E32830CB}" destId="{D0E2DBE2-73DA-47A7-9CC6-E92EFD12D7EF}" srcOrd="0" destOrd="0" parTransId="{CDB7E3BD-BF43-4D9F-BD80-262474AA97CE}" sibTransId="{6CE6C482-14E6-4C18-8EBB-3F34CA2EF63C}"/>
    <dgm:cxn modelId="{32DE4538-424C-4A03-BC0E-4AA3FAB903B6}" srcId="{788CCB2F-4EDC-47A0-83D4-3430E32830CB}" destId="{640A256F-D1CF-47CE-B122-39D51280776E}" srcOrd="1" destOrd="0" parTransId="{B5ECEDF7-5EB4-4D8E-AB6C-43F06DE848D7}" sibTransId="{91F4CEDB-62C0-4FAF-9644-C7E7F5523314}"/>
    <dgm:cxn modelId="{7F279253-214B-45A4-B80B-25A080E6A217}" type="presOf" srcId="{788CCB2F-4EDC-47A0-83D4-3430E32830CB}" destId="{E7F6E986-FBBC-4468-AFD5-B5D0766A1860}" srcOrd="0" destOrd="0" presId="urn:microsoft.com/office/officeart/2005/8/layout/vList2"/>
    <dgm:cxn modelId="{AD13A671-5943-4C5D-B6BB-E4842BD1D685}" type="presOf" srcId="{A118DA54-CC16-4467-BEFD-AD3D3E3A47E5}" destId="{F272BB16-2175-4EB9-A0E8-477E8B19D179}" srcOrd="0" destOrd="0" presId="urn:microsoft.com/office/officeart/2005/8/layout/vList2"/>
    <dgm:cxn modelId="{5B36A3A3-1570-4B2B-9695-C06240CFFE97}" type="presParOf" srcId="{E7F6E986-FBBC-4468-AFD5-B5D0766A1860}" destId="{97F6EFA1-5102-4DEB-AB42-7A0A83672B0A}" srcOrd="0" destOrd="0" presId="urn:microsoft.com/office/officeart/2005/8/layout/vList2"/>
    <dgm:cxn modelId="{C1880814-19C2-4B7F-AE0B-1D628199C131}" type="presParOf" srcId="{E7F6E986-FBBC-4468-AFD5-B5D0766A1860}" destId="{45D900E1-6046-4B20-8D8B-39A365B4ABEC}" srcOrd="1" destOrd="0" presId="urn:microsoft.com/office/officeart/2005/8/layout/vList2"/>
    <dgm:cxn modelId="{C27DAE1B-E22D-45E0-9B87-3A5883785D87}" type="presParOf" srcId="{E7F6E986-FBBC-4468-AFD5-B5D0766A1860}" destId="{33A0DB8D-CD71-45D0-8FDC-90E38483FBB6}" srcOrd="2" destOrd="0" presId="urn:microsoft.com/office/officeart/2005/8/layout/vList2"/>
    <dgm:cxn modelId="{5B665E4D-3C8E-4597-A484-58EFBA25EB78}" type="presParOf" srcId="{E7F6E986-FBBC-4468-AFD5-B5D0766A1860}" destId="{E0836FA5-8D34-4C73-A3DA-205B100824C9}" srcOrd="3" destOrd="0" presId="urn:microsoft.com/office/officeart/2005/8/layout/vList2"/>
    <dgm:cxn modelId="{4B73E81E-06F0-46B6-83B4-2D3263C5821A}" type="presParOf" srcId="{E7F6E986-FBBC-4468-AFD5-B5D0766A1860}" destId="{825EB66D-9AC1-46F9-B55B-E1243107786C}" srcOrd="4" destOrd="0" presId="urn:microsoft.com/office/officeart/2005/8/layout/vList2"/>
    <dgm:cxn modelId="{F5EA0D3A-856E-4DC4-9A47-D329D5C7B41B}" type="presParOf" srcId="{E7F6E986-FBBC-4468-AFD5-B5D0766A1860}" destId="{86C4F6C5-00B8-41B4-BCD2-2BDF84B75ACB}" srcOrd="5" destOrd="0" presId="urn:microsoft.com/office/officeart/2005/8/layout/vList2"/>
    <dgm:cxn modelId="{C261A139-9EF5-4393-838F-E60146EBF702}" type="presParOf" srcId="{E7F6E986-FBBC-4468-AFD5-B5D0766A1860}" destId="{F272BB16-2175-4EB9-A0E8-477E8B19D179}"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BE4B98-E485-4790-8DD1-148072CCC6BE}" type="doc">
      <dgm:prSet loTypeId="urn:microsoft.com/office/officeart/2005/8/layout/cycle2" loCatId="cycle" qsTypeId="urn:microsoft.com/office/officeart/2005/8/quickstyle/3d1" qsCatId="3D" csTypeId="urn:microsoft.com/office/officeart/2005/8/colors/colorful1#11" csCatId="colorful" phldr="1"/>
      <dgm:spPr/>
      <dgm:t>
        <a:bodyPr/>
        <a:lstStyle/>
        <a:p>
          <a:endParaRPr lang="en-US"/>
        </a:p>
      </dgm:t>
    </dgm:pt>
    <dgm:pt modelId="{202DD848-F2BE-4702-8B37-71A8D200B80A}">
      <dgm:prSet phldrT="[Text]" custT="1"/>
      <dgm:spPr>
        <a:solidFill>
          <a:schemeClr val="accent2"/>
        </a:solidFill>
      </dgm:spPr>
      <dgm:t>
        <a:bodyPr/>
        <a:lstStyle/>
        <a:p>
          <a:r>
            <a:rPr lang="en-US" sz="2000" dirty="0" smtClean="0">
              <a:latin typeface="Arial" pitchFamily="34" charset="0"/>
              <a:cs typeface="Arial" pitchFamily="34" charset="0"/>
            </a:rPr>
            <a:t>January 1</a:t>
          </a:r>
          <a:endParaRPr lang="en-US" sz="2000" dirty="0">
            <a:latin typeface="Arial" pitchFamily="34" charset="0"/>
            <a:cs typeface="Arial" pitchFamily="34" charset="0"/>
          </a:endParaRPr>
        </a:p>
      </dgm:t>
    </dgm:pt>
    <dgm:pt modelId="{6B1849F9-B763-440C-B526-DDB5DF03994F}" type="parTrans" cxnId="{17F893EC-88C9-4A6E-8592-7F24CE3AA941}">
      <dgm:prSet/>
      <dgm:spPr/>
      <dgm:t>
        <a:bodyPr/>
        <a:lstStyle/>
        <a:p>
          <a:endParaRPr lang="en-US">
            <a:solidFill>
              <a:schemeClr val="tx1"/>
            </a:solidFill>
            <a:latin typeface="+mn-lt"/>
          </a:endParaRPr>
        </a:p>
      </dgm:t>
    </dgm:pt>
    <dgm:pt modelId="{E46B14EE-703F-43F5-A6EA-7395CB6D2907}" type="sibTrans" cxnId="{17F893EC-88C9-4A6E-8592-7F24CE3AA941}">
      <dgm:prSet/>
      <dgm:spPr>
        <a:solidFill>
          <a:schemeClr val="accent2"/>
        </a:solidFill>
      </dgm:spPr>
      <dgm:t>
        <a:bodyPr/>
        <a:lstStyle/>
        <a:p>
          <a:endParaRPr lang="en-US" dirty="0">
            <a:solidFill>
              <a:schemeClr val="tx1"/>
            </a:solidFill>
            <a:latin typeface="+mn-lt"/>
          </a:endParaRPr>
        </a:p>
      </dgm:t>
    </dgm:pt>
    <dgm:pt modelId="{2A5F3CB9-042E-4BAB-80C2-082C709092E1}">
      <dgm:prSet phldrT="[Text]" custT="1"/>
      <dgm:spPr>
        <a:solidFill>
          <a:schemeClr val="accent3"/>
        </a:solidFill>
      </dgm:spPr>
      <dgm:t>
        <a:bodyPr/>
        <a:lstStyle/>
        <a:p>
          <a:r>
            <a:rPr lang="en-US" sz="2000" dirty="0" smtClean="0">
              <a:latin typeface="Arial" pitchFamily="34" charset="0"/>
              <a:cs typeface="Arial" pitchFamily="34" charset="0"/>
            </a:rPr>
            <a:t>May 1</a:t>
          </a:r>
          <a:endParaRPr lang="en-US" sz="2000" dirty="0">
            <a:latin typeface="Arial" pitchFamily="34" charset="0"/>
            <a:cs typeface="Arial" pitchFamily="34" charset="0"/>
          </a:endParaRPr>
        </a:p>
      </dgm:t>
    </dgm:pt>
    <dgm:pt modelId="{304D961F-767D-4702-826C-9303A5D10486}" type="parTrans" cxnId="{71DFD400-AC13-4CDC-9B43-CCC20F44E3C3}">
      <dgm:prSet/>
      <dgm:spPr/>
      <dgm:t>
        <a:bodyPr/>
        <a:lstStyle/>
        <a:p>
          <a:endParaRPr lang="en-US">
            <a:solidFill>
              <a:schemeClr val="tx1"/>
            </a:solidFill>
            <a:latin typeface="+mn-lt"/>
          </a:endParaRPr>
        </a:p>
      </dgm:t>
    </dgm:pt>
    <dgm:pt modelId="{38DF218C-E7CE-44A1-ADF7-A88B34EEC9B7}" type="sibTrans" cxnId="{71DFD400-AC13-4CDC-9B43-CCC20F44E3C3}">
      <dgm:prSet/>
      <dgm:spPr>
        <a:solidFill>
          <a:schemeClr val="accent3"/>
        </a:solidFill>
      </dgm:spPr>
      <dgm:t>
        <a:bodyPr/>
        <a:lstStyle/>
        <a:p>
          <a:endParaRPr lang="en-US" dirty="0">
            <a:solidFill>
              <a:schemeClr val="tx1"/>
            </a:solidFill>
            <a:latin typeface="+mn-lt"/>
          </a:endParaRPr>
        </a:p>
      </dgm:t>
    </dgm:pt>
    <dgm:pt modelId="{15A8A338-1AA2-48C1-AEA6-792768024266}">
      <dgm:prSet phldrT="[Text]" custT="1"/>
      <dgm:spPr>
        <a:solidFill>
          <a:schemeClr val="accent4"/>
        </a:solidFill>
      </dgm:spPr>
      <dgm:t>
        <a:bodyPr/>
        <a:lstStyle/>
        <a:p>
          <a:pPr algn="ctr"/>
          <a:r>
            <a:rPr lang="en-US" sz="2000" dirty="0" smtClean="0">
              <a:latin typeface="Arial" pitchFamily="34" charset="0"/>
              <a:cs typeface="Arial" pitchFamily="34" charset="0"/>
            </a:rPr>
            <a:t>September  1</a:t>
          </a:r>
          <a:endParaRPr lang="en-US" sz="2000" dirty="0">
            <a:latin typeface="Arial" pitchFamily="34" charset="0"/>
            <a:cs typeface="Arial" pitchFamily="34" charset="0"/>
          </a:endParaRPr>
        </a:p>
      </dgm:t>
    </dgm:pt>
    <dgm:pt modelId="{E5AA3C82-4A9F-4D35-890D-4141F491DDAB}" type="parTrans" cxnId="{075CB34E-3D30-4432-8659-BEC113295188}">
      <dgm:prSet/>
      <dgm:spPr/>
      <dgm:t>
        <a:bodyPr/>
        <a:lstStyle/>
        <a:p>
          <a:endParaRPr lang="en-US">
            <a:solidFill>
              <a:schemeClr val="tx1"/>
            </a:solidFill>
            <a:latin typeface="+mn-lt"/>
          </a:endParaRPr>
        </a:p>
      </dgm:t>
    </dgm:pt>
    <dgm:pt modelId="{D82572B3-DB8F-45E0-8B2D-823A12FD81CF}" type="sibTrans" cxnId="{075CB34E-3D30-4432-8659-BEC113295188}">
      <dgm:prSet/>
      <dgm:spPr>
        <a:solidFill>
          <a:schemeClr val="accent4"/>
        </a:solidFill>
      </dgm:spPr>
      <dgm:t>
        <a:bodyPr/>
        <a:lstStyle/>
        <a:p>
          <a:endParaRPr lang="en-US" dirty="0">
            <a:solidFill>
              <a:schemeClr val="tx1"/>
            </a:solidFill>
            <a:latin typeface="+mn-lt"/>
          </a:endParaRPr>
        </a:p>
      </dgm:t>
    </dgm:pt>
    <dgm:pt modelId="{BABD8786-E245-472C-81BF-9AD5A55C251F}" type="pres">
      <dgm:prSet presAssocID="{14BE4B98-E485-4790-8DD1-148072CCC6BE}" presName="cycle" presStyleCnt="0">
        <dgm:presLayoutVars>
          <dgm:dir/>
          <dgm:resizeHandles val="exact"/>
        </dgm:presLayoutVars>
      </dgm:prSet>
      <dgm:spPr/>
      <dgm:t>
        <a:bodyPr/>
        <a:lstStyle/>
        <a:p>
          <a:endParaRPr lang="en-US"/>
        </a:p>
      </dgm:t>
    </dgm:pt>
    <dgm:pt modelId="{8A03BCB5-8F24-439A-9C59-29E3D48A0C25}" type="pres">
      <dgm:prSet presAssocID="{202DD848-F2BE-4702-8B37-71A8D200B80A}" presName="node" presStyleLbl="node1" presStyleIdx="0" presStyleCnt="3" custScaleX="115724" custScaleY="68089">
        <dgm:presLayoutVars>
          <dgm:bulletEnabled val="1"/>
        </dgm:presLayoutVars>
      </dgm:prSet>
      <dgm:spPr/>
      <dgm:t>
        <a:bodyPr/>
        <a:lstStyle/>
        <a:p>
          <a:endParaRPr lang="en-US"/>
        </a:p>
      </dgm:t>
    </dgm:pt>
    <dgm:pt modelId="{BAAE5B73-BBC0-4789-A1E8-821AD84DCFEE}" type="pres">
      <dgm:prSet presAssocID="{E46B14EE-703F-43F5-A6EA-7395CB6D2907}" presName="sibTrans" presStyleLbl="sibTrans2D1" presStyleIdx="0" presStyleCnt="3"/>
      <dgm:spPr/>
      <dgm:t>
        <a:bodyPr/>
        <a:lstStyle/>
        <a:p>
          <a:endParaRPr lang="en-US"/>
        </a:p>
      </dgm:t>
    </dgm:pt>
    <dgm:pt modelId="{14B863ED-5E25-4DB8-8199-26B7DF52600B}" type="pres">
      <dgm:prSet presAssocID="{E46B14EE-703F-43F5-A6EA-7395CB6D2907}" presName="connectorText" presStyleLbl="sibTrans2D1" presStyleIdx="0" presStyleCnt="3"/>
      <dgm:spPr/>
      <dgm:t>
        <a:bodyPr/>
        <a:lstStyle/>
        <a:p>
          <a:endParaRPr lang="en-US"/>
        </a:p>
      </dgm:t>
    </dgm:pt>
    <dgm:pt modelId="{363E2EDD-02FC-460A-B0BA-D15634C8D988}" type="pres">
      <dgm:prSet presAssocID="{2A5F3CB9-042E-4BAB-80C2-082C709092E1}" presName="node" presStyleLbl="node1" presStyleIdx="1" presStyleCnt="3" custScaleX="115724" custScaleY="68089">
        <dgm:presLayoutVars>
          <dgm:bulletEnabled val="1"/>
        </dgm:presLayoutVars>
      </dgm:prSet>
      <dgm:spPr/>
      <dgm:t>
        <a:bodyPr/>
        <a:lstStyle/>
        <a:p>
          <a:endParaRPr lang="en-US"/>
        </a:p>
      </dgm:t>
    </dgm:pt>
    <dgm:pt modelId="{EB4C43EB-209C-4B93-A902-3180CD0B3137}" type="pres">
      <dgm:prSet presAssocID="{38DF218C-E7CE-44A1-ADF7-A88B34EEC9B7}" presName="sibTrans" presStyleLbl="sibTrans2D1" presStyleIdx="1" presStyleCnt="3"/>
      <dgm:spPr/>
      <dgm:t>
        <a:bodyPr/>
        <a:lstStyle/>
        <a:p>
          <a:endParaRPr lang="en-US"/>
        </a:p>
      </dgm:t>
    </dgm:pt>
    <dgm:pt modelId="{7F352EE9-EE1A-4D93-993E-B6D3B5BC9456}" type="pres">
      <dgm:prSet presAssocID="{38DF218C-E7CE-44A1-ADF7-A88B34EEC9B7}" presName="connectorText" presStyleLbl="sibTrans2D1" presStyleIdx="1" presStyleCnt="3"/>
      <dgm:spPr/>
      <dgm:t>
        <a:bodyPr/>
        <a:lstStyle/>
        <a:p>
          <a:endParaRPr lang="en-US"/>
        </a:p>
      </dgm:t>
    </dgm:pt>
    <dgm:pt modelId="{F636510F-2755-48BB-99EF-949DA894DF25}" type="pres">
      <dgm:prSet presAssocID="{15A8A338-1AA2-48C1-AEA6-792768024266}" presName="node" presStyleLbl="node1" presStyleIdx="2" presStyleCnt="3" custScaleX="115724" custScaleY="68089">
        <dgm:presLayoutVars>
          <dgm:bulletEnabled val="1"/>
        </dgm:presLayoutVars>
      </dgm:prSet>
      <dgm:spPr/>
      <dgm:t>
        <a:bodyPr/>
        <a:lstStyle/>
        <a:p>
          <a:endParaRPr lang="en-US"/>
        </a:p>
      </dgm:t>
    </dgm:pt>
    <dgm:pt modelId="{8C218142-D8CB-4639-9F08-154FC388CACF}" type="pres">
      <dgm:prSet presAssocID="{D82572B3-DB8F-45E0-8B2D-823A12FD81CF}" presName="sibTrans" presStyleLbl="sibTrans2D1" presStyleIdx="2" presStyleCnt="3"/>
      <dgm:spPr/>
      <dgm:t>
        <a:bodyPr/>
        <a:lstStyle/>
        <a:p>
          <a:endParaRPr lang="en-US"/>
        </a:p>
      </dgm:t>
    </dgm:pt>
    <dgm:pt modelId="{A8753847-8274-493D-BA46-7B231C890958}" type="pres">
      <dgm:prSet presAssocID="{D82572B3-DB8F-45E0-8B2D-823A12FD81CF}" presName="connectorText" presStyleLbl="sibTrans2D1" presStyleIdx="2" presStyleCnt="3"/>
      <dgm:spPr/>
      <dgm:t>
        <a:bodyPr/>
        <a:lstStyle/>
        <a:p>
          <a:endParaRPr lang="en-US"/>
        </a:p>
      </dgm:t>
    </dgm:pt>
  </dgm:ptLst>
  <dgm:cxnLst>
    <dgm:cxn modelId="{59D49F61-B07E-44D8-8816-25574966284E}" type="presOf" srcId="{E46B14EE-703F-43F5-A6EA-7395CB6D2907}" destId="{BAAE5B73-BBC0-4789-A1E8-821AD84DCFEE}" srcOrd="0" destOrd="0" presId="urn:microsoft.com/office/officeart/2005/8/layout/cycle2"/>
    <dgm:cxn modelId="{0F4B2804-E7A1-420F-A298-63C2FF502B56}" type="presOf" srcId="{14BE4B98-E485-4790-8DD1-148072CCC6BE}" destId="{BABD8786-E245-472C-81BF-9AD5A55C251F}" srcOrd="0" destOrd="0" presId="urn:microsoft.com/office/officeart/2005/8/layout/cycle2"/>
    <dgm:cxn modelId="{29080C9B-A72C-4F59-8018-A1F6D2449CB2}" type="presOf" srcId="{2A5F3CB9-042E-4BAB-80C2-082C709092E1}" destId="{363E2EDD-02FC-460A-B0BA-D15634C8D988}" srcOrd="0" destOrd="0" presId="urn:microsoft.com/office/officeart/2005/8/layout/cycle2"/>
    <dgm:cxn modelId="{17F893EC-88C9-4A6E-8592-7F24CE3AA941}" srcId="{14BE4B98-E485-4790-8DD1-148072CCC6BE}" destId="{202DD848-F2BE-4702-8B37-71A8D200B80A}" srcOrd="0" destOrd="0" parTransId="{6B1849F9-B763-440C-B526-DDB5DF03994F}" sibTransId="{E46B14EE-703F-43F5-A6EA-7395CB6D2907}"/>
    <dgm:cxn modelId="{B9747CEF-459B-4AB7-8A10-5F253D02A42B}" type="presOf" srcId="{15A8A338-1AA2-48C1-AEA6-792768024266}" destId="{F636510F-2755-48BB-99EF-949DA894DF25}" srcOrd="0" destOrd="0" presId="urn:microsoft.com/office/officeart/2005/8/layout/cycle2"/>
    <dgm:cxn modelId="{71DFD400-AC13-4CDC-9B43-CCC20F44E3C3}" srcId="{14BE4B98-E485-4790-8DD1-148072CCC6BE}" destId="{2A5F3CB9-042E-4BAB-80C2-082C709092E1}" srcOrd="1" destOrd="0" parTransId="{304D961F-767D-4702-826C-9303A5D10486}" sibTransId="{38DF218C-E7CE-44A1-ADF7-A88B34EEC9B7}"/>
    <dgm:cxn modelId="{E71E074D-5AA0-497F-9EE5-D7A95F7F0B3F}" type="presOf" srcId="{38DF218C-E7CE-44A1-ADF7-A88B34EEC9B7}" destId="{EB4C43EB-209C-4B93-A902-3180CD0B3137}" srcOrd="0" destOrd="0" presId="urn:microsoft.com/office/officeart/2005/8/layout/cycle2"/>
    <dgm:cxn modelId="{BF1A4732-A9AB-44D1-839B-7C27E39F0AD2}" type="presOf" srcId="{E46B14EE-703F-43F5-A6EA-7395CB6D2907}" destId="{14B863ED-5E25-4DB8-8199-26B7DF52600B}" srcOrd="1" destOrd="0" presId="urn:microsoft.com/office/officeart/2005/8/layout/cycle2"/>
    <dgm:cxn modelId="{6F624D56-0DDA-48D3-AD9F-108E515C1A7B}" type="presOf" srcId="{D82572B3-DB8F-45E0-8B2D-823A12FD81CF}" destId="{A8753847-8274-493D-BA46-7B231C890958}" srcOrd="1" destOrd="0" presId="urn:microsoft.com/office/officeart/2005/8/layout/cycle2"/>
    <dgm:cxn modelId="{E5A8E4B8-7CAF-43EA-ADD4-282EDB9F420B}" type="presOf" srcId="{202DD848-F2BE-4702-8B37-71A8D200B80A}" destId="{8A03BCB5-8F24-439A-9C59-29E3D48A0C25}" srcOrd="0" destOrd="0" presId="urn:microsoft.com/office/officeart/2005/8/layout/cycle2"/>
    <dgm:cxn modelId="{826AA9AC-E8F0-4108-8A1B-5FA7D24B7FE5}" type="presOf" srcId="{D82572B3-DB8F-45E0-8B2D-823A12FD81CF}" destId="{8C218142-D8CB-4639-9F08-154FC388CACF}" srcOrd="0" destOrd="0" presId="urn:microsoft.com/office/officeart/2005/8/layout/cycle2"/>
    <dgm:cxn modelId="{075CB34E-3D30-4432-8659-BEC113295188}" srcId="{14BE4B98-E485-4790-8DD1-148072CCC6BE}" destId="{15A8A338-1AA2-48C1-AEA6-792768024266}" srcOrd="2" destOrd="0" parTransId="{E5AA3C82-4A9F-4D35-890D-4141F491DDAB}" sibTransId="{D82572B3-DB8F-45E0-8B2D-823A12FD81CF}"/>
    <dgm:cxn modelId="{426FBA6F-08D1-4919-8023-5227BA388099}" type="presOf" srcId="{38DF218C-E7CE-44A1-ADF7-A88B34EEC9B7}" destId="{7F352EE9-EE1A-4D93-993E-B6D3B5BC9456}" srcOrd="1" destOrd="0" presId="urn:microsoft.com/office/officeart/2005/8/layout/cycle2"/>
    <dgm:cxn modelId="{32022037-5503-4EA8-B106-3551D69B3D68}" type="presParOf" srcId="{BABD8786-E245-472C-81BF-9AD5A55C251F}" destId="{8A03BCB5-8F24-439A-9C59-29E3D48A0C25}" srcOrd="0" destOrd="0" presId="urn:microsoft.com/office/officeart/2005/8/layout/cycle2"/>
    <dgm:cxn modelId="{2ADA7766-2F29-4222-8011-5F5FFDAA83C7}" type="presParOf" srcId="{BABD8786-E245-472C-81BF-9AD5A55C251F}" destId="{BAAE5B73-BBC0-4789-A1E8-821AD84DCFEE}" srcOrd="1" destOrd="0" presId="urn:microsoft.com/office/officeart/2005/8/layout/cycle2"/>
    <dgm:cxn modelId="{E72073CB-8BCC-43A4-A82B-CAD3AF2F0CA5}" type="presParOf" srcId="{BAAE5B73-BBC0-4789-A1E8-821AD84DCFEE}" destId="{14B863ED-5E25-4DB8-8199-26B7DF52600B}" srcOrd="0" destOrd="0" presId="urn:microsoft.com/office/officeart/2005/8/layout/cycle2"/>
    <dgm:cxn modelId="{67E2C837-6511-41D5-AEED-BC8D91FECC2A}" type="presParOf" srcId="{BABD8786-E245-472C-81BF-9AD5A55C251F}" destId="{363E2EDD-02FC-460A-B0BA-D15634C8D988}" srcOrd="2" destOrd="0" presId="urn:microsoft.com/office/officeart/2005/8/layout/cycle2"/>
    <dgm:cxn modelId="{40625323-CAC2-4B6E-A86C-3FD441283C5D}" type="presParOf" srcId="{BABD8786-E245-472C-81BF-9AD5A55C251F}" destId="{EB4C43EB-209C-4B93-A902-3180CD0B3137}" srcOrd="3" destOrd="0" presId="urn:microsoft.com/office/officeart/2005/8/layout/cycle2"/>
    <dgm:cxn modelId="{CE3E2DAC-6483-4B17-B1A5-7C13E75EEF3E}" type="presParOf" srcId="{EB4C43EB-209C-4B93-A902-3180CD0B3137}" destId="{7F352EE9-EE1A-4D93-993E-B6D3B5BC9456}" srcOrd="0" destOrd="0" presId="urn:microsoft.com/office/officeart/2005/8/layout/cycle2"/>
    <dgm:cxn modelId="{0F856D3C-AF00-4440-855E-A95A79989D5B}" type="presParOf" srcId="{BABD8786-E245-472C-81BF-9AD5A55C251F}" destId="{F636510F-2755-48BB-99EF-949DA894DF25}" srcOrd="4" destOrd="0" presId="urn:microsoft.com/office/officeart/2005/8/layout/cycle2"/>
    <dgm:cxn modelId="{7EF3D31B-ED41-49DF-BBBE-AD81B43FF295}" type="presParOf" srcId="{BABD8786-E245-472C-81BF-9AD5A55C251F}" destId="{8C218142-D8CB-4639-9F08-154FC388CACF}" srcOrd="5" destOrd="0" presId="urn:microsoft.com/office/officeart/2005/8/layout/cycle2"/>
    <dgm:cxn modelId="{2073AD91-4082-417F-8FF1-683678A305FD}" type="presParOf" srcId="{8C218142-D8CB-4639-9F08-154FC388CACF}" destId="{A8753847-8274-493D-BA46-7B231C89095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6EFA1-5102-4DEB-AB42-7A0A83672B0A}">
      <dsp:nvSpPr>
        <dsp:cNvPr id="0" name=""/>
        <dsp:cNvSpPr/>
      </dsp:nvSpPr>
      <dsp:spPr>
        <a:xfrm>
          <a:off x="0" y="31136"/>
          <a:ext cx="8548688" cy="973440"/>
        </a:xfrm>
        <a:prstGeom prst="roundRect">
          <a:avLst/>
        </a:prstGeom>
        <a:solidFill>
          <a:schemeClr val="accent2"/>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latin typeface="Arial" pitchFamily="34" charset="0"/>
              <a:ea typeface="+mn-ea"/>
              <a:cs typeface="Arial" pitchFamily="34" charset="0"/>
            </a:rPr>
            <a:t>Differentiate specific operational guidelines that may affect the review process</a:t>
          </a:r>
          <a:endParaRPr lang="en-US" sz="2400" b="0" kern="1200" dirty="0">
            <a:latin typeface="Arial" pitchFamily="34" charset="0"/>
            <a:cs typeface="Arial" pitchFamily="34" charset="0"/>
          </a:endParaRPr>
        </a:p>
      </dsp:txBody>
      <dsp:txXfrm>
        <a:off x="47519" y="78655"/>
        <a:ext cx="8453650" cy="878402"/>
      </dsp:txXfrm>
    </dsp:sp>
    <dsp:sp modelId="{33A0DB8D-CD71-45D0-8FDC-90E38483FBB6}">
      <dsp:nvSpPr>
        <dsp:cNvPr id="0" name=""/>
        <dsp:cNvSpPr/>
      </dsp:nvSpPr>
      <dsp:spPr>
        <a:xfrm>
          <a:off x="0" y="1154336"/>
          <a:ext cx="8548688" cy="973440"/>
        </a:xfrm>
        <a:prstGeom prst="roundRect">
          <a:avLst/>
        </a:prstGeom>
        <a:solidFill>
          <a:schemeClr val="accent3"/>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latin typeface="Arial" pitchFamily="34" charset="0"/>
              <a:cs typeface="Arial" pitchFamily="34" charset="0"/>
            </a:rPr>
            <a:t>Describe the liver peer review process</a:t>
          </a:r>
          <a:endParaRPr lang="en-US" sz="2400" b="0" kern="1200" dirty="0">
            <a:latin typeface="Arial" pitchFamily="34" charset="0"/>
            <a:cs typeface="Arial" pitchFamily="34" charset="0"/>
          </a:endParaRPr>
        </a:p>
      </dsp:txBody>
      <dsp:txXfrm>
        <a:off x="47519" y="1201855"/>
        <a:ext cx="8453650" cy="878402"/>
      </dsp:txXfrm>
    </dsp:sp>
    <dsp:sp modelId="{825EB66D-9AC1-46F9-B55B-E1243107786C}">
      <dsp:nvSpPr>
        <dsp:cNvPr id="0" name=""/>
        <dsp:cNvSpPr/>
      </dsp:nvSpPr>
      <dsp:spPr>
        <a:xfrm>
          <a:off x="0" y="2277536"/>
          <a:ext cx="8548688" cy="973440"/>
        </a:xfrm>
        <a:prstGeom prst="roundRect">
          <a:avLst/>
        </a:prstGeom>
        <a:solidFill>
          <a:schemeClr val="accent4"/>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latin typeface="Arial" pitchFamily="34" charset="0"/>
              <a:ea typeface="+mn-ea"/>
              <a:cs typeface="Arial" pitchFamily="34" charset="0"/>
            </a:rPr>
            <a:t>Recognize an appropriate justification narrative</a:t>
          </a:r>
          <a:endParaRPr lang="en-US" sz="2400" b="0" kern="1200" dirty="0">
            <a:latin typeface="Arial" pitchFamily="34" charset="0"/>
            <a:cs typeface="Arial" pitchFamily="34" charset="0"/>
          </a:endParaRPr>
        </a:p>
      </dsp:txBody>
      <dsp:txXfrm>
        <a:off x="47519" y="2325055"/>
        <a:ext cx="8453650" cy="878402"/>
      </dsp:txXfrm>
    </dsp:sp>
    <dsp:sp modelId="{F272BB16-2175-4EB9-A0E8-477E8B19D179}">
      <dsp:nvSpPr>
        <dsp:cNvPr id="0" name=""/>
        <dsp:cNvSpPr/>
      </dsp:nvSpPr>
      <dsp:spPr>
        <a:xfrm>
          <a:off x="0" y="3400736"/>
          <a:ext cx="8548688" cy="973440"/>
        </a:xfrm>
        <a:prstGeom prst="roundRect">
          <a:avLst/>
        </a:prstGeom>
        <a:solidFill>
          <a:schemeClr val="accent5"/>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latin typeface="Arial" pitchFamily="34" charset="0"/>
              <a:ea typeface="+mn-ea"/>
              <a:cs typeface="Arial" pitchFamily="34" charset="0"/>
            </a:rPr>
            <a:t>Identify approved exceptions outlined in OPTN/UNOS policies </a:t>
          </a:r>
          <a:endParaRPr lang="en-US" sz="2400" b="0" kern="1200" dirty="0">
            <a:latin typeface="Arial" pitchFamily="34" charset="0"/>
            <a:cs typeface="Arial" pitchFamily="34" charset="0"/>
          </a:endParaRPr>
        </a:p>
      </dsp:txBody>
      <dsp:txXfrm>
        <a:off x="47519" y="3448255"/>
        <a:ext cx="8453650" cy="8784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3BCB5-8F24-439A-9C59-29E3D48A0C25}">
      <dsp:nvSpPr>
        <dsp:cNvPr id="0" name=""/>
        <dsp:cNvSpPr/>
      </dsp:nvSpPr>
      <dsp:spPr>
        <a:xfrm>
          <a:off x="1399599" y="540243"/>
          <a:ext cx="2405881" cy="1415558"/>
        </a:xfrm>
        <a:prstGeom prst="ellipse">
          <a:avLst/>
        </a:prstGeom>
        <a:solidFill>
          <a:schemeClr val="accent2"/>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January 1</a:t>
          </a:r>
          <a:endParaRPr lang="en-US" sz="2000" kern="1200" dirty="0">
            <a:latin typeface="Arial" pitchFamily="34" charset="0"/>
            <a:cs typeface="Arial" pitchFamily="34" charset="0"/>
          </a:endParaRPr>
        </a:p>
      </dsp:txBody>
      <dsp:txXfrm>
        <a:off x="1751932" y="747547"/>
        <a:ext cx="1701215" cy="1000950"/>
      </dsp:txXfrm>
    </dsp:sp>
    <dsp:sp modelId="{BAAE5B73-BBC0-4789-A1E8-821AD84DCFEE}">
      <dsp:nvSpPr>
        <dsp:cNvPr id="0" name=""/>
        <dsp:cNvSpPr/>
      </dsp:nvSpPr>
      <dsp:spPr>
        <a:xfrm rot="3600000">
          <a:off x="2954004" y="2229252"/>
          <a:ext cx="835198" cy="701656"/>
        </a:xfrm>
        <a:prstGeom prst="rightArrow">
          <a:avLst>
            <a:gd name="adj1" fmla="val 60000"/>
            <a:gd name="adj2" fmla="val 50000"/>
          </a:avLst>
        </a:prstGeom>
        <a:solidFill>
          <a:schemeClr val="accent2"/>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dirty="0">
            <a:solidFill>
              <a:schemeClr val="tx1"/>
            </a:solidFill>
            <a:latin typeface="+mn-lt"/>
          </a:endParaRPr>
        </a:p>
      </dsp:txBody>
      <dsp:txXfrm>
        <a:off x="3006628" y="2278435"/>
        <a:ext cx="624701" cy="420994"/>
      </dsp:txXfrm>
    </dsp:sp>
    <dsp:sp modelId="{363E2EDD-02FC-460A-B0BA-D15634C8D988}">
      <dsp:nvSpPr>
        <dsp:cNvPr id="0" name=""/>
        <dsp:cNvSpPr/>
      </dsp:nvSpPr>
      <dsp:spPr>
        <a:xfrm>
          <a:off x="2961365" y="3245302"/>
          <a:ext cx="2405881" cy="1415558"/>
        </a:xfrm>
        <a:prstGeom prst="ellipse">
          <a:avLst/>
        </a:prstGeom>
        <a:solidFill>
          <a:schemeClr val="accent3"/>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May 1</a:t>
          </a:r>
          <a:endParaRPr lang="en-US" sz="2000" kern="1200" dirty="0">
            <a:latin typeface="Arial" pitchFamily="34" charset="0"/>
            <a:cs typeface="Arial" pitchFamily="34" charset="0"/>
          </a:endParaRPr>
        </a:p>
      </dsp:txBody>
      <dsp:txXfrm>
        <a:off x="3313698" y="3452606"/>
        <a:ext cx="1701215" cy="1000950"/>
      </dsp:txXfrm>
    </dsp:sp>
    <dsp:sp modelId="{EB4C43EB-209C-4B93-A902-3180CD0B3137}">
      <dsp:nvSpPr>
        <dsp:cNvPr id="0" name=""/>
        <dsp:cNvSpPr/>
      </dsp:nvSpPr>
      <dsp:spPr>
        <a:xfrm rot="10800000">
          <a:off x="2423127" y="3602253"/>
          <a:ext cx="380355" cy="701656"/>
        </a:xfrm>
        <a:prstGeom prst="rightArrow">
          <a:avLst>
            <a:gd name="adj1" fmla="val 60000"/>
            <a:gd name="adj2" fmla="val 50000"/>
          </a:avLst>
        </a:prstGeom>
        <a:solidFill>
          <a:schemeClr val="accent3"/>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dirty="0">
            <a:solidFill>
              <a:schemeClr val="tx1"/>
            </a:solidFill>
            <a:latin typeface="+mn-lt"/>
          </a:endParaRPr>
        </a:p>
      </dsp:txBody>
      <dsp:txXfrm rot="10800000">
        <a:off x="2537233" y="3742584"/>
        <a:ext cx="266249" cy="420994"/>
      </dsp:txXfrm>
    </dsp:sp>
    <dsp:sp modelId="{F636510F-2755-48BB-99EF-949DA894DF25}">
      <dsp:nvSpPr>
        <dsp:cNvPr id="0" name=""/>
        <dsp:cNvSpPr/>
      </dsp:nvSpPr>
      <dsp:spPr>
        <a:xfrm>
          <a:off x="-162166" y="3245302"/>
          <a:ext cx="2405881" cy="1415558"/>
        </a:xfrm>
        <a:prstGeom prst="ellipse">
          <a:avLst/>
        </a:prstGeom>
        <a:solidFill>
          <a:schemeClr val="accent4"/>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September  1</a:t>
          </a:r>
          <a:endParaRPr lang="en-US" sz="2000" kern="1200" dirty="0">
            <a:latin typeface="Arial" pitchFamily="34" charset="0"/>
            <a:cs typeface="Arial" pitchFamily="34" charset="0"/>
          </a:endParaRPr>
        </a:p>
      </dsp:txBody>
      <dsp:txXfrm>
        <a:off x="190167" y="3452606"/>
        <a:ext cx="1701215" cy="1000950"/>
      </dsp:txXfrm>
    </dsp:sp>
    <dsp:sp modelId="{8C218142-D8CB-4639-9F08-154FC388CACF}">
      <dsp:nvSpPr>
        <dsp:cNvPr id="0" name=""/>
        <dsp:cNvSpPr/>
      </dsp:nvSpPr>
      <dsp:spPr>
        <a:xfrm rot="18000000">
          <a:off x="1392238" y="2270194"/>
          <a:ext cx="835198" cy="701656"/>
        </a:xfrm>
        <a:prstGeom prst="rightArrow">
          <a:avLst>
            <a:gd name="adj1" fmla="val 60000"/>
            <a:gd name="adj2" fmla="val 50000"/>
          </a:avLst>
        </a:prstGeom>
        <a:solidFill>
          <a:schemeClr val="accent4"/>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dirty="0">
            <a:solidFill>
              <a:schemeClr val="tx1"/>
            </a:solidFill>
            <a:latin typeface="+mn-lt"/>
          </a:endParaRPr>
        </a:p>
      </dsp:txBody>
      <dsp:txXfrm>
        <a:off x="1444862" y="2501673"/>
        <a:ext cx="624701" cy="4209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444DE-457E-4AA4-9ECB-319BF517BED5}" type="datetimeFigureOut">
              <a:rPr lang="en-US" smtClean="0"/>
              <a:t>11/6/2014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25F470-74CD-4839-9FB9-BC9A0084D8D6}" type="slidenum">
              <a:rPr lang="en-US" smtClean="0"/>
              <a:t>‹#›</a:t>
            </a:fld>
            <a:endParaRPr lang="en-US"/>
          </a:p>
        </p:txBody>
      </p:sp>
    </p:spTree>
    <p:extLst>
      <p:ext uri="{BB962C8B-B14F-4D97-AF65-F5344CB8AC3E}">
        <p14:creationId xmlns:p14="http://schemas.microsoft.com/office/powerpoint/2010/main" val="319372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0E68E7-68CA-45BD-9CF6-8F6542871579}" type="slidenum">
              <a:rPr lang="en-US" altLang="en-US" smtClean="0">
                <a:solidFill>
                  <a:srgbClr val="000000"/>
                </a:solidFill>
              </a:rPr>
              <a:pPr>
                <a:spcBef>
                  <a:spcPct val="0"/>
                </a:spcBef>
              </a:pPr>
              <a:t>1</a:t>
            </a:fld>
            <a:endParaRPr lang="en-US" altLang="en-US" smtClean="0">
              <a:solidFill>
                <a:srgbClr val="000000"/>
              </a:solidFill>
            </a:endParaRPr>
          </a:p>
        </p:txBody>
      </p:sp>
    </p:spTree>
    <p:extLst>
      <p:ext uri="{BB962C8B-B14F-4D97-AF65-F5344CB8AC3E}">
        <p14:creationId xmlns:p14="http://schemas.microsoft.com/office/powerpoint/2010/main" val="3450311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25F470-74CD-4839-9FB9-BC9A0084D8D6}" type="slidenum">
              <a:rPr lang="en-US" smtClean="0"/>
              <a:t>10</a:t>
            </a:fld>
            <a:endParaRPr lang="en-US"/>
          </a:p>
        </p:txBody>
      </p:sp>
    </p:spTree>
    <p:extLst>
      <p:ext uri="{BB962C8B-B14F-4D97-AF65-F5344CB8AC3E}">
        <p14:creationId xmlns:p14="http://schemas.microsoft.com/office/powerpoint/2010/main" val="2450179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25F470-74CD-4839-9FB9-BC9A0084D8D6}" type="slidenum">
              <a:rPr lang="en-US" smtClean="0"/>
              <a:t>2</a:t>
            </a:fld>
            <a:endParaRPr lang="en-US"/>
          </a:p>
        </p:txBody>
      </p:sp>
    </p:spTree>
    <p:extLst>
      <p:ext uri="{BB962C8B-B14F-4D97-AF65-F5344CB8AC3E}">
        <p14:creationId xmlns:p14="http://schemas.microsoft.com/office/powerpoint/2010/main" val="3891004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25F470-74CD-4839-9FB9-BC9A0084D8D6}" type="slidenum">
              <a:rPr lang="en-US" smtClean="0"/>
              <a:t>3</a:t>
            </a:fld>
            <a:endParaRPr lang="en-US"/>
          </a:p>
        </p:txBody>
      </p:sp>
    </p:spTree>
    <p:extLst>
      <p:ext uri="{BB962C8B-B14F-4D97-AF65-F5344CB8AC3E}">
        <p14:creationId xmlns:p14="http://schemas.microsoft.com/office/powerpoint/2010/main" val="2436249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Regional Review Board members have varying degrees of understanding about their duties, liver allocation policies, and the RRB process. Several RRBs meet during regional meetings or via conference calls to discuss specific cases as well as to determine a common approach to case review, while other RRBs rarely if ever convene as a group.  Members of the Liver Committee have requested more formal training of all Regional Review Board members to promote consistent review across the country.</a:t>
            </a:r>
            <a:endParaRPr lang="en-US" dirty="0"/>
          </a:p>
        </p:txBody>
      </p:sp>
      <p:sp>
        <p:nvSpPr>
          <p:cNvPr id="4" name="Slide Number Placeholder 3"/>
          <p:cNvSpPr>
            <a:spLocks noGrp="1"/>
          </p:cNvSpPr>
          <p:nvPr>
            <p:ph type="sldNum" sz="quarter" idx="10"/>
          </p:nvPr>
        </p:nvSpPr>
        <p:spPr/>
        <p:txBody>
          <a:bodyPr/>
          <a:lstStyle/>
          <a:p>
            <a:fld id="{3125F470-74CD-4839-9FB9-BC9A0084D8D6}" type="slidenum">
              <a:rPr lang="en-US" smtClean="0"/>
              <a:t>4</a:t>
            </a:fld>
            <a:endParaRPr lang="en-US"/>
          </a:p>
        </p:txBody>
      </p:sp>
    </p:spTree>
    <p:extLst>
      <p:ext uri="{BB962C8B-B14F-4D97-AF65-F5344CB8AC3E}">
        <p14:creationId xmlns:p14="http://schemas.microsoft.com/office/powerpoint/2010/main" val="376118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Liver Committee in conjunction with the liver transplant programs in Region 5</a:t>
            </a:r>
            <a:r>
              <a:rPr lang="en-US" sz="1200" kern="1200" baseline="0" dirty="0" smtClean="0">
                <a:solidFill>
                  <a:schemeClr val="tx1"/>
                </a:solidFill>
                <a:effectLst/>
                <a:latin typeface="+mn-lt"/>
                <a:ea typeface="+mn-ea"/>
                <a:cs typeface="+mn-cs"/>
              </a:rPr>
              <a:t> and UNOS </a:t>
            </a:r>
            <a:r>
              <a:rPr lang="en-US" sz="1200" kern="1200" dirty="0" smtClean="0">
                <a:solidFill>
                  <a:schemeClr val="tx1"/>
                </a:solidFill>
                <a:effectLst/>
                <a:latin typeface="+mn-lt"/>
                <a:ea typeface="+mn-ea"/>
                <a:cs typeface="+mn-cs"/>
              </a:rPr>
              <a:t>staff have developed educational materials currently being piloted with the newest incoming RRB members in Region 5. </a:t>
            </a:r>
            <a:r>
              <a:rPr lang="en-US"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online tutorial was developed which</a:t>
            </a:r>
            <a:r>
              <a:rPr lang="en-US" sz="1200" kern="1200" baseline="0" dirty="0" smtClean="0">
                <a:solidFill>
                  <a:schemeClr val="tx1"/>
                </a:solidFill>
                <a:effectLst/>
                <a:latin typeface="+mn-lt"/>
                <a:ea typeface="+mn-ea"/>
                <a:cs typeface="+mn-cs"/>
              </a:rPr>
              <a:t> includes a </a:t>
            </a:r>
            <a:r>
              <a:rPr lang="en-US" sz="1200" kern="1200" dirty="0" smtClean="0">
                <a:solidFill>
                  <a:schemeClr val="tx1"/>
                </a:solidFill>
                <a:effectLst/>
                <a:latin typeface="+mn-lt"/>
                <a:ea typeface="+mn-ea"/>
                <a:cs typeface="+mn-cs"/>
              </a:rPr>
              <a:t>slide set with speaker notes and an assessment tool. </a:t>
            </a:r>
            <a:r>
              <a:rPr lang="en-US" baseline="0" dirty="0" smtClean="0"/>
              <a:t>This module aimed to educate members of the RRBS so that they could </a:t>
            </a:r>
            <a:r>
              <a:rPr lang="en-US" dirty="0" smtClean="0"/>
              <a:t>identify specific operational guidelines that may affect the review process,</a:t>
            </a:r>
            <a:r>
              <a:rPr lang="en-US" baseline="0" dirty="0" smtClean="0"/>
              <a:t> better</a:t>
            </a:r>
            <a:r>
              <a:rPr lang="en-US" dirty="0" smtClean="0"/>
              <a:t> </a:t>
            </a:r>
            <a:r>
              <a:rPr lang="en-US" baseline="0" dirty="0" smtClean="0"/>
              <a:t>describe </a:t>
            </a:r>
            <a:r>
              <a:rPr lang="en-US" dirty="0" smtClean="0"/>
              <a:t>the liver peer review process,</a:t>
            </a:r>
            <a:r>
              <a:rPr lang="en-US" baseline="0" dirty="0" smtClean="0"/>
              <a:t> &amp; understand what their responsibilities are as a review board members</a:t>
            </a:r>
            <a:r>
              <a:rPr lang="en-US" dirty="0" smtClean="0"/>
              <a:t>. Additionally, after</a:t>
            </a:r>
            <a:r>
              <a:rPr lang="en-US" baseline="0" dirty="0" smtClean="0"/>
              <a:t> completing the tutorial, members should </a:t>
            </a:r>
            <a:r>
              <a:rPr lang="en-US" dirty="0" smtClean="0"/>
              <a:t>recognize what constitutes an appropriate justification narrative, and</a:t>
            </a:r>
            <a:r>
              <a:rPr lang="en-US" baseline="0" dirty="0" smtClean="0"/>
              <a:t> be able to </a:t>
            </a:r>
            <a:r>
              <a:rPr lang="en-US" dirty="0" smtClean="0"/>
              <a:t>identify the approved exceptions outlined in OPTN/UNOS policies</a:t>
            </a:r>
            <a:r>
              <a:rPr lang="en-US" baseline="0" dirty="0" smtClean="0"/>
              <a:t> and specific regional guidelines.</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7C5D798F-5DFB-4A27-99B0-441F58A4308A}" type="slidenum">
              <a:rPr lang="en-US" smtClean="0"/>
              <a:pPr>
                <a:defRPr/>
              </a:pPr>
              <a:t>5</a:t>
            </a:fld>
            <a:endParaRPr lang="en-US" dirty="0"/>
          </a:p>
        </p:txBody>
      </p:sp>
    </p:spTree>
    <p:extLst>
      <p:ext uri="{BB962C8B-B14F-4D97-AF65-F5344CB8AC3E}">
        <p14:creationId xmlns:p14="http://schemas.microsoft.com/office/powerpoint/2010/main" val="551984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Additionally, rotation schedules were updated to eliminate many of the complications attributed to constant member turnover. The first group to pilot this effort completed the tutorial provided. In December, half of this group will rotate off the current Board and new members will be provided the same online tutorial.</a:t>
            </a:r>
          </a:p>
        </p:txBody>
      </p:sp>
      <p:sp>
        <p:nvSpPr>
          <p:cNvPr id="4" name="Slide Number Placeholder 3"/>
          <p:cNvSpPr>
            <a:spLocks noGrp="1"/>
          </p:cNvSpPr>
          <p:nvPr>
            <p:ph type="sldNum" sz="quarter" idx="10"/>
          </p:nvPr>
        </p:nvSpPr>
        <p:spPr/>
        <p:txBody>
          <a:bodyPr/>
          <a:lstStyle/>
          <a:p>
            <a:pPr>
              <a:defRPr/>
            </a:pPr>
            <a:fld id="{7C5D798F-5DFB-4A27-99B0-441F58A4308A}" type="slidenum">
              <a:rPr lang="en-US" smtClean="0"/>
              <a:pPr>
                <a:defRPr/>
              </a:pPr>
              <a:t>6</a:t>
            </a:fld>
            <a:endParaRPr lang="en-US" dirty="0"/>
          </a:p>
        </p:txBody>
      </p:sp>
    </p:spTree>
    <p:extLst>
      <p:ext uri="{BB962C8B-B14F-4D97-AF65-F5344CB8AC3E}">
        <p14:creationId xmlns:p14="http://schemas.microsoft.com/office/powerpoint/2010/main" val="2898266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25F470-74CD-4839-9FB9-BC9A0084D8D6}" type="slidenum">
              <a:rPr lang="en-US" smtClean="0"/>
              <a:t>7</a:t>
            </a:fld>
            <a:endParaRPr lang="en-US"/>
          </a:p>
        </p:txBody>
      </p:sp>
    </p:spTree>
    <p:extLst>
      <p:ext uri="{BB962C8B-B14F-4D97-AF65-F5344CB8AC3E}">
        <p14:creationId xmlns:p14="http://schemas.microsoft.com/office/powerpoint/2010/main" val="1247676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25F470-74CD-4839-9FB9-BC9A0084D8D6}" type="slidenum">
              <a:rPr lang="en-US" smtClean="0"/>
              <a:t>8</a:t>
            </a:fld>
            <a:endParaRPr lang="en-US"/>
          </a:p>
        </p:txBody>
      </p:sp>
    </p:spTree>
    <p:extLst>
      <p:ext uri="{BB962C8B-B14F-4D97-AF65-F5344CB8AC3E}">
        <p14:creationId xmlns:p14="http://schemas.microsoft.com/office/powerpoint/2010/main" val="1121376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previously mentioned,</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current RRB system does not promote consistent reviews/MELD scores across the US.</a:t>
            </a:r>
            <a:endParaRPr lang="en-US" dirty="0" smtClean="0"/>
          </a:p>
          <a:p>
            <a:endParaRPr lang="en-US" dirty="0"/>
          </a:p>
        </p:txBody>
      </p:sp>
      <p:sp>
        <p:nvSpPr>
          <p:cNvPr id="4" name="Slide Number Placeholder 3"/>
          <p:cNvSpPr>
            <a:spLocks noGrp="1"/>
          </p:cNvSpPr>
          <p:nvPr>
            <p:ph type="sldNum" sz="quarter" idx="10"/>
          </p:nvPr>
        </p:nvSpPr>
        <p:spPr/>
        <p:txBody>
          <a:bodyPr/>
          <a:lstStyle/>
          <a:p>
            <a:fld id="{3125F470-74CD-4839-9FB9-BC9A0084D8D6}" type="slidenum">
              <a:rPr lang="en-US" smtClean="0"/>
              <a:t>9</a:t>
            </a:fld>
            <a:endParaRPr lang="en-US"/>
          </a:p>
        </p:txBody>
      </p:sp>
    </p:spTree>
    <p:extLst>
      <p:ext uri="{BB962C8B-B14F-4D97-AF65-F5344CB8AC3E}">
        <p14:creationId xmlns:p14="http://schemas.microsoft.com/office/powerpoint/2010/main" val="1814755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smtClean="0"/>
              <a:t>Click to edit Master title style</a:t>
            </a:r>
            <a:endParaRPr dirty="0"/>
          </a:p>
        </p:txBody>
      </p:sp>
      <p:sp>
        <p:nvSpPr>
          <p:cNvPr id="3" name="Subtitle 2"/>
          <p:cNvSpPr>
            <a:spLocks noGrp="1"/>
          </p:cNvSpPr>
          <p:nvPr>
            <p:ph type="subTitle" idx="1"/>
          </p:nvPr>
        </p:nvSpPr>
        <p:spPr>
          <a:xfrm>
            <a:off x="556685" y="3810000"/>
            <a:ext cx="11076516"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3337386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8"/>
            <a:ext cx="11397885" cy="4405247"/>
          </a:xfrm>
          <a:prstGeom prst="rect">
            <a:avLst/>
          </a:prstGeom>
        </p:spPr>
        <p:txBody>
          <a:bodyPr rtlCol="0">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385379" y="156310"/>
            <a:ext cx="11654804" cy="850932"/>
          </a:xfrm>
          <a:prstGeom prst="rect">
            <a:avLst/>
          </a:prstGeom>
        </p:spPr>
        <p:txBody>
          <a:bodyPr rtlCol="0">
            <a:noAutofit/>
          </a:bodyPr>
          <a:lstStyle>
            <a:lvl1pPr>
              <a:defRPr>
                <a:latin typeface="Arial" pitchFamily="34" charset="0"/>
                <a:cs typeface="Arial" pitchFamily="34" charset="0"/>
              </a:defRPr>
            </a:lvl1pPr>
          </a:lstStyle>
          <a:p>
            <a:r>
              <a:rPr lang="en-US" smtClean="0"/>
              <a:t>Click to edit Master title style</a:t>
            </a:r>
            <a:endParaRPr dirty="0"/>
          </a:p>
        </p:txBody>
      </p:sp>
    </p:spTree>
    <p:extLst>
      <p:ext uri="{BB962C8B-B14F-4D97-AF65-F5344CB8AC3E}">
        <p14:creationId xmlns:p14="http://schemas.microsoft.com/office/powerpoint/2010/main" val="64656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smtClean="0"/>
              <a:t>Click to edit Master title style</a:t>
            </a:r>
            <a:endParaRPr dirty="0"/>
          </a:p>
        </p:txBody>
      </p:sp>
      <p:sp>
        <p:nvSpPr>
          <p:cNvPr id="3" name="Subtitle 2"/>
          <p:cNvSpPr>
            <a:spLocks noGrp="1"/>
          </p:cNvSpPr>
          <p:nvPr>
            <p:ph type="subTitle" idx="1"/>
          </p:nvPr>
        </p:nvSpPr>
        <p:spPr>
          <a:xfrm>
            <a:off x="556685" y="3810000"/>
            <a:ext cx="11076516"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299850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8"/>
            <a:ext cx="11397885" cy="4405247"/>
          </a:xfrm>
          <a:prstGeom prst="rect">
            <a:avLst/>
          </a:prstGeom>
        </p:spPr>
        <p:txBody>
          <a:bodyPr rtlCol="0">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385379" y="156310"/>
            <a:ext cx="11654804" cy="850932"/>
          </a:xfrm>
          <a:prstGeom prst="rect">
            <a:avLst/>
          </a:prstGeom>
        </p:spPr>
        <p:txBody>
          <a:bodyPr rtlCol="0">
            <a:noAutofit/>
          </a:bodyPr>
          <a:lstStyle>
            <a:lvl1pPr>
              <a:defRPr>
                <a:latin typeface="Arial" pitchFamily="34" charset="0"/>
                <a:cs typeface="Arial" pitchFamily="34" charset="0"/>
              </a:defRPr>
            </a:lvl1pPr>
          </a:lstStyle>
          <a:p>
            <a:r>
              <a:rPr lang="en-US" smtClean="0"/>
              <a:t>Click to edit Master title style</a:t>
            </a:r>
            <a:endParaRPr dirty="0"/>
          </a:p>
        </p:txBody>
      </p:sp>
    </p:spTree>
    <p:extLst>
      <p:ext uri="{BB962C8B-B14F-4D97-AF65-F5344CB8AC3E}">
        <p14:creationId xmlns:p14="http://schemas.microsoft.com/office/powerpoint/2010/main" val="14737179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385234" y="155575"/>
            <a:ext cx="11654367"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385233" y="1349376"/>
            <a:ext cx="11398251"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0" name="Picture 3" descr="OPTN_trans.png"/>
          <p:cNvPicPr>
            <a:picLocks noChangeAspect="1"/>
          </p:cNvPicPr>
          <p:nvPr/>
        </p:nvPicPr>
        <p:blipFill>
          <a:blip r:embed="rId5" cstate="print"/>
          <a:srcRect/>
          <a:stretch>
            <a:fillRect/>
          </a:stretch>
        </p:blipFill>
        <p:spPr bwMode="auto">
          <a:xfrm>
            <a:off x="385234" y="6273801"/>
            <a:ext cx="1900767" cy="415925"/>
          </a:xfrm>
          <a:prstGeom prst="rect">
            <a:avLst/>
          </a:prstGeom>
          <a:noFill/>
          <a:ln w="9525">
            <a:noFill/>
            <a:miter lim="800000"/>
            <a:headEnd/>
            <a:tailEnd/>
          </a:ln>
        </p:spPr>
      </p:pic>
      <p:pic>
        <p:nvPicPr>
          <p:cNvPr id="4101" name="Picture 4" descr="UNOS_logo_large.png"/>
          <p:cNvPicPr>
            <a:picLocks noChangeAspect="1"/>
          </p:cNvPicPr>
          <p:nvPr/>
        </p:nvPicPr>
        <p:blipFill>
          <a:blip r:embed="rId6" cstate="print"/>
          <a:srcRect/>
          <a:stretch>
            <a:fillRect/>
          </a:stretch>
        </p:blipFill>
        <p:spPr bwMode="auto">
          <a:xfrm>
            <a:off x="9895418" y="6199188"/>
            <a:ext cx="1993900" cy="582612"/>
          </a:xfrm>
          <a:prstGeom prst="rect">
            <a:avLst/>
          </a:prstGeom>
          <a:noFill/>
          <a:ln w="9525">
            <a:noFill/>
            <a:miter lim="800000"/>
            <a:headEnd/>
            <a:tailEnd/>
          </a:ln>
        </p:spPr>
      </p:pic>
    </p:spTree>
    <p:extLst>
      <p:ext uri="{BB962C8B-B14F-4D97-AF65-F5344CB8AC3E}">
        <p14:creationId xmlns:p14="http://schemas.microsoft.com/office/powerpoint/2010/main" val="4066219334"/>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l" rtl="0" eaLnBrk="1" fontAlgn="base" hangingPunct="1">
        <a:spcBef>
          <a:spcPct val="0"/>
        </a:spcBef>
        <a:spcAft>
          <a:spcPct val="0"/>
        </a:spcAft>
        <a:defRPr sz="4000" b="1" kern="1200">
          <a:solidFill>
            <a:srgbClr val="001B37"/>
          </a:solidFill>
          <a:latin typeface="Arial" pitchFamily="34" charset="0"/>
          <a:ea typeface="Arial" pitchFamily="34" charset="0"/>
          <a:cs typeface="Arial" pitchFamily="34" charset="0"/>
        </a:defRPr>
      </a:lvl1pPr>
      <a:lvl2pPr algn="l" rtl="0" eaLnBrk="1" fontAlgn="base" hangingPunct="1">
        <a:spcBef>
          <a:spcPct val="0"/>
        </a:spcBef>
        <a:spcAft>
          <a:spcPct val="0"/>
        </a:spcAft>
        <a:defRPr sz="4000" b="1">
          <a:solidFill>
            <a:srgbClr val="001B37"/>
          </a:solidFill>
          <a:latin typeface="Arial" charset="0"/>
          <a:ea typeface="Myriad Pro"/>
          <a:cs typeface="Arial" charset="0"/>
        </a:defRPr>
      </a:lvl2pPr>
      <a:lvl3pPr algn="l" rtl="0" eaLnBrk="1" fontAlgn="base" hangingPunct="1">
        <a:spcBef>
          <a:spcPct val="0"/>
        </a:spcBef>
        <a:spcAft>
          <a:spcPct val="0"/>
        </a:spcAft>
        <a:defRPr sz="4000" b="1">
          <a:solidFill>
            <a:srgbClr val="001B37"/>
          </a:solidFill>
          <a:latin typeface="Arial" charset="0"/>
          <a:ea typeface="Myriad Pro"/>
          <a:cs typeface="Arial" charset="0"/>
        </a:defRPr>
      </a:lvl3pPr>
      <a:lvl4pPr algn="l" rtl="0" eaLnBrk="1" fontAlgn="base" hangingPunct="1">
        <a:spcBef>
          <a:spcPct val="0"/>
        </a:spcBef>
        <a:spcAft>
          <a:spcPct val="0"/>
        </a:spcAft>
        <a:defRPr sz="4000" b="1">
          <a:solidFill>
            <a:srgbClr val="001B37"/>
          </a:solidFill>
          <a:latin typeface="Arial" charset="0"/>
          <a:ea typeface="Myriad Pro"/>
          <a:cs typeface="Arial" charset="0"/>
        </a:defRPr>
      </a:lvl4pPr>
      <a:lvl5pPr algn="l" rtl="0" eaLnBrk="1" fontAlgn="base" hangingPunct="1">
        <a:spcBef>
          <a:spcPct val="0"/>
        </a:spcBef>
        <a:spcAft>
          <a:spcPct val="0"/>
        </a:spcAft>
        <a:defRPr sz="4000" b="1">
          <a:solidFill>
            <a:srgbClr val="001B37"/>
          </a:solidFill>
          <a:latin typeface="Arial" charset="0"/>
          <a:ea typeface="Myriad Pro"/>
          <a:cs typeface="Arial" charset="0"/>
        </a:defRPr>
      </a:lvl5pPr>
      <a:lvl6pPr marL="457200" algn="l" rtl="0" eaLnBrk="1" fontAlgn="base" hangingPunct="1">
        <a:spcBef>
          <a:spcPct val="0"/>
        </a:spcBef>
        <a:spcAft>
          <a:spcPct val="0"/>
        </a:spcAft>
        <a:defRPr sz="4000" b="1">
          <a:solidFill>
            <a:srgbClr val="001B37"/>
          </a:solidFill>
          <a:latin typeface="Calibri" pitchFamily="34" charset="0"/>
          <a:ea typeface="Myriad Pro"/>
          <a:cs typeface="Myriad Pro"/>
        </a:defRPr>
      </a:lvl6pPr>
      <a:lvl7pPr marL="914400" algn="l" rtl="0" eaLnBrk="1" fontAlgn="base" hangingPunct="1">
        <a:spcBef>
          <a:spcPct val="0"/>
        </a:spcBef>
        <a:spcAft>
          <a:spcPct val="0"/>
        </a:spcAft>
        <a:defRPr sz="4000" b="1">
          <a:solidFill>
            <a:srgbClr val="001B37"/>
          </a:solidFill>
          <a:latin typeface="Calibri" pitchFamily="34" charset="0"/>
          <a:ea typeface="Myriad Pro"/>
          <a:cs typeface="Myriad Pro"/>
        </a:defRPr>
      </a:lvl7pPr>
      <a:lvl8pPr marL="1371600" algn="l" rtl="0" eaLnBrk="1" fontAlgn="base" hangingPunct="1">
        <a:spcBef>
          <a:spcPct val="0"/>
        </a:spcBef>
        <a:spcAft>
          <a:spcPct val="0"/>
        </a:spcAft>
        <a:defRPr sz="4000" b="1">
          <a:solidFill>
            <a:srgbClr val="001B37"/>
          </a:solidFill>
          <a:latin typeface="Calibri" pitchFamily="34" charset="0"/>
          <a:ea typeface="Myriad Pro"/>
          <a:cs typeface="Myriad Pro"/>
        </a:defRPr>
      </a:lvl8pPr>
      <a:lvl9pPr marL="1828800" algn="l" rtl="0" eaLnBrk="1" fontAlgn="base" hangingPunct="1">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1" fontAlgn="base" hangingPunct="1">
        <a:spcBef>
          <a:spcPts val="2000"/>
        </a:spcBef>
        <a:spcAft>
          <a:spcPct val="0"/>
        </a:spcAft>
        <a:buClr>
          <a:srgbClr val="002045"/>
        </a:buClr>
        <a:buSzPct val="70000"/>
        <a:buFont typeface="Wingdings" pitchFamily="2" charset="2"/>
        <a:buChar char="§"/>
        <a:defRPr sz="2800" kern="1200">
          <a:solidFill>
            <a:srgbClr val="002045"/>
          </a:solidFill>
          <a:latin typeface="Arial" pitchFamily="34" charset="0"/>
          <a:ea typeface="Arial" pitchFamily="34" charset="0"/>
          <a:cs typeface="Arial" pitchFamily="34" charset="0"/>
        </a:defRPr>
      </a:lvl1pPr>
      <a:lvl2pPr marL="4572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2pPr>
      <a:lvl3pPr marL="6858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3pPr>
      <a:lvl4pPr marL="9144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4pPr>
      <a:lvl5pPr marL="11430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385234" y="155575"/>
            <a:ext cx="11654367"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385233" y="1349376"/>
            <a:ext cx="11398251"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0" name="Picture 3" descr="OPTN_trans.png"/>
          <p:cNvPicPr>
            <a:picLocks noChangeAspect="1"/>
          </p:cNvPicPr>
          <p:nvPr/>
        </p:nvPicPr>
        <p:blipFill>
          <a:blip r:embed="rId5" cstate="print"/>
          <a:srcRect/>
          <a:stretch>
            <a:fillRect/>
          </a:stretch>
        </p:blipFill>
        <p:spPr bwMode="auto">
          <a:xfrm>
            <a:off x="385234" y="6273801"/>
            <a:ext cx="1900767" cy="415925"/>
          </a:xfrm>
          <a:prstGeom prst="rect">
            <a:avLst/>
          </a:prstGeom>
          <a:noFill/>
          <a:ln w="9525">
            <a:noFill/>
            <a:miter lim="800000"/>
            <a:headEnd/>
            <a:tailEnd/>
          </a:ln>
        </p:spPr>
      </p:pic>
      <p:pic>
        <p:nvPicPr>
          <p:cNvPr id="4101" name="Picture 4" descr="UNOS_logo_large.png"/>
          <p:cNvPicPr>
            <a:picLocks noChangeAspect="1"/>
          </p:cNvPicPr>
          <p:nvPr/>
        </p:nvPicPr>
        <p:blipFill>
          <a:blip r:embed="rId6" cstate="print"/>
          <a:srcRect/>
          <a:stretch>
            <a:fillRect/>
          </a:stretch>
        </p:blipFill>
        <p:spPr bwMode="auto">
          <a:xfrm>
            <a:off x="9895418" y="6199188"/>
            <a:ext cx="1993900" cy="582612"/>
          </a:xfrm>
          <a:prstGeom prst="rect">
            <a:avLst/>
          </a:prstGeom>
          <a:noFill/>
          <a:ln w="9525">
            <a:noFill/>
            <a:miter lim="800000"/>
            <a:headEnd/>
            <a:tailEnd/>
          </a:ln>
        </p:spPr>
      </p:pic>
    </p:spTree>
    <p:extLst>
      <p:ext uri="{BB962C8B-B14F-4D97-AF65-F5344CB8AC3E}">
        <p14:creationId xmlns:p14="http://schemas.microsoft.com/office/powerpoint/2010/main" val="2176261688"/>
      </p:ext>
    </p:extLst>
  </p:cSld>
  <p:clrMap bg1="lt1" tx1="dk1" bg2="lt2" tx2="dk2" accent1="accent1" accent2="accent2" accent3="accent3" accent4="accent4" accent5="accent5" accent6="accent6" hlink="hlink" folHlink="folHlink"/>
  <p:sldLayoutIdLst>
    <p:sldLayoutId id="2147483664" r:id="rId1"/>
    <p:sldLayoutId id="2147483665" r:id="rId2"/>
  </p:sldLayoutIdLst>
  <p:timing>
    <p:tnLst>
      <p:par>
        <p:cTn id="1" dur="indefinite" restart="never" nodeType="tmRoot"/>
      </p:par>
    </p:tnLst>
  </p:timing>
  <p:txStyles>
    <p:titleStyle>
      <a:lvl1pPr algn="l" rtl="0" eaLnBrk="1" fontAlgn="base" hangingPunct="1">
        <a:spcBef>
          <a:spcPct val="0"/>
        </a:spcBef>
        <a:spcAft>
          <a:spcPct val="0"/>
        </a:spcAft>
        <a:defRPr sz="4000" b="1" kern="1200">
          <a:solidFill>
            <a:srgbClr val="001B37"/>
          </a:solidFill>
          <a:latin typeface="Arial" pitchFamily="34" charset="0"/>
          <a:ea typeface="Arial" pitchFamily="34" charset="0"/>
          <a:cs typeface="Arial" pitchFamily="34" charset="0"/>
        </a:defRPr>
      </a:lvl1pPr>
      <a:lvl2pPr algn="l" rtl="0" eaLnBrk="1" fontAlgn="base" hangingPunct="1">
        <a:spcBef>
          <a:spcPct val="0"/>
        </a:spcBef>
        <a:spcAft>
          <a:spcPct val="0"/>
        </a:spcAft>
        <a:defRPr sz="4000" b="1">
          <a:solidFill>
            <a:srgbClr val="001B37"/>
          </a:solidFill>
          <a:latin typeface="Arial" charset="0"/>
          <a:ea typeface="Myriad Pro"/>
          <a:cs typeface="Arial" charset="0"/>
        </a:defRPr>
      </a:lvl2pPr>
      <a:lvl3pPr algn="l" rtl="0" eaLnBrk="1" fontAlgn="base" hangingPunct="1">
        <a:spcBef>
          <a:spcPct val="0"/>
        </a:spcBef>
        <a:spcAft>
          <a:spcPct val="0"/>
        </a:spcAft>
        <a:defRPr sz="4000" b="1">
          <a:solidFill>
            <a:srgbClr val="001B37"/>
          </a:solidFill>
          <a:latin typeface="Arial" charset="0"/>
          <a:ea typeface="Myriad Pro"/>
          <a:cs typeface="Arial" charset="0"/>
        </a:defRPr>
      </a:lvl3pPr>
      <a:lvl4pPr algn="l" rtl="0" eaLnBrk="1" fontAlgn="base" hangingPunct="1">
        <a:spcBef>
          <a:spcPct val="0"/>
        </a:spcBef>
        <a:spcAft>
          <a:spcPct val="0"/>
        </a:spcAft>
        <a:defRPr sz="4000" b="1">
          <a:solidFill>
            <a:srgbClr val="001B37"/>
          </a:solidFill>
          <a:latin typeface="Arial" charset="0"/>
          <a:ea typeface="Myriad Pro"/>
          <a:cs typeface="Arial" charset="0"/>
        </a:defRPr>
      </a:lvl4pPr>
      <a:lvl5pPr algn="l" rtl="0" eaLnBrk="1" fontAlgn="base" hangingPunct="1">
        <a:spcBef>
          <a:spcPct val="0"/>
        </a:spcBef>
        <a:spcAft>
          <a:spcPct val="0"/>
        </a:spcAft>
        <a:defRPr sz="4000" b="1">
          <a:solidFill>
            <a:srgbClr val="001B37"/>
          </a:solidFill>
          <a:latin typeface="Arial" charset="0"/>
          <a:ea typeface="Myriad Pro"/>
          <a:cs typeface="Arial" charset="0"/>
        </a:defRPr>
      </a:lvl5pPr>
      <a:lvl6pPr marL="457200" algn="l" rtl="0" eaLnBrk="1" fontAlgn="base" hangingPunct="1">
        <a:spcBef>
          <a:spcPct val="0"/>
        </a:spcBef>
        <a:spcAft>
          <a:spcPct val="0"/>
        </a:spcAft>
        <a:defRPr sz="4000" b="1">
          <a:solidFill>
            <a:srgbClr val="001B37"/>
          </a:solidFill>
          <a:latin typeface="Calibri" pitchFamily="34" charset="0"/>
          <a:ea typeface="Myriad Pro"/>
          <a:cs typeface="Myriad Pro"/>
        </a:defRPr>
      </a:lvl6pPr>
      <a:lvl7pPr marL="914400" algn="l" rtl="0" eaLnBrk="1" fontAlgn="base" hangingPunct="1">
        <a:spcBef>
          <a:spcPct val="0"/>
        </a:spcBef>
        <a:spcAft>
          <a:spcPct val="0"/>
        </a:spcAft>
        <a:defRPr sz="4000" b="1">
          <a:solidFill>
            <a:srgbClr val="001B37"/>
          </a:solidFill>
          <a:latin typeface="Calibri" pitchFamily="34" charset="0"/>
          <a:ea typeface="Myriad Pro"/>
          <a:cs typeface="Myriad Pro"/>
        </a:defRPr>
      </a:lvl7pPr>
      <a:lvl8pPr marL="1371600" algn="l" rtl="0" eaLnBrk="1" fontAlgn="base" hangingPunct="1">
        <a:spcBef>
          <a:spcPct val="0"/>
        </a:spcBef>
        <a:spcAft>
          <a:spcPct val="0"/>
        </a:spcAft>
        <a:defRPr sz="4000" b="1">
          <a:solidFill>
            <a:srgbClr val="001B37"/>
          </a:solidFill>
          <a:latin typeface="Calibri" pitchFamily="34" charset="0"/>
          <a:ea typeface="Myriad Pro"/>
          <a:cs typeface="Myriad Pro"/>
        </a:defRPr>
      </a:lvl8pPr>
      <a:lvl9pPr marL="1828800" algn="l" rtl="0" eaLnBrk="1" fontAlgn="base" hangingPunct="1">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1" fontAlgn="base" hangingPunct="1">
        <a:spcBef>
          <a:spcPts val="2000"/>
        </a:spcBef>
        <a:spcAft>
          <a:spcPct val="0"/>
        </a:spcAft>
        <a:buClr>
          <a:srgbClr val="002045"/>
        </a:buClr>
        <a:buSzPct val="70000"/>
        <a:buFont typeface="Wingdings" pitchFamily="2" charset="2"/>
        <a:buChar char="§"/>
        <a:defRPr sz="2800" kern="1200">
          <a:solidFill>
            <a:srgbClr val="002045"/>
          </a:solidFill>
          <a:latin typeface="Arial" pitchFamily="34" charset="0"/>
          <a:ea typeface="Arial" pitchFamily="34" charset="0"/>
          <a:cs typeface="Arial" pitchFamily="34" charset="0"/>
        </a:defRPr>
      </a:lvl1pPr>
      <a:lvl2pPr marL="4572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2pPr>
      <a:lvl3pPr marL="6858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3pPr>
      <a:lvl4pPr marL="9144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4pPr>
      <a:lvl5pPr marL="11430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Ashley.Archer-Hayes@unos.org" TargetMode="External"/><Relationship Id="rId2" Type="http://schemas.openxmlformats.org/officeDocument/2006/relationships/hyperlink" Target="mailto:David.Mulligan@yale.edu"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941514" y="1066800"/>
            <a:ext cx="8307387" cy="914400"/>
          </a:xfrm>
        </p:spPr>
        <p:txBody>
          <a:bodyPr/>
          <a:lstStyle/>
          <a:p>
            <a:pPr eaLnBrk="1" hangingPunct="1"/>
            <a:r>
              <a:rPr lang="en-US" altLang="en-US" dirty="0" smtClean="0">
                <a:latin typeface="Arial" panose="020B0604020202020204" pitchFamily="34" charset="0"/>
                <a:cs typeface="Arial" panose="020B0604020202020204" pitchFamily="34" charset="0"/>
              </a:rPr>
              <a:t>Liver and Intestinal Organ Transplantation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Committee Update Report</a:t>
            </a:r>
          </a:p>
        </p:txBody>
      </p:sp>
      <p:sp>
        <p:nvSpPr>
          <p:cNvPr id="3" name="Subtitle 2"/>
          <p:cNvSpPr>
            <a:spLocks noGrp="1"/>
          </p:cNvSpPr>
          <p:nvPr>
            <p:ph type="subTitle" idx="1"/>
          </p:nvPr>
        </p:nvSpPr>
        <p:spPr>
          <a:xfrm>
            <a:off x="1941514" y="3505200"/>
            <a:ext cx="8307387" cy="2514600"/>
          </a:xfrm>
        </p:spPr>
        <p:txBody>
          <a:bodyPr rtlCol="0">
            <a:normAutofit/>
          </a:bodyPr>
          <a:lstStyle/>
          <a:p>
            <a:pPr fontAlgn="auto">
              <a:spcAft>
                <a:spcPts val="0"/>
              </a:spcAft>
              <a:defRPr/>
            </a:pPr>
            <a:endParaRPr lang="en-US" dirty="0" smtClean="0">
              <a:solidFill>
                <a:schemeClr val="tx1">
                  <a:lumMod val="95000"/>
                  <a:lumOff val="5000"/>
                </a:schemeClr>
              </a:solidFill>
              <a:latin typeface="Arial" pitchFamily="34" charset="0"/>
              <a:ea typeface="+mn-ea"/>
              <a:cs typeface="Arial" pitchFamily="34" charset="0"/>
            </a:endParaRPr>
          </a:p>
          <a:p>
            <a:pPr>
              <a:defRPr/>
            </a:pPr>
            <a:r>
              <a:rPr lang="en-US" sz="3200" dirty="0">
                <a:solidFill>
                  <a:schemeClr val="bg1">
                    <a:lumMod val="50000"/>
                  </a:schemeClr>
                </a:solidFill>
              </a:rPr>
              <a:t>David Mulligan, MD, Chair</a:t>
            </a:r>
          </a:p>
          <a:p>
            <a:pPr eaLnBrk="1" hangingPunct="1">
              <a:defRPr/>
            </a:pPr>
            <a:r>
              <a:rPr lang="en-US" sz="3200" dirty="0">
                <a:solidFill>
                  <a:schemeClr val="bg1">
                    <a:lumMod val="50000"/>
                  </a:schemeClr>
                </a:solidFill>
              </a:rPr>
              <a:t>OPTN/UNOS Board of Directors Meeting</a:t>
            </a:r>
          </a:p>
          <a:p>
            <a:pPr eaLnBrk="1" hangingPunct="1">
              <a:defRPr/>
            </a:pPr>
            <a:r>
              <a:rPr lang="en-US" sz="3200" dirty="0">
                <a:solidFill>
                  <a:schemeClr val="bg1">
                    <a:lumMod val="50000"/>
                  </a:schemeClr>
                </a:solidFill>
              </a:rPr>
              <a:t>November 12-13, 2014</a:t>
            </a:r>
            <a:endParaRPr lang="en-US" sz="2800" b="1" dirty="0">
              <a:solidFill>
                <a:schemeClr val="tx1"/>
              </a:solidFill>
            </a:endParaRPr>
          </a:p>
          <a:p>
            <a:pPr fontAlgn="auto">
              <a:spcAft>
                <a:spcPts val="0"/>
              </a:spcAft>
              <a:defRPr/>
            </a:pPr>
            <a:endParaRPr lang="en-US" sz="2400" b="1" dirty="0">
              <a:solidFill>
                <a:schemeClr val="tx1">
                  <a:lumMod val="95000"/>
                  <a:lumOff val="5000"/>
                </a:schemeClr>
              </a:solidFill>
              <a:ea typeface="+mn-ea"/>
            </a:endParaRPr>
          </a:p>
        </p:txBody>
      </p:sp>
    </p:spTree>
    <p:extLst>
      <p:ext uri="{BB962C8B-B14F-4D97-AF65-F5344CB8AC3E}">
        <p14:creationId xmlns:p14="http://schemas.microsoft.com/office/powerpoint/2010/main" val="3305344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1101" y="1348828"/>
            <a:ext cx="10213675" cy="4823373"/>
          </a:xfrm>
        </p:spPr>
        <p:txBody>
          <a:bodyPr>
            <a:normAutofit/>
          </a:bodyPr>
          <a:lstStyle/>
          <a:p>
            <a:pPr marL="0" indent="0">
              <a:buNone/>
            </a:pPr>
            <a:r>
              <a:rPr lang="en-US" sz="3600" dirty="0" smtClean="0"/>
              <a:t>The preliminary construct was presented to the Board in June 2014, Board members urged the Committee to move forward in developing a formal proposal.</a:t>
            </a:r>
          </a:p>
          <a:p>
            <a:pPr marL="0" indent="0">
              <a:buNone/>
            </a:pPr>
            <a:r>
              <a:rPr lang="en-US" sz="3600" dirty="0" smtClean="0"/>
              <a:t>The Committee is currently drafting a proposal for Spring 2015 Public Comment, likely for Board consideration in December 2015.</a:t>
            </a:r>
          </a:p>
          <a:p>
            <a:pPr marL="0" indent="0">
              <a:buNone/>
            </a:pPr>
            <a:endParaRPr lang="en-US" i="1" dirty="0" smtClean="0"/>
          </a:p>
        </p:txBody>
      </p:sp>
      <p:sp>
        <p:nvSpPr>
          <p:cNvPr id="3" name="Title 2"/>
          <p:cNvSpPr>
            <a:spLocks noGrp="1"/>
          </p:cNvSpPr>
          <p:nvPr>
            <p:ph type="title"/>
          </p:nvPr>
        </p:nvSpPr>
        <p:spPr/>
        <p:txBody>
          <a:bodyPr/>
          <a:lstStyle/>
          <a:p>
            <a:r>
              <a:rPr lang="en-US" dirty="0" smtClean="0"/>
              <a:t>Committee Response</a:t>
            </a:r>
            <a:endParaRPr lang="en-US" dirty="0"/>
          </a:p>
        </p:txBody>
      </p:sp>
    </p:spTree>
    <p:extLst>
      <p:ext uri="{BB962C8B-B14F-4D97-AF65-F5344CB8AC3E}">
        <p14:creationId xmlns:p14="http://schemas.microsoft.com/office/powerpoint/2010/main" val="3434563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pPr>
            <a:r>
              <a:rPr lang="en-US" sz="3200" dirty="0"/>
              <a:t>David C. Mulligan, MD</a:t>
            </a:r>
          </a:p>
          <a:p>
            <a:pPr marL="0" indent="0">
              <a:spcBef>
                <a:spcPts val="0"/>
              </a:spcBef>
              <a:buNone/>
            </a:pPr>
            <a:r>
              <a:rPr lang="en-US" sz="3200" dirty="0"/>
              <a:t>Committee Chair</a:t>
            </a:r>
          </a:p>
          <a:p>
            <a:pPr marL="0" indent="0">
              <a:spcBef>
                <a:spcPts val="0"/>
              </a:spcBef>
              <a:buNone/>
            </a:pPr>
            <a:r>
              <a:rPr lang="en-US" sz="3200" dirty="0">
                <a:hlinkClick r:id="rId2"/>
              </a:rPr>
              <a:t>David.Mulligan@yale.edu</a:t>
            </a:r>
            <a:endParaRPr lang="en-US" sz="3200" dirty="0"/>
          </a:p>
          <a:p>
            <a:pPr marL="0" indent="0">
              <a:buNone/>
            </a:pPr>
            <a:endParaRPr lang="en-US" sz="3200" dirty="0"/>
          </a:p>
          <a:p>
            <a:pPr marL="0" indent="0">
              <a:spcBef>
                <a:spcPts val="0"/>
              </a:spcBef>
              <a:buNone/>
            </a:pPr>
            <a:r>
              <a:rPr lang="en-US" sz="3200" dirty="0"/>
              <a:t>Ashley Archer-Hayes, MAS</a:t>
            </a:r>
          </a:p>
          <a:p>
            <a:pPr marL="0" indent="0">
              <a:spcBef>
                <a:spcPts val="0"/>
              </a:spcBef>
              <a:buNone/>
            </a:pPr>
            <a:r>
              <a:rPr lang="en-US" sz="3200" dirty="0"/>
              <a:t>Committee Liaison</a:t>
            </a:r>
          </a:p>
          <a:p>
            <a:pPr marL="0" indent="0">
              <a:spcBef>
                <a:spcPts val="0"/>
              </a:spcBef>
              <a:buNone/>
            </a:pPr>
            <a:r>
              <a:rPr lang="en-US" sz="3200" dirty="0">
                <a:hlinkClick r:id="rId3"/>
              </a:rPr>
              <a:t>Ashley.Archer-Hayes@unos.org</a:t>
            </a:r>
            <a:endParaRPr lang="en-US" sz="3200" dirty="0"/>
          </a:p>
          <a:p>
            <a:pPr marL="0" indent="0">
              <a:spcBef>
                <a:spcPts val="0"/>
              </a:spcBef>
              <a:buNone/>
            </a:pPr>
            <a:endParaRPr lang="en-US" dirty="0"/>
          </a:p>
        </p:txBody>
      </p:sp>
      <p:sp>
        <p:nvSpPr>
          <p:cNvPr id="3" name="Title 2"/>
          <p:cNvSpPr>
            <a:spLocks noGrp="1"/>
          </p:cNvSpPr>
          <p:nvPr>
            <p:ph type="title"/>
          </p:nvPr>
        </p:nvSpPr>
        <p:spPr>
          <a:xfrm>
            <a:off x="780836" y="228601"/>
            <a:ext cx="10089221" cy="894389"/>
          </a:xfrm>
        </p:spPr>
        <p:txBody>
          <a:bodyPr/>
          <a:lstStyle/>
          <a:p>
            <a:r>
              <a:rPr lang="en-US" dirty="0" smtClean="0"/>
              <a:t>Thank you for your consideration.</a:t>
            </a:r>
            <a:br>
              <a:rPr lang="en-US" dirty="0" smtClean="0"/>
            </a:br>
            <a:r>
              <a:rPr lang="en-US" dirty="0" smtClean="0"/>
              <a:t>Questions?</a:t>
            </a:r>
            <a:endParaRPr lang="en-US" dirty="0"/>
          </a:p>
        </p:txBody>
      </p:sp>
    </p:spTree>
    <p:extLst>
      <p:ext uri="{BB962C8B-B14F-4D97-AF65-F5344CB8AC3E}">
        <p14:creationId xmlns:p14="http://schemas.microsoft.com/office/powerpoint/2010/main" val="1164342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1847" y="2350904"/>
            <a:ext cx="11076516" cy="2908259"/>
          </a:xfrm>
        </p:spPr>
        <p:txBody>
          <a:bodyPr/>
          <a:lstStyle/>
          <a:p>
            <a:pPr algn="l"/>
            <a:r>
              <a:rPr lang="en-US" dirty="0" smtClean="0"/>
              <a:t>Develop Materials to Educate Liver Regional Review Board Members</a:t>
            </a:r>
            <a:br>
              <a:rPr lang="en-US" dirty="0" smtClean="0"/>
            </a:br>
            <a:r>
              <a:rPr lang="en-US" dirty="0" smtClean="0"/>
              <a:t>Pilot Program</a:t>
            </a:r>
            <a:endParaRPr lang="en-US" dirty="0"/>
          </a:p>
        </p:txBody>
      </p:sp>
    </p:spTree>
    <p:extLst>
      <p:ext uri="{BB962C8B-B14F-4D97-AF65-F5344CB8AC3E}">
        <p14:creationId xmlns:p14="http://schemas.microsoft.com/office/powerpoint/2010/main" val="3503265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296065" y="1439584"/>
            <a:ext cx="9577646" cy="4224894"/>
          </a:xfrm>
          <a:prstGeom prst="rect">
            <a:avLst/>
          </a:prstGeom>
        </p:spPr>
      </p:pic>
      <p:sp>
        <p:nvSpPr>
          <p:cNvPr id="3" name="Title 2"/>
          <p:cNvSpPr>
            <a:spLocks noGrp="1"/>
          </p:cNvSpPr>
          <p:nvPr>
            <p:ph type="title"/>
          </p:nvPr>
        </p:nvSpPr>
        <p:spPr/>
        <p:txBody>
          <a:bodyPr/>
          <a:lstStyle/>
          <a:p>
            <a:r>
              <a:rPr lang="en-US" dirty="0" smtClean="0"/>
              <a:t>Strategic Plan</a:t>
            </a:r>
            <a:endParaRPr lang="en-US" dirty="0"/>
          </a:p>
        </p:txBody>
      </p:sp>
    </p:spTree>
    <p:extLst>
      <p:ext uri="{BB962C8B-B14F-4D97-AF65-F5344CB8AC3E}">
        <p14:creationId xmlns:p14="http://schemas.microsoft.com/office/powerpoint/2010/main" val="4263846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3256841" y="1202075"/>
            <a:ext cx="5445303" cy="5024063"/>
          </a:xfrm>
          <a:prstGeom prst="ellipse">
            <a:avLst/>
          </a:prstGeom>
          <a:solidFill>
            <a:schemeClr val="accent4"/>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4171240" y="2116287"/>
            <a:ext cx="3616504" cy="3293054"/>
          </a:xfrm>
          <a:prstGeom prst="ellipse">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The Problem</a:t>
            </a:r>
            <a:endParaRPr lang="en-US" dirty="0"/>
          </a:p>
        </p:txBody>
      </p:sp>
      <p:sp>
        <p:nvSpPr>
          <p:cNvPr id="5" name="Oval 4"/>
          <p:cNvSpPr/>
          <p:nvPr/>
        </p:nvSpPr>
        <p:spPr>
          <a:xfrm>
            <a:off x="5059955" y="2978321"/>
            <a:ext cx="1839074" cy="1602769"/>
          </a:xfrm>
          <a:prstGeom prst="ellipse">
            <a:avLst/>
          </a:prstGeom>
          <a:solidFill>
            <a:schemeClr val="accent4"/>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8576728" y="1262012"/>
            <a:ext cx="1027416" cy="73936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19345331">
            <a:off x="8617825" y="812470"/>
            <a:ext cx="1972638" cy="461665"/>
          </a:xfrm>
          <a:prstGeom prst="rect">
            <a:avLst/>
          </a:prstGeom>
          <a:noFill/>
        </p:spPr>
        <p:txBody>
          <a:bodyPr wrap="square" rtlCol="0">
            <a:spAutoFit/>
          </a:bodyPr>
          <a:lstStyle/>
          <a:p>
            <a:r>
              <a:rPr lang="en-US" sz="2400" b="1" dirty="0" smtClean="0"/>
              <a:t>Duties</a:t>
            </a:r>
            <a:endParaRPr lang="en-US" sz="3200" b="1" dirty="0"/>
          </a:p>
        </p:txBody>
      </p:sp>
      <p:sp>
        <p:nvSpPr>
          <p:cNvPr id="16" name="TextBox 15"/>
          <p:cNvSpPr txBox="1"/>
          <p:nvPr/>
        </p:nvSpPr>
        <p:spPr>
          <a:xfrm>
            <a:off x="4626798" y="1398234"/>
            <a:ext cx="2856216" cy="523220"/>
          </a:xfrm>
          <a:prstGeom prst="rect">
            <a:avLst/>
          </a:prstGeom>
          <a:noFill/>
        </p:spPr>
        <p:txBody>
          <a:bodyPr wrap="square" rtlCol="0">
            <a:spAutoFit/>
          </a:bodyPr>
          <a:lstStyle/>
          <a:p>
            <a:pPr algn="ctr"/>
            <a:r>
              <a:rPr lang="en-US" sz="2800" b="1" dirty="0" smtClean="0"/>
              <a:t>Understanding</a:t>
            </a:r>
            <a:endParaRPr lang="en-US" sz="2800" b="1" dirty="0"/>
          </a:p>
        </p:txBody>
      </p:sp>
      <p:sp>
        <p:nvSpPr>
          <p:cNvPr id="17" name="TextBox 16"/>
          <p:cNvSpPr txBox="1"/>
          <p:nvPr/>
        </p:nvSpPr>
        <p:spPr>
          <a:xfrm rot="1323885">
            <a:off x="1594213" y="1167400"/>
            <a:ext cx="1880170" cy="461665"/>
          </a:xfrm>
          <a:prstGeom prst="rect">
            <a:avLst/>
          </a:prstGeom>
          <a:noFill/>
        </p:spPr>
        <p:txBody>
          <a:bodyPr wrap="square" rtlCol="0">
            <a:spAutoFit/>
          </a:bodyPr>
          <a:lstStyle/>
          <a:p>
            <a:r>
              <a:rPr lang="en-US" sz="2400" b="1" dirty="0" smtClean="0"/>
              <a:t>Policies</a:t>
            </a:r>
            <a:endParaRPr lang="en-US" sz="2400" b="1" dirty="0"/>
          </a:p>
        </p:txBody>
      </p:sp>
      <p:cxnSp>
        <p:nvCxnSpPr>
          <p:cNvPr id="21" name="Straight Arrow Connector 20"/>
          <p:cNvCxnSpPr/>
          <p:nvPr/>
        </p:nvCxnSpPr>
        <p:spPr>
          <a:xfrm flipH="1" flipV="1">
            <a:off x="8841651" y="4782365"/>
            <a:ext cx="1222692" cy="2568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rot="627555">
            <a:off x="8936354" y="4717336"/>
            <a:ext cx="3526456" cy="461665"/>
          </a:xfrm>
          <a:prstGeom prst="rect">
            <a:avLst/>
          </a:prstGeom>
          <a:noFill/>
        </p:spPr>
        <p:txBody>
          <a:bodyPr wrap="square" rtlCol="0">
            <a:spAutoFit/>
          </a:bodyPr>
          <a:lstStyle/>
          <a:p>
            <a:r>
              <a:rPr lang="en-US" sz="2400" b="1" dirty="0" smtClean="0"/>
              <a:t>Process of Approval</a:t>
            </a:r>
            <a:endParaRPr lang="en-US" sz="2400" b="1" dirty="0"/>
          </a:p>
        </p:txBody>
      </p:sp>
      <p:cxnSp>
        <p:nvCxnSpPr>
          <p:cNvPr id="24" name="Straight Arrow Connector 23"/>
          <p:cNvCxnSpPr/>
          <p:nvPr/>
        </p:nvCxnSpPr>
        <p:spPr>
          <a:xfrm flipV="1">
            <a:off x="1516243" y="4883957"/>
            <a:ext cx="1602769" cy="12842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rot="21310329">
            <a:off x="250491" y="4551533"/>
            <a:ext cx="3103535" cy="461665"/>
          </a:xfrm>
          <a:prstGeom prst="rect">
            <a:avLst/>
          </a:prstGeom>
          <a:noFill/>
        </p:spPr>
        <p:txBody>
          <a:bodyPr wrap="square" rtlCol="0">
            <a:spAutoFit/>
          </a:bodyPr>
          <a:lstStyle/>
          <a:p>
            <a:r>
              <a:rPr lang="en-US" sz="2400" b="1" dirty="0" smtClean="0"/>
              <a:t>Process of Denial</a:t>
            </a:r>
            <a:endParaRPr lang="en-US" sz="2400" b="1" dirty="0"/>
          </a:p>
        </p:txBody>
      </p:sp>
      <p:sp>
        <p:nvSpPr>
          <p:cNvPr id="27" name="TextBox 26"/>
          <p:cNvSpPr txBox="1"/>
          <p:nvPr/>
        </p:nvSpPr>
        <p:spPr>
          <a:xfrm rot="21222436">
            <a:off x="9174319" y="2800429"/>
            <a:ext cx="2416628" cy="461665"/>
          </a:xfrm>
          <a:prstGeom prst="rect">
            <a:avLst/>
          </a:prstGeom>
          <a:noFill/>
        </p:spPr>
        <p:txBody>
          <a:bodyPr wrap="square" rtlCol="0">
            <a:spAutoFit/>
          </a:bodyPr>
          <a:lstStyle/>
          <a:p>
            <a:r>
              <a:rPr lang="en-US" sz="2400" b="1" dirty="0" smtClean="0"/>
              <a:t>Case Review</a:t>
            </a:r>
            <a:endParaRPr lang="en-US" sz="2400" b="1" dirty="0"/>
          </a:p>
        </p:txBody>
      </p:sp>
      <p:cxnSp>
        <p:nvCxnSpPr>
          <p:cNvPr id="29" name="Straight Arrow Connector 28"/>
          <p:cNvCxnSpPr/>
          <p:nvPr/>
        </p:nvCxnSpPr>
        <p:spPr>
          <a:xfrm flipH="1">
            <a:off x="8923746" y="3178577"/>
            <a:ext cx="1711264" cy="15065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936060" y="2423156"/>
            <a:ext cx="2726743" cy="492443"/>
          </a:xfrm>
          <a:prstGeom prst="rect">
            <a:avLst/>
          </a:prstGeom>
          <a:noFill/>
        </p:spPr>
        <p:txBody>
          <a:bodyPr wrap="square" rtlCol="0">
            <a:spAutoFit/>
          </a:bodyPr>
          <a:lstStyle/>
          <a:p>
            <a:r>
              <a:rPr lang="en-US" sz="2600" b="1" dirty="0" smtClean="0"/>
              <a:t>Consistency</a:t>
            </a:r>
            <a:endParaRPr lang="en-US" sz="2600" b="1" dirty="0"/>
          </a:p>
        </p:txBody>
      </p:sp>
      <p:sp>
        <p:nvSpPr>
          <p:cNvPr id="31" name="TextBox 30"/>
          <p:cNvSpPr txBox="1"/>
          <p:nvPr/>
        </p:nvSpPr>
        <p:spPr>
          <a:xfrm>
            <a:off x="5171342" y="3483273"/>
            <a:ext cx="2256178" cy="461665"/>
          </a:xfrm>
          <a:prstGeom prst="rect">
            <a:avLst/>
          </a:prstGeom>
          <a:noFill/>
        </p:spPr>
        <p:txBody>
          <a:bodyPr wrap="square" rtlCol="0">
            <a:spAutoFit/>
          </a:bodyPr>
          <a:lstStyle/>
          <a:p>
            <a:r>
              <a:rPr lang="en-US" sz="2400" b="1" dirty="0" smtClean="0"/>
              <a:t>Efficiency </a:t>
            </a:r>
            <a:endParaRPr lang="en-US" sz="2400" b="1" dirty="0"/>
          </a:p>
        </p:txBody>
      </p:sp>
      <p:cxnSp>
        <p:nvCxnSpPr>
          <p:cNvPr id="33" name="Straight Arrow Connector 32"/>
          <p:cNvCxnSpPr/>
          <p:nvPr/>
        </p:nvCxnSpPr>
        <p:spPr>
          <a:xfrm>
            <a:off x="2000621" y="1370085"/>
            <a:ext cx="1247558" cy="52322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rot="515600">
            <a:off x="277586" y="2463037"/>
            <a:ext cx="2570902" cy="461665"/>
          </a:xfrm>
          <a:prstGeom prst="rect">
            <a:avLst/>
          </a:prstGeom>
          <a:noFill/>
        </p:spPr>
        <p:txBody>
          <a:bodyPr wrap="square" rtlCol="0">
            <a:spAutoFit/>
          </a:bodyPr>
          <a:lstStyle/>
          <a:p>
            <a:r>
              <a:rPr lang="en-US" sz="2400" b="1" dirty="0" smtClean="0"/>
              <a:t>Responsibilities</a:t>
            </a:r>
            <a:endParaRPr lang="en-US" sz="2400" b="1" dirty="0"/>
          </a:p>
        </p:txBody>
      </p:sp>
      <p:cxnSp>
        <p:nvCxnSpPr>
          <p:cNvPr id="36" name="Straight Arrow Connector 35"/>
          <p:cNvCxnSpPr/>
          <p:nvPr/>
        </p:nvCxnSpPr>
        <p:spPr>
          <a:xfrm>
            <a:off x="1437014" y="2863559"/>
            <a:ext cx="1253103" cy="22952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170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Committee’s Response</a:t>
            </a:r>
            <a:endParaRPr lang="en-US" dirty="0"/>
          </a:p>
        </p:txBody>
      </p:sp>
      <p:graphicFrame>
        <p:nvGraphicFramePr>
          <p:cNvPr id="4" name="Content Placeholder 3"/>
          <p:cNvGraphicFramePr>
            <a:graphicFrameLocks noGrp="1"/>
          </p:cNvGraphicFramePr>
          <p:nvPr>
            <p:ph idx="1"/>
          </p:nvPr>
        </p:nvGraphicFramePr>
        <p:xfrm>
          <a:off x="1812925" y="1349376"/>
          <a:ext cx="8548688"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4903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4717366" y="564092"/>
          <a:ext cx="5205080" cy="4869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Region 5 Rotation</a:t>
            </a:r>
            <a:endParaRPr lang="en-US" dirty="0"/>
          </a:p>
        </p:txBody>
      </p:sp>
      <p:sp>
        <p:nvSpPr>
          <p:cNvPr id="5" name="Content Placeholder 1"/>
          <p:cNvSpPr>
            <a:spLocks noGrp="1"/>
          </p:cNvSpPr>
          <p:nvPr>
            <p:ph idx="1"/>
          </p:nvPr>
        </p:nvSpPr>
        <p:spPr>
          <a:xfrm>
            <a:off x="1813035" y="1337734"/>
            <a:ext cx="2386433" cy="4405247"/>
          </a:xfrm>
        </p:spPr>
        <p:txBody>
          <a:bodyPr/>
          <a:lstStyle/>
          <a:p>
            <a:r>
              <a:rPr lang="en-US" dirty="0" smtClean="0"/>
              <a:t>Rotates every six months</a:t>
            </a:r>
          </a:p>
          <a:p>
            <a:r>
              <a:rPr lang="en-US" dirty="0" smtClean="0"/>
              <a:t>Staggered terms to allow for consistency</a:t>
            </a:r>
          </a:p>
          <a:p>
            <a:endParaRPr lang="en-US" dirty="0"/>
          </a:p>
        </p:txBody>
      </p:sp>
    </p:spTree>
    <p:extLst>
      <p:ext uri="{BB962C8B-B14F-4D97-AF65-F5344CB8AC3E}">
        <p14:creationId xmlns:p14="http://schemas.microsoft.com/office/powerpoint/2010/main" val="1948996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48574" y="3312543"/>
            <a:ext cx="10921041" cy="2192907"/>
          </a:xfrm>
        </p:spPr>
        <p:txBody>
          <a:bodyPr/>
          <a:lstStyle/>
          <a:p>
            <a:pPr algn="l"/>
            <a:r>
              <a:rPr lang="en-US" sz="5400" dirty="0" smtClean="0"/>
              <a:t>National Review Board (NRB) for MELD/PELD Exceptions</a:t>
            </a:r>
            <a:endParaRPr lang="en-US" sz="5400" dirty="0"/>
          </a:p>
        </p:txBody>
      </p:sp>
    </p:spTree>
    <p:extLst>
      <p:ext uri="{BB962C8B-B14F-4D97-AF65-F5344CB8AC3E}">
        <p14:creationId xmlns:p14="http://schemas.microsoft.com/office/powerpoint/2010/main" val="2856184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Strategic Plan</a:t>
            </a:r>
            <a:endParaRPr lang="en-US" sz="4400" dirty="0"/>
          </a:p>
        </p:txBody>
      </p:sp>
      <p:graphicFrame>
        <p:nvGraphicFramePr>
          <p:cNvPr id="5" name="Table 4"/>
          <p:cNvGraphicFramePr>
            <a:graphicFrameLocks noGrp="1"/>
          </p:cNvGraphicFramePr>
          <p:nvPr>
            <p:extLst>
              <p:ext uri="{D42A27DB-BD31-4B8C-83A1-F6EECF244321}">
                <p14:modId xmlns:p14="http://schemas.microsoft.com/office/powerpoint/2010/main" val="2586011828"/>
              </p:ext>
            </p:extLst>
          </p:nvPr>
        </p:nvGraphicFramePr>
        <p:xfrm>
          <a:off x="1207697" y="1371600"/>
          <a:ext cx="9540815" cy="3962400"/>
        </p:xfrm>
        <a:graphic>
          <a:graphicData uri="http://schemas.openxmlformats.org/drawingml/2006/table">
            <a:tbl>
              <a:tblPr firstRow="1" bandRow="1">
                <a:tableStyleId>{21E4AEA4-8DFA-4A89-87EB-49C32662AFE0}</a:tableStyleId>
              </a:tblPr>
              <a:tblGrid>
                <a:gridCol w="9540815"/>
              </a:tblGrid>
              <a:tr h="1676400">
                <a:tc>
                  <a:txBody>
                    <a:bodyPr/>
                    <a:lstStyle/>
                    <a:p>
                      <a:pPr algn="ctr"/>
                      <a:r>
                        <a:rPr lang="en-US" sz="3600" dirty="0" smtClean="0"/>
                        <a:t>Goal 6: </a:t>
                      </a:r>
                    </a:p>
                    <a:p>
                      <a:pPr algn="ctr"/>
                      <a:r>
                        <a:rPr lang="en-US" sz="3600" dirty="0" smtClean="0"/>
                        <a:t>Promote the Efficient Management of the OPTN</a:t>
                      </a:r>
                      <a:endParaRPr lang="en-US" sz="3600" dirty="0"/>
                    </a:p>
                  </a:txBody>
                  <a:tcPr/>
                </a:tc>
              </a:tr>
              <a:tr h="1778372">
                <a:tc>
                  <a:txBody>
                    <a:bodyPr/>
                    <a:lstStyle/>
                    <a:p>
                      <a:pPr marL="457200" indent="-457200">
                        <a:buFont typeface="Arial" panose="020B0604020202020204" pitchFamily="34" charset="0"/>
                        <a:buChar char="•"/>
                      </a:pPr>
                      <a:r>
                        <a:rPr lang="en-US" sz="2800" dirty="0" smtClean="0"/>
                        <a:t>Simplify policies</a:t>
                      </a:r>
                      <a:r>
                        <a:rPr lang="en-US" sz="2800" baseline="0" dirty="0" smtClean="0"/>
                        <a:t> and procedures for efficient and effective implementation</a:t>
                      </a:r>
                    </a:p>
                    <a:p>
                      <a:pPr marL="457200" indent="-457200">
                        <a:buFont typeface="Arial" panose="020B0604020202020204" pitchFamily="34" charset="0"/>
                        <a:buChar char="•"/>
                      </a:pPr>
                      <a:r>
                        <a:rPr lang="en-US" sz="2800" baseline="0" dirty="0" smtClean="0"/>
                        <a:t>Reduce unnecessary variation that increases programming costs</a:t>
                      </a:r>
                    </a:p>
                    <a:p>
                      <a:pPr marL="457200" indent="-457200">
                        <a:buFont typeface="Arial" panose="020B0604020202020204" pitchFamily="34" charset="0"/>
                        <a:buChar char="•"/>
                      </a:pPr>
                      <a:r>
                        <a:rPr lang="en-US" sz="2800" baseline="0" dirty="0" smtClean="0"/>
                        <a:t>Reduce variation in the Regional Review Board Process</a:t>
                      </a:r>
                      <a:endParaRPr lang="en-US" sz="2800" dirty="0"/>
                    </a:p>
                  </a:txBody>
                  <a:tcPr/>
                </a:tc>
              </a:tr>
            </a:tbl>
          </a:graphicData>
        </a:graphic>
      </p:graphicFrame>
    </p:spTree>
    <p:extLst>
      <p:ext uri="{BB962C8B-B14F-4D97-AF65-F5344CB8AC3E}">
        <p14:creationId xmlns:p14="http://schemas.microsoft.com/office/powerpoint/2010/main" val="486261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a:t>In November 2013, the Board approved the following resolution by a vote of 34 in favor, 1 opposed, and 0 abstentions:</a:t>
            </a:r>
          </a:p>
          <a:p>
            <a:pPr marL="0" indent="0">
              <a:buNone/>
            </a:pPr>
            <a:r>
              <a:rPr lang="en-US" sz="3200" b="1" dirty="0" smtClean="0"/>
              <a:t>RESOLVED</a:t>
            </a:r>
            <a:r>
              <a:rPr lang="en-US" sz="3200" b="1" dirty="0"/>
              <a:t>, that the Liver and Intestinal Organ Transplantation Committee is directed to develop a plan to include a conceptual basis and a proposed timeline for implementation of a National Liver Review Board </a:t>
            </a:r>
            <a:r>
              <a:rPr lang="en-US" sz="3200" b="1" dirty="0" smtClean="0"/>
              <a:t> to be presented to the Board of Directors in June 2014.</a:t>
            </a:r>
            <a:endParaRPr lang="en-US" sz="3200" dirty="0" smtClean="0"/>
          </a:p>
          <a:p>
            <a:endParaRPr lang="en-US" dirty="0"/>
          </a:p>
        </p:txBody>
      </p:sp>
      <p:sp>
        <p:nvSpPr>
          <p:cNvPr id="3" name="Title 2"/>
          <p:cNvSpPr>
            <a:spLocks noGrp="1"/>
          </p:cNvSpPr>
          <p:nvPr>
            <p:ph type="title"/>
          </p:nvPr>
        </p:nvSpPr>
        <p:spPr/>
        <p:txBody>
          <a:bodyPr/>
          <a:lstStyle/>
          <a:p>
            <a:r>
              <a:rPr lang="en-US" dirty="0" smtClean="0"/>
              <a:t>2012 Board Resolution</a:t>
            </a:r>
            <a:endParaRPr lang="en-US" dirty="0"/>
          </a:p>
        </p:txBody>
      </p:sp>
    </p:spTree>
    <p:extLst>
      <p:ext uri="{BB962C8B-B14F-4D97-AF65-F5344CB8AC3E}">
        <p14:creationId xmlns:p14="http://schemas.microsoft.com/office/powerpoint/2010/main" val="21275467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6</Value>
    </TaxCatchAll>
    <Comment xmlns="807d2b1c-adf4-4795-b92a-f5e245800038">NRB</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 xsi:nil="true"/>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Liver and Intestinal Organ Transplantation</TermName>
          <TermId xmlns="http://schemas.microsoft.com/office/infopath/2007/PartnerControls">b0acb3d8-2643-46db-a757-b03d0e0e3c76</TermId>
        </TermInfo>
      </Terms>
    </c4269b1b5a244d6cade965ef625899db>
  </documentManagement>
</p:properties>
</file>

<file path=customXml/itemProps1.xml><?xml version="1.0" encoding="utf-8"?>
<ds:datastoreItem xmlns:ds="http://schemas.openxmlformats.org/officeDocument/2006/customXml" ds:itemID="{5ABEB8ED-073F-4D78-93EB-9DDFFA95946B}"/>
</file>

<file path=customXml/itemProps2.xml><?xml version="1.0" encoding="utf-8"?>
<ds:datastoreItem xmlns:ds="http://schemas.openxmlformats.org/officeDocument/2006/customXml" ds:itemID="{1F441EF0-BBED-4632-81BB-3452FE0E206D}"/>
</file>

<file path=customXml/itemProps3.xml><?xml version="1.0" encoding="utf-8"?>
<ds:datastoreItem xmlns:ds="http://schemas.openxmlformats.org/officeDocument/2006/customXml" ds:itemID="{8CC59BF4-917D-4E7C-B697-79D2956ECDAF}"/>
</file>

<file path=docProps/app.xml><?xml version="1.0" encoding="utf-8"?>
<Properties xmlns="http://schemas.openxmlformats.org/officeDocument/2006/extended-properties" xmlns:vt="http://schemas.openxmlformats.org/officeDocument/2006/docPropsVTypes">
  <TotalTime>72</TotalTime>
  <Words>502</Words>
  <Application>Microsoft Office PowerPoint</Application>
  <PresentationFormat>Widescreen</PresentationFormat>
  <Paragraphs>64</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Myriad Pro</vt:lpstr>
      <vt:lpstr>Wingdings</vt:lpstr>
      <vt:lpstr>Expo</vt:lpstr>
      <vt:lpstr>1_Expo</vt:lpstr>
      <vt:lpstr>Liver and Intestinal Organ Transplantation  Committee Update Report</vt:lpstr>
      <vt:lpstr>Develop Materials to Educate Liver Regional Review Board Members Pilot Program</vt:lpstr>
      <vt:lpstr>Strategic Plan</vt:lpstr>
      <vt:lpstr>The Problem</vt:lpstr>
      <vt:lpstr>Committee’s Response</vt:lpstr>
      <vt:lpstr>Region 5 Rotation</vt:lpstr>
      <vt:lpstr>National Review Board (NRB) for MELD/PELD Exceptions</vt:lpstr>
      <vt:lpstr>Strategic Plan</vt:lpstr>
      <vt:lpstr>2012 Board Resolution</vt:lpstr>
      <vt:lpstr>Committee Response</vt:lpstr>
      <vt:lpstr>Thank you for your consideration. 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Liver and Intestinal Organ Transplantation  Committee Update Report</dc:title>
  <dc:creator>Ashley Archer-Hayes</dc:creator>
  <cp:lastModifiedBy>Shandie Covington</cp:lastModifiedBy>
  <cp:revision>10</cp:revision>
  <dcterms:created xsi:type="dcterms:W3CDTF">2014-11-05T20:20:53Z</dcterms:created>
  <dcterms:modified xsi:type="dcterms:W3CDTF">2014-11-06T21:39:04Z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Committee">
    <vt:lpwstr>6;#Liver and Intestinal Organ Transplantation|b0acb3d8-2643-46db-a757-b03d0e0e3c76</vt:lpwstr>
  </property>
</Properties>
</file>