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5" r:id="rId4"/>
    <p:sldMasterId id="2147484107" r:id="rId5"/>
  </p:sldMasterIdLst>
  <p:notesMasterIdLst>
    <p:notesMasterId r:id="rId11"/>
  </p:notesMasterIdLst>
  <p:handoutMasterIdLst>
    <p:handoutMasterId r:id="rId12"/>
  </p:handoutMasterIdLst>
  <p:sldIdLst>
    <p:sldId id="277" r:id="rId6"/>
    <p:sldId id="304" r:id="rId7"/>
    <p:sldId id="275" r:id="rId8"/>
    <p:sldId id="307" r:id="rId9"/>
    <p:sldId id="31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1" clrIdx="0">
    <p:extLst>
      <p:ext uri="{19B8F6BF-5375-455C-9EA6-DF929625EA0E}">
        <p15:presenceInfo xmlns:p15="http://schemas.microsoft.com/office/powerpoint/2012/main" userId="S-1-5-21-3838001524-2532167733-2738084025-1531" providerId="AD"/>
      </p:ext>
    </p:extLst>
  </p:cmAuthor>
  <p:cmAuthor id="2" name="Shannon F. Edwards" initials="SFE" lastIdx="2" clrIdx="1">
    <p:extLst>
      <p:ext uri="{19B8F6BF-5375-455C-9EA6-DF929625EA0E}">
        <p15:presenceInfo xmlns:p15="http://schemas.microsoft.com/office/powerpoint/2012/main" userId="S-1-5-21-3838001524-2532167733-2738084025-1549" providerId="AD"/>
      </p:ext>
    </p:extLst>
  </p:cmAuthor>
  <p:cmAuthor id="3" name="Sally Aungier" initials="SA" lastIdx="8" clrIdx="2">
    <p:extLst>
      <p:ext uri="{19B8F6BF-5375-455C-9EA6-DF929625EA0E}">
        <p15:presenceInfo xmlns:p15="http://schemas.microsoft.com/office/powerpoint/2012/main" userId="S-1-5-21-3838001524-2532167733-2738084025-1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99DB28"/>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34" autoAdjust="0"/>
    <p:restoredTop sz="63861" autoAdjust="0"/>
  </p:normalViewPr>
  <p:slideViewPr>
    <p:cSldViewPr snapToGrid="0" snapToObjects="1">
      <p:cViewPr varScale="1">
        <p:scale>
          <a:sx n="55" d="100"/>
          <a:sy n="55" d="100"/>
        </p:scale>
        <p:origin x="15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6" d="100"/>
        <a:sy n="13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4BACFC-4B5B-46D1-8318-82EB94735ECB}" type="datetimeFigureOut">
              <a:rPr lang="en-US" smtClean="0"/>
              <a:pPr/>
              <a:t>11/6/2014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609B0D-F0E1-45E3-86CA-C749E5248A49}" type="slidenum">
              <a:rPr lang="en-US" smtClean="0"/>
              <a:pPr/>
              <a:t>‹#›</a:t>
            </a:fld>
            <a:endParaRPr lang="en-US"/>
          </a:p>
        </p:txBody>
      </p:sp>
    </p:spTree>
    <p:extLst>
      <p:ext uri="{BB962C8B-B14F-4D97-AF65-F5344CB8AC3E}">
        <p14:creationId xmlns:p14="http://schemas.microsoft.com/office/powerpoint/2010/main" val="60983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0D46C-AF63-4D46-819D-6D892EABEF6D}" type="datetimeFigureOut">
              <a:rPr lang="en-US" smtClean="0"/>
              <a:t>11/6/2014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DD256-729C-4BE2-8C1E-B629E52BB59A}" type="slidenum">
              <a:rPr lang="en-US" smtClean="0"/>
              <a:t>‹#›</a:t>
            </a:fld>
            <a:endParaRPr lang="en-US"/>
          </a:p>
        </p:txBody>
      </p:sp>
    </p:spTree>
    <p:extLst>
      <p:ext uri="{BB962C8B-B14F-4D97-AF65-F5344CB8AC3E}">
        <p14:creationId xmlns:p14="http://schemas.microsoft.com/office/powerpoint/2010/main" val="108529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t>1</a:t>
            </a:fld>
            <a:endParaRPr lang="en-US"/>
          </a:p>
        </p:txBody>
      </p:sp>
    </p:spTree>
    <p:extLst>
      <p:ext uri="{BB962C8B-B14F-4D97-AF65-F5344CB8AC3E}">
        <p14:creationId xmlns:p14="http://schemas.microsoft.com/office/powerpoint/2010/main" val="215061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solidFill>
                <a:srgbClr val="FF0000"/>
              </a:solidFill>
            </a:endParaRPr>
          </a:p>
          <a:p>
            <a:pPr eaLnBrk="1" hangingPunct="1">
              <a:spcBef>
                <a:spcPct val="0"/>
              </a:spcBef>
            </a:pPr>
            <a:r>
              <a:rPr lang="en-US" altLang="en-US" b="1" dirty="0" smtClean="0">
                <a:solidFill>
                  <a:srgbClr val="FF0000"/>
                </a:solidFill>
              </a:rPr>
              <a:t>QAPI </a:t>
            </a:r>
            <a:r>
              <a:rPr lang="en-US" altLang="en-US" b="1" dirty="0" smtClean="0">
                <a:solidFill>
                  <a:srgbClr val="FF0000"/>
                </a:solidFill>
              </a:rPr>
              <a:t>Requirement: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Membership and Professional Standards Committee (MPSC) has noted that members having difficulty with compliance or performance often do not have well-developed quality assessment and performance improvement (QAPI) programs. Currently, OPTN bylaws do not require that members establish and implement a QAPI program. Motivated by this observation, the MPSC proposes modifications to OPTN Bylaws that require members to implement a QAPI program that must include certain essential elements that are outlined in the proposed Bylaws. This proposal addresses the OPTN key goals of promoting transplant patient safety and improving post-transplant survival. The proposal will provide a tool to the MPSC to encourage and assist OPTN members in the development and implementation of robust QAPI programs. A requirement that members develop and implement a comprehensive QAPI program should assist members in their efforts to improve performance and remain in compliance with OPTN obligations, thereby</a:t>
            </a:r>
            <a:r>
              <a:rPr lang="en-US" sz="1200" kern="1200" baseline="0" dirty="0" smtClean="0">
                <a:solidFill>
                  <a:schemeClr val="tx1"/>
                </a:solidFill>
                <a:effectLst/>
                <a:latin typeface="+mn-lt"/>
                <a:ea typeface="+mn-ea"/>
                <a:cs typeface="+mn-cs"/>
              </a:rPr>
              <a:t> promoting patient safety and improving post-transplant survival</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pPr eaLnBrk="1" hangingPunct="1">
              <a:spcBef>
                <a:spcPct val="0"/>
              </a:spcBef>
            </a:pPr>
            <a:r>
              <a:rPr lang="en-US" altLang="en-US" b="1" dirty="0" smtClean="0">
                <a:solidFill>
                  <a:srgbClr val="FF0000"/>
                </a:solidFill>
              </a:rPr>
              <a:t>Pre-Transplant Performance</a:t>
            </a:r>
            <a:r>
              <a:rPr lang="en-US" altLang="en-US" b="1" baseline="0" dirty="0" smtClean="0">
                <a:solidFill>
                  <a:srgbClr val="FF0000"/>
                </a:solidFill>
              </a:rPr>
              <a:t> Review:</a:t>
            </a:r>
            <a:endParaRPr lang="en-US" altLang="en-US" b="1" dirty="0" smtClean="0">
              <a:solidFill>
                <a:srgbClr val="FF0000"/>
              </a:solidFill>
            </a:endParaRPr>
          </a:p>
          <a:p>
            <a:r>
              <a:rPr lang="en-US" sz="1200" kern="1200" dirty="0" smtClean="0">
                <a:solidFill>
                  <a:schemeClr val="tx1"/>
                </a:solidFill>
                <a:effectLst/>
                <a:latin typeface="+mn-lt"/>
                <a:ea typeface="+mn-ea"/>
                <a:cs typeface="+mn-cs"/>
              </a:rPr>
              <a:t>Currently, transplant program performance monitoring relies almost exclusively on risk-adjusted graft and patient survival rates among recipients. The overemphasis on post-transplant metrics may result in risk-aversion and decreased transplant volumes, and may not be in the best interest of waitlisted patients.  Further, post-transplant outcomes may not identify structural problems (e.g., understaffing) that prevent a program from keeping up with the needs of its waitlist population.  As such, a more holistic approach to performance monitoring is necessary.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purpose of this proposal is to provide the MPSC with a tool, the Composite Pre-transplant Metric (CPM), for identifying kidney and liver programs that may be in need of review based on outlying performance in accepting deceased donor organ offers, transplanting waitlisted patients, and/or mitigating waitlist mortality.  The CPM is an aggregate, pre-transplant performance metric that combines programs’ acceptance rate, geography-adjusted transplant rate, and waitlist mortality rate observed-to-expected (O/E) ratios into a single number for prioritizing programs for potential review.</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proposal addresses the OPTN key goal of increasing access to transplants. Specifically, the proposal helps the OPTN meet the objective of promoting the best use of donated organs. The proposal provides a meaningful metric to identify potential issues with pre-transplant performance and waiting list practices, in addition to identifying best practices. The strategic plan includes many areas for focus including sharing best practices with the transplant community as well as facilitating patient access. This metric will be used to evaluate member programs that may not be effectively managing the waiting list and identify opportunities to increase access to transplantation.</a:t>
            </a:r>
          </a:p>
          <a:p>
            <a:endParaRPr lang="en-US" sz="1200" kern="1200" dirty="0" smtClean="0">
              <a:solidFill>
                <a:schemeClr val="tx1"/>
              </a:solidFill>
              <a:effectLst/>
              <a:latin typeface="+mn-lt"/>
              <a:ea typeface="+mn-ea"/>
              <a:cs typeface="+mn-cs"/>
            </a:endParaRPr>
          </a:p>
          <a:p>
            <a:pPr eaLnBrk="1" hangingPunct="1">
              <a:spcBef>
                <a:spcPct val="0"/>
              </a:spcBef>
            </a:pPr>
            <a:endParaRPr lang="en-US" altLang="en-US" dirty="0" smtClean="0">
              <a:solidFill>
                <a:srgbClr val="FF0000"/>
              </a:solidFill>
            </a:endParaRPr>
          </a:p>
          <a:p>
            <a:pPr eaLnBrk="1" hangingPunct="1">
              <a:spcBef>
                <a:spcPct val="0"/>
              </a:spcBef>
            </a:pPr>
            <a:r>
              <a:rPr lang="en-US" altLang="en-US" b="1" dirty="0" smtClean="0">
                <a:solidFill>
                  <a:srgbClr val="FF0000"/>
                </a:solidFill>
              </a:rPr>
              <a:t>Transplant Hospital Definition:</a:t>
            </a:r>
          </a:p>
          <a:p>
            <a:pPr eaLnBrk="1" hangingPunct="1">
              <a:spcBef>
                <a:spcPct val="0"/>
              </a:spcBef>
            </a:pPr>
            <a:r>
              <a:rPr lang="en-US" altLang="en-US" dirty="0" smtClean="0">
                <a:solidFill>
                  <a:srgbClr val="FF0000"/>
                </a:solidFill>
              </a:rPr>
              <a:t>Changes in institutional management at many medical healthcare facilities have revealed a need for the MPSC to take a look at what defines a transplant hospital when assessing requests for OPTN membership and transplant program designation and approval. A work group met four times during this committee cycle to recommend what are the attributes which are needed in the transplant hospital definition. The MPSC approved proposed bylaw language on a conference call earlier this month and anticipates the proposal going out for public comment in the Fall of this year. </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D66697-93CD-454E-8539-D13050F9CAE8}" type="slidenum">
              <a:rPr lang="en-US" altLang="en-US" smtClean="0">
                <a:solidFill>
                  <a:prstClr val="black"/>
                </a:solidFill>
                <a:latin typeface="Calibri" panose="020F0502020204030204" pitchFamily="34" charset="0"/>
              </a:rPr>
              <a:pPr/>
              <a:t>2</a:t>
            </a:fld>
            <a:endParaRPr lang="en-US" altLang="en-US"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613329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Earlier this spring the Joint Society Steering Group- comprised of representatives HRSA, UNOS, AST, ASTS, and NATCO- decided that a number of MPSC projects</a:t>
            </a:r>
            <a:r>
              <a:rPr lang="en-US" altLang="en-US" strike="noStrike" dirty="0" smtClean="0"/>
              <a:t>,</a:t>
            </a:r>
            <a:r>
              <a:rPr lang="en-US" altLang="en-US" strike="noStrike" baseline="0" dirty="0" smtClean="0"/>
              <a:t> </a:t>
            </a:r>
            <a:r>
              <a:rPr lang="en-US" altLang="en-US" strike="noStrike" dirty="0" smtClean="0"/>
              <a:t>and one Pancreas Committee</a:t>
            </a:r>
            <a:r>
              <a:rPr lang="en-US" altLang="en-US" strike="noStrike" baseline="0" dirty="0" smtClean="0"/>
              <a:t> project, </a:t>
            </a:r>
            <a:r>
              <a:rPr lang="en-US" altLang="en-US" dirty="0" smtClean="0"/>
              <a:t>related to key personnel requirements in the Bylaws should be addressed by a Joint Society Working Group. This group will be reviewing and making recommendations on Bylaws </a:t>
            </a:r>
            <a:r>
              <a:rPr lang="en-US" altLang="en-US" baseline="0" dirty="0" smtClean="0"/>
              <a:t> pertaining to </a:t>
            </a:r>
            <a:r>
              <a:rPr lang="en-US" altLang="en-US" dirty="0" smtClean="0"/>
              <a:t>the topics seen</a:t>
            </a:r>
            <a:r>
              <a:rPr lang="en-US" altLang="en-US" baseline="0" dirty="0" smtClean="0"/>
              <a:t> on this slide. The Joint Society Working Group is in the midst of discussing these topics, and the MPSC will be receiving an update on its progress during its December 2014 meeting. Proposed modifications pertaining to these topics can be anticipated in fall 2015. </a:t>
            </a:r>
            <a:endParaRPr lang="en-US" altLang="en-US" dirty="0" smtClean="0"/>
          </a:p>
        </p:txBody>
      </p:sp>
      <p:sp>
        <p:nvSpPr>
          <p:cNvPr id="4" name="Slide Number Placeholder 3"/>
          <p:cNvSpPr>
            <a:spLocks noGrp="1"/>
          </p:cNvSpPr>
          <p:nvPr>
            <p:ph type="sldNum" sz="quarter" idx="10"/>
          </p:nvPr>
        </p:nvSpPr>
        <p:spPr/>
        <p:txBody>
          <a:bodyPr/>
          <a:lstStyle/>
          <a:p>
            <a:fld id="{89FDD256-729C-4BE2-8C1E-B629E52BB59A}" type="slidenum">
              <a:rPr lang="en-US" smtClean="0"/>
              <a:t>3</a:t>
            </a:fld>
            <a:endParaRPr lang="en-US"/>
          </a:p>
        </p:txBody>
      </p:sp>
    </p:spTree>
    <p:extLst>
      <p:ext uri="{BB962C8B-B14F-4D97-AF65-F5344CB8AC3E}">
        <p14:creationId xmlns:p14="http://schemas.microsoft.com/office/powerpoint/2010/main" val="125326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EVLP Working Group of the Thoracic Committee had raised questions about private, third-party perfusion companies and OPTN membership. Considering these questions, it was recognized that other similar technologies for other organs are on the horizon. As such, it was request that a working group be formed- comprised of members of the EVLP working group and abdominal specialists- to consider the implications of OPTN oversight, and if determined to be necessary, to recommend general principles that could be applicable to other emerging technologies.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03D836-5662-4D58-AB10-65B60BFC0518}" type="slidenum">
              <a:rPr lang="en-US" altLang="en-US" smtClean="0">
                <a:solidFill>
                  <a:srgbClr val="000000"/>
                </a:solidFill>
                <a:latin typeface="Calibri" panose="020F0502020204030204" pitchFamily="34" charset="0"/>
              </a:rPr>
              <a:pPr/>
              <a:t>4</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537508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68154E-DCEF-4435-809D-C70880287B47}" type="slidenum">
              <a:rPr lang="en-US" altLang="en-US" smtClean="0">
                <a:solidFill>
                  <a:srgbClr val="000000"/>
                </a:solidFill>
                <a:latin typeface="Calibri" panose="020F0502020204030204" pitchFamily="34" charset="0"/>
              </a:rPr>
              <a:pPr/>
              <a:t>5</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3013798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134864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242149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5" y="1348829"/>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1122637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3411194"/>
      </p:ext>
    </p:extLst>
  </p:cSld>
  <p:clrMap bg1="lt1" tx1="dk1" bg2="lt2" tx2="dk2" accent1="accent1" accent2="accent2" accent3="accent3" accent4="accent4" accent5="accent5" accent6="accent6" hlink="hlink" folHlink="folHlink"/>
  <p:sldLayoutIdLst>
    <p:sldLayoutId id="2147484106" r:id="rId1"/>
    <p:sldLayoutId id="2147484109" r:id="rId2"/>
    <p:sldLayoutId id="2147484104" r:id="rId3"/>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3076" name="Picture 3" descr="OPTN_tran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UNOS_logo_large.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121812"/>
      </p:ext>
    </p:extLst>
  </p:cSld>
  <p:clrMap bg1="lt1" tx1="dk1" bg2="lt2" tx2="dk2" accent1="accent1" accent2="accent2" accent3="accent3" accent4="accent4" accent5="accent5" accent6="accent6" hlink="hlink" folHlink="folHlink"/>
  <p:sldLayoutIdLst>
    <p:sldLayoutId id="2147484108" r:id="rId1"/>
  </p:sldLayoutIdLst>
  <p:timing>
    <p:tnLst>
      <p:par>
        <p:cTn id="1" dur="indefinite" restart="never" nodeType="tmRoot"/>
      </p:par>
    </p:tnLst>
  </p:timing>
  <p:txStyles>
    <p:titleStyle>
      <a:lvl1pPr algn="l" rtl="0" eaLnBrk="0" fontAlgn="base" hangingPunct="0">
        <a:spcBef>
          <a:spcPct val="0"/>
        </a:spcBef>
        <a:spcAft>
          <a:spcPct val="0"/>
        </a:spcAft>
        <a:defRPr sz="3000" b="1" kern="1200">
          <a:solidFill>
            <a:srgbClr val="001B37"/>
          </a:solidFill>
          <a:latin typeface="Calibri"/>
          <a:ea typeface="Myriad Pro"/>
          <a:cs typeface="Myriad Pro"/>
        </a:defRPr>
      </a:lvl1pPr>
      <a:lvl2pPr algn="l" rtl="0" eaLnBrk="0" fontAlgn="base" hangingPunct="0">
        <a:spcBef>
          <a:spcPct val="0"/>
        </a:spcBef>
        <a:spcAft>
          <a:spcPct val="0"/>
        </a:spcAft>
        <a:defRPr sz="3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3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3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3000" b="1">
          <a:solidFill>
            <a:srgbClr val="001B37"/>
          </a:solidFill>
          <a:latin typeface="Calibri" pitchFamily="34" charset="0"/>
          <a:ea typeface="Myriad Pro"/>
          <a:cs typeface="Myriad Pro"/>
        </a:defRPr>
      </a:lvl5pPr>
      <a:lvl6pPr marL="342900" algn="l" rtl="0" fontAlgn="base">
        <a:spcBef>
          <a:spcPct val="0"/>
        </a:spcBef>
        <a:spcAft>
          <a:spcPct val="0"/>
        </a:spcAft>
        <a:defRPr sz="3000" b="1">
          <a:solidFill>
            <a:srgbClr val="001B37"/>
          </a:solidFill>
          <a:latin typeface="Calibri" pitchFamily="34" charset="0"/>
          <a:ea typeface="Myriad Pro"/>
          <a:cs typeface="Myriad Pro"/>
        </a:defRPr>
      </a:lvl6pPr>
      <a:lvl7pPr marL="685800" algn="l" rtl="0" fontAlgn="base">
        <a:spcBef>
          <a:spcPct val="0"/>
        </a:spcBef>
        <a:spcAft>
          <a:spcPct val="0"/>
        </a:spcAft>
        <a:defRPr sz="3000" b="1">
          <a:solidFill>
            <a:srgbClr val="001B37"/>
          </a:solidFill>
          <a:latin typeface="Calibri" pitchFamily="34" charset="0"/>
          <a:ea typeface="Myriad Pro"/>
          <a:cs typeface="Myriad Pro"/>
        </a:defRPr>
      </a:lvl7pPr>
      <a:lvl8pPr marL="1028700" algn="l" rtl="0" fontAlgn="base">
        <a:spcBef>
          <a:spcPct val="0"/>
        </a:spcBef>
        <a:spcAft>
          <a:spcPct val="0"/>
        </a:spcAft>
        <a:defRPr sz="3000" b="1">
          <a:solidFill>
            <a:srgbClr val="001B37"/>
          </a:solidFill>
          <a:latin typeface="Calibri" pitchFamily="34" charset="0"/>
          <a:ea typeface="Myriad Pro"/>
          <a:cs typeface="Myriad Pro"/>
        </a:defRPr>
      </a:lvl8pPr>
      <a:lvl9pPr marL="1371600" algn="l" rtl="0" fontAlgn="base">
        <a:spcBef>
          <a:spcPct val="0"/>
        </a:spcBef>
        <a:spcAft>
          <a:spcPct val="0"/>
        </a:spcAft>
        <a:defRPr sz="3000" b="1">
          <a:solidFill>
            <a:srgbClr val="001B37"/>
          </a:solidFill>
          <a:latin typeface="Calibri" pitchFamily="34" charset="0"/>
          <a:ea typeface="Myriad Pro"/>
          <a:cs typeface="Myriad Pro"/>
        </a:defRPr>
      </a:lvl9pPr>
    </p:titleStyle>
    <p:bodyStyle>
      <a:lvl1pPr marL="171450" indent="-171450" algn="l" rtl="0" eaLnBrk="0" fontAlgn="base" hangingPunct="0">
        <a:spcBef>
          <a:spcPts val="1500"/>
        </a:spcBef>
        <a:spcAft>
          <a:spcPct val="0"/>
        </a:spcAft>
        <a:buClr>
          <a:srgbClr val="002045"/>
        </a:buClr>
        <a:buSzPct val="70000"/>
        <a:buFont typeface="Wingdings" panose="05000000000000000000" pitchFamily="2" charset="2"/>
        <a:buChar char="§"/>
        <a:defRPr sz="2100" kern="1200">
          <a:solidFill>
            <a:srgbClr val="002045"/>
          </a:solidFill>
          <a:latin typeface="Calibri"/>
          <a:ea typeface="Myriad Pro"/>
          <a:cs typeface="Myriad Pro"/>
        </a:defRPr>
      </a:lvl1pPr>
      <a:lvl2pPr marL="34290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2pPr>
      <a:lvl3pPr marL="51435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3pPr>
      <a:lvl4pPr marL="68580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4pPr>
      <a:lvl5pPr marL="857250" indent="-171450" algn="l" rtl="0" eaLnBrk="0" fontAlgn="base" hangingPunct="0">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jonathan.chen@seattlechildrens.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mailto:jacqueline.okeefe@unos.org" TargetMode="External"/><Relationship Id="rId4" Type="http://schemas.openxmlformats.org/officeDocument/2006/relationships/hyperlink" Target="mailto:sally.aungier@uno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160585"/>
            <a:ext cx="8307387" cy="2180294"/>
          </a:xfrm>
        </p:spPr>
        <p:txBody>
          <a:bodyPr/>
          <a:lstStyle/>
          <a:p>
            <a:r>
              <a:rPr lang="en-US" sz="4000" dirty="0">
                <a:latin typeface="Arial" panose="020B0604020202020204" pitchFamily="34" charset="0"/>
                <a:cs typeface="Arial" panose="020B0604020202020204" pitchFamily="34" charset="0"/>
              </a:rPr>
              <a:t>Membership &amp; Professional Standards Committee (MPSC)</a:t>
            </a:r>
            <a:endParaRPr lang="en-US" sz="4000" dirty="0"/>
          </a:p>
        </p:txBody>
      </p:sp>
      <p:sp>
        <p:nvSpPr>
          <p:cNvPr id="3" name="Subtitle 2"/>
          <p:cNvSpPr>
            <a:spLocks noGrp="1"/>
          </p:cNvSpPr>
          <p:nvPr>
            <p:ph type="subTitle" idx="1"/>
          </p:nvPr>
        </p:nvSpPr>
        <p:spPr>
          <a:xfrm>
            <a:off x="417513" y="3810000"/>
            <a:ext cx="8307387" cy="2105608"/>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OPTN/UNOS Board of Directors</a:t>
            </a:r>
          </a:p>
          <a:p>
            <a:r>
              <a:rPr lang="en-US" sz="2800" dirty="0" smtClean="0">
                <a:solidFill>
                  <a:schemeClr val="tx1"/>
                </a:solidFill>
                <a:latin typeface="Arial" panose="020B0604020202020204" pitchFamily="34" charset="0"/>
                <a:cs typeface="Arial" panose="020B0604020202020204" pitchFamily="34" charset="0"/>
              </a:rPr>
              <a:t>Jonathan Chen, MD, Chair</a:t>
            </a:r>
          </a:p>
          <a:p>
            <a:r>
              <a:rPr lang="en-US" sz="2800" dirty="0" smtClean="0">
                <a:solidFill>
                  <a:schemeClr val="tx1"/>
                </a:solidFill>
                <a:latin typeface="Arial" panose="020B0604020202020204" pitchFamily="34" charset="0"/>
                <a:cs typeface="Arial" panose="020B0604020202020204" pitchFamily="34" charset="0"/>
              </a:rPr>
              <a:t>Deborah Sudan, MD, Vice Chair</a:t>
            </a:r>
          </a:p>
          <a:p>
            <a:r>
              <a:rPr lang="en-US" sz="2800" dirty="0" smtClean="0">
                <a:solidFill>
                  <a:schemeClr val="tx1"/>
                </a:solidFill>
                <a:latin typeface="Arial" panose="020B0604020202020204" pitchFamily="34" charset="0"/>
                <a:cs typeface="Arial" panose="020B0604020202020204" pitchFamily="34" charset="0"/>
              </a:rPr>
              <a:t>November 12-13, 2014</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0869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88925" y="1328056"/>
            <a:ext cx="8548688" cy="4753657"/>
          </a:xfrm>
        </p:spPr>
        <p:txBody>
          <a:bodyPr>
            <a:normAutofit/>
          </a:bodyPr>
          <a:lstStyle/>
          <a:p>
            <a:pPr marL="0" indent="0">
              <a:buNone/>
            </a:pPr>
            <a:r>
              <a:rPr lang="en-US" altLang="en-US" b="1" dirty="0" smtClean="0">
                <a:solidFill>
                  <a:schemeClr val="tx1"/>
                </a:solidFill>
                <a:latin typeface="Arial" panose="020B0604020202020204" pitchFamily="34" charset="0"/>
                <a:cs typeface="Arial" panose="020B0604020202020204" pitchFamily="34" charset="0"/>
              </a:rPr>
              <a:t>Fall 2014 Public Comment issues:</a:t>
            </a:r>
          </a:p>
          <a:p>
            <a:r>
              <a:rPr lang="en-US" altLang="en-US" dirty="0" smtClean="0">
                <a:latin typeface="Arial" panose="020B0604020202020204" pitchFamily="34" charset="0"/>
                <a:cs typeface="Arial" panose="020B0604020202020204" pitchFamily="34" charset="0"/>
              </a:rPr>
              <a:t>OPTN Quality Assurance and Process Improvement (QAPI) requirement</a:t>
            </a:r>
          </a:p>
          <a:p>
            <a:pPr lvl="1"/>
            <a:r>
              <a:rPr lang="en-US" altLang="en-US" dirty="0" smtClean="0">
                <a:latin typeface="Arial" panose="020B0604020202020204" pitchFamily="34" charset="0"/>
                <a:cs typeface="Arial" panose="020B0604020202020204" pitchFamily="34" charset="0"/>
              </a:rPr>
              <a:t>Promotes patient safety &amp; improves post-transplant survival</a:t>
            </a:r>
            <a:endParaRPr lang="en-US" altLang="en-US" dirty="0" smtClean="0">
              <a:solidFill>
                <a:schemeClr val="tx1"/>
              </a:solidFill>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Pre-Transplant Performance </a:t>
            </a:r>
            <a:r>
              <a:rPr lang="en-US" altLang="en-US" dirty="0" smtClean="0">
                <a:latin typeface="Arial" panose="020B0604020202020204" pitchFamily="34" charset="0"/>
                <a:cs typeface="Arial" panose="020B0604020202020204" pitchFamily="34" charset="0"/>
              </a:rPr>
              <a:t>Review</a:t>
            </a:r>
          </a:p>
          <a:p>
            <a:pPr lvl="1"/>
            <a:r>
              <a:rPr lang="en-US" altLang="en-US" dirty="0" smtClean="0">
                <a:latin typeface="Arial" panose="020B0604020202020204" pitchFamily="34" charset="0"/>
                <a:cs typeface="Arial" panose="020B0604020202020204" pitchFamily="34" charset="0"/>
              </a:rPr>
              <a:t>Increase access to transplants.</a:t>
            </a:r>
          </a:p>
          <a:p>
            <a:r>
              <a:rPr lang="en-US" altLang="en-US" dirty="0">
                <a:latin typeface="Arial" panose="020B0604020202020204" pitchFamily="34" charset="0"/>
                <a:cs typeface="Arial" panose="020B0604020202020204" pitchFamily="34" charset="0"/>
              </a:rPr>
              <a:t>Refine Transplant Hospital </a:t>
            </a:r>
            <a:r>
              <a:rPr lang="en-US" altLang="en-US" dirty="0" smtClean="0">
                <a:latin typeface="Arial" panose="020B0604020202020204" pitchFamily="34" charset="0"/>
                <a:cs typeface="Arial" panose="020B0604020202020204" pitchFamily="34" charset="0"/>
              </a:rPr>
              <a:t>Definition</a:t>
            </a:r>
          </a:p>
          <a:p>
            <a:pPr lvl="1"/>
            <a:r>
              <a:rPr lang="en-US" altLang="en-US" dirty="0" smtClean="0">
                <a:latin typeface="Arial" panose="020B0604020202020204" pitchFamily="34" charset="0"/>
                <a:cs typeface="Arial" panose="020B0604020202020204" pitchFamily="34" charset="0"/>
              </a:rPr>
              <a:t>Promote the efficient management of the OPTN</a:t>
            </a:r>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altLang="en-US" dirty="0" smtClean="0">
              <a:solidFill>
                <a:srgbClr val="FF0000"/>
              </a:solidFill>
              <a:latin typeface="Arial" panose="020B0604020202020204" pitchFamily="34" charset="0"/>
              <a:cs typeface="Arial" panose="020B0604020202020204" pitchFamily="34" charset="0"/>
            </a:endParaRPr>
          </a:p>
        </p:txBody>
      </p:sp>
      <p:sp>
        <p:nvSpPr>
          <p:cNvPr id="9219"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Ongoing Committee Initiatives </a:t>
            </a:r>
            <a:endParaRPr lang="en-US" altLang="en-US" dirty="0" smtClean="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897" y="1632857"/>
            <a:ext cx="8741103" cy="4820697"/>
          </a:xfrm>
        </p:spPr>
        <p:txBody>
          <a:bodyPr numCol="2">
            <a:normAutofit fontScale="62500" lnSpcReduction="20000"/>
          </a:bodyPr>
          <a:lstStyle/>
          <a:p>
            <a:r>
              <a:rPr lang="en-US" sz="3300" dirty="0">
                <a:latin typeface="Arial" panose="020B0604020202020204" pitchFamily="34" charset="0"/>
                <a:cs typeface="Arial" panose="020B0604020202020204" pitchFamily="34" charset="0"/>
              </a:rPr>
              <a:t>Approved Transplant Fellowship Training Programs</a:t>
            </a:r>
          </a:p>
          <a:p>
            <a:r>
              <a:rPr lang="en-US" sz="3300" dirty="0">
                <a:latin typeface="Arial" panose="020B0604020202020204" pitchFamily="34" charset="0"/>
                <a:cs typeface="Arial" panose="020B0604020202020204" pitchFamily="34" charset="0"/>
              </a:rPr>
              <a:t>Consider multi-organ procurement requirement for primary surgeon criteria</a:t>
            </a:r>
          </a:p>
          <a:p>
            <a:r>
              <a:rPr lang="en-US" sz="3300" dirty="0">
                <a:latin typeface="Arial" panose="020B0604020202020204" pitchFamily="34" charset="0"/>
                <a:cs typeface="Arial" panose="020B0604020202020204" pitchFamily="34" charset="0"/>
              </a:rPr>
              <a:t>Consider primary surgeon qualification - primary or first assistant on transplant cases</a:t>
            </a:r>
          </a:p>
          <a:p>
            <a:r>
              <a:rPr lang="en-US" sz="3300" dirty="0">
                <a:latin typeface="Arial" panose="020B0604020202020204" pitchFamily="34" charset="0"/>
                <a:cs typeface="Arial" panose="020B0604020202020204" pitchFamily="34" charset="0"/>
              </a:rPr>
              <a:t>Consider requirement for primary physician observation of procurements</a:t>
            </a:r>
          </a:p>
          <a:p>
            <a:r>
              <a:rPr lang="en-US" sz="3300" dirty="0">
                <a:latin typeface="Arial" panose="020B0604020202020204" pitchFamily="34" charset="0"/>
                <a:cs typeface="Arial" panose="020B0604020202020204" pitchFamily="34" charset="0"/>
              </a:rPr>
              <a:t>Define working knowledge for primary physician qualification pathways</a:t>
            </a:r>
          </a:p>
          <a:p>
            <a:r>
              <a:rPr lang="en-US" sz="3300" dirty="0">
                <a:latin typeface="Arial" panose="020B0604020202020204" pitchFamily="34" charset="0"/>
                <a:cs typeface="Arial" panose="020B0604020202020204" pitchFamily="34" charset="0"/>
              </a:rPr>
              <a:t>Foreign Board </a:t>
            </a:r>
            <a:r>
              <a:rPr lang="en-US" sz="3300" dirty="0" smtClean="0">
                <a:latin typeface="Arial" panose="020B0604020202020204" pitchFamily="34" charset="0"/>
                <a:cs typeface="Arial" panose="020B0604020202020204" pitchFamily="34" charset="0"/>
              </a:rPr>
              <a:t>Certification</a:t>
            </a:r>
          </a:p>
          <a:p>
            <a:r>
              <a:rPr lang="en-US" sz="3300" dirty="0">
                <a:latin typeface="Arial" panose="020B0604020202020204" pitchFamily="34" charset="0"/>
                <a:cs typeface="Arial" panose="020B0604020202020204" pitchFamily="34" charset="0"/>
              </a:rPr>
              <a:t>Primary Physician specialty, subspecialty board certifications</a:t>
            </a:r>
          </a:p>
          <a:p>
            <a:r>
              <a:rPr lang="en-US" sz="3300" dirty="0">
                <a:latin typeface="Arial" panose="020B0604020202020204" pitchFamily="34" charset="0"/>
                <a:cs typeface="Arial" panose="020B0604020202020204" pitchFamily="34" charset="0"/>
              </a:rPr>
              <a:t>Primary Surgeon Procurement Requirement</a:t>
            </a:r>
          </a:p>
          <a:p>
            <a:r>
              <a:rPr lang="en-US" sz="3300" dirty="0">
                <a:latin typeface="Arial" panose="020B0604020202020204" pitchFamily="34" charset="0"/>
                <a:cs typeface="Arial" panose="020B0604020202020204" pitchFamily="34" charset="0"/>
              </a:rPr>
              <a:t>Reassess currency requirements for primary surgeons and primary physicians</a:t>
            </a:r>
          </a:p>
          <a:p>
            <a:r>
              <a:rPr lang="en-US" sz="3300" dirty="0">
                <a:latin typeface="Arial" panose="020B0604020202020204" pitchFamily="34" charset="0"/>
                <a:cs typeface="Arial" panose="020B0604020202020204" pitchFamily="34" charset="0"/>
              </a:rPr>
              <a:t>Pancreas Bylaws </a:t>
            </a:r>
            <a:r>
              <a:rPr lang="en-US" sz="3300" dirty="0" smtClean="0">
                <a:latin typeface="Arial" panose="020B0604020202020204" pitchFamily="34" charset="0"/>
                <a:cs typeface="Arial" panose="020B0604020202020204" pitchFamily="34" charset="0"/>
              </a:rPr>
              <a:t>Review (</a:t>
            </a:r>
            <a:r>
              <a:rPr lang="en-US" sz="3300" i="1" dirty="0" smtClean="0">
                <a:latin typeface="Arial" panose="020B0604020202020204" pitchFamily="34" charset="0"/>
                <a:cs typeface="Arial" panose="020B0604020202020204" pitchFamily="34" charset="0"/>
              </a:rPr>
              <a:t>Pancreas Committee</a:t>
            </a:r>
            <a:r>
              <a:rPr lang="en-US" sz="3300" dirty="0" smtClean="0">
                <a:latin typeface="Arial" panose="020B0604020202020204" pitchFamily="34" charset="0"/>
                <a:cs typeface="Arial" panose="020B0604020202020204" pitchFamily="34" charset="0"/>
              </a:rPr>
              <a:t>)</a:t>
            </a:r>
            <a:endParaRPr lang="en-US" sz="33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65940" y="489857"/>
            <a:ext cx="8741103" cy="1143000"/>
          </a:xfrm>
        </p:spPr>
        <p:txBody>
          <a:bodyPr/>
          <a:lstStyle/>
          <a:p>
            <a:r>
              <a:rPr lang="en-US" sz="3600" dirty="0" smtClean="0">
                <a:latin typeface="Arial" panose="020B0604020202020204" pitchFamily="34" charset="0"/>
                <a:cs typeface="Arial" panose="020B0604020202020204" pitchFamily="34" charset="0"/>
              </a:rPr>
              <a:t>Ongoing Initiatives</a:t>
            </a:r>
            <a:br>
              <a:rPr lang="en-US" sz="36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Review </a:t>
            </a:r>
            <a:r>
              <a:rPr lang="en-US" sz="2400" dirty="0">
                <a:latin typeface="Arial" panose="020B0604020202020204" pitchFamily="34" charset="0"/>
                <a:cs typeface="Arial" panose="020B0604020202020204" pitchFamily="34" charset="0"/>
              </a:rPr>
              <a:t>of bylaw requirements/qualifications for primary surgeons and </a:t>
            </a:r>
            <a:r>
              <a:rPr lang="en-US" sz="2400" dirty="0" smtClean="0">
                <a:latin typeface="Arial" panose="020B0604020202020204" pitchFamily="34" charset="0"/>
                <a:cs typeface="Arial" panose="020B0604020202020204" pitchFamily="34" charset="0"/>
              </a:rPr>
              <a:t>physicians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937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438" y="1415144"/>
            <a:ext cx="7866062" cy="4615542"/>
          </a:xfrm>
        </p:spPr>
        <p:txBody>
          <a:bodyPr>
            <a:normAutofit/>
          </a:bodyPr>
          <a:lstStyle/>
          <a:p>
            <a:pPr eaLnBrk="1" hangingPunct="1">
              <a:defRPr/>
            </a:pPr>
            <a:r>
              <a:rPr lang="en-US" sz="2800" dirty="0">
                <a:latin typeface="Arial" panose="020B0604020202020204" pitchFamily="34" charset="0"/>
                <a:cs typeface="Arial" panose="020B0604020202020204" pitchFamily="34" charset="0"/>
              </a:rPr>
              <a:t>Questions about private, third-party perfusion companies and OPTN membership</a:t>
            </a:r>
          </a:p>
          <a:p>
            <a:pPr eaLnBrk="1" hangingPunct="1">
              <a:defRPr/>
            </a:pPr>
            <a:r>
              <a:rPr lang="en-US" sz="2800" dirty="0">
                <a:latin typeface="Arial" panose="020B0604020202020204" pitchFamily="34" charset="0"/>
                <a:cs typeface="Arial" panose="020B0604020202020204" pitchFamily="34" charset="0"/>
              </a:rPr>
              <a:t>Recognition that perfusion technology for other organs on the horizon</a:t>
            </a:r>
          </a:p>
          <a:p>
            <a:pPr eaLnBrk="1" hangingPunct="1">
              <a:defRPr/>
            </a:pPr>
            <a:r>
              <a:rPr lang="en-US" sz="2800" dirty="0">
                <a:latin typeface="Arial" panose="020B0604020202020204" pitchFamily="34" charset="0"/>
                <a:cs typeface="Arial" panose="020B0604020202020204" pitchFamily="34" charset="0"/>
              </a:rPr>
              <a:t>Address in general manner, applicable to all organs</a:t>
            </a:r>
          </a:p>
        </p:txBody>
      </p:sp>
      <p:sp>
        <p:nvSpPr>
          <p:cNvPr id="17411"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Organ Perfusion Membership Standards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88925" y="1349375"/>
            <a:ext cx="8548688" cy="4405313"/>
          </a:xfrm>
        </p:spPr>
        <p:txBody>
          <a:bodyPr>
            <a:normAutofit fontScale="92500" lnSpcReduction="10000"/>
          </a:bodyPr>
          <a:lstStyle/>
          <a:p>
            <a:pPr eaLnBrk="1" hangingPunct="1">
              <a:spcBef>
                <a:spcPts val="0"/>
              </a:spcBef>
              <a:buFont typeface="Wingdings" panose="05000000000000000000" pitchFamily="2" charset="2"/>
              <a:buNone/>
              <a:defRPr/>
            </a:pPr>
            <a:endParaRPr lang="en-US" sz="3200" dirty="0" smtClean="0">
              <a:latin typeface="+mn-lt"/>
            </a:endParaRPr>
          </a:p>
          <a:p>
            <a:pPr eaLnBrk="1" hangingPunct="1">
              <a:spcBef>
                <a:spcPts val="0"/>
              </a:spcBef>
              <a:buFont typeface="Wingdings" panose="05000000000000000000" pitchFamily="2" charset="2"/>
              <a:buNone/>
              <a:defRPr/>
            </a:pPr>
            <a:r>
              <a:rPr lang="en-US" sz="3200" dirty="0" smtClean="0">
                <a:latin typeface="Arial" panose="020B0604020202020204" pitchFamily="34" charset="0"/>
                <a:cs typeface="Arial" panose="020B0604020202020204" pitchFamily="34" charset="0"/>
              </a:rPr>
              <a:t>Jonathan Chen, MD, Chair, MPSC</a:t>
            </a:r>
          </a:p>
          <a:p>
            <a:pPr eaLnBrk="1" hangingPunct="1">
              <a:spcBef>
                <a:spcPts val="0"/>
              </a:spcBef>
              <a:buFont typeface="Wingdings" panose="05000000000000000000" pitchFamily="2" charset="2"/>
              <a:buNone/>
              <a:defRPr/>
            </a:pPr>
            <a:r>
              <a:rPr lang="en-US" sz="3200" dirty="0" smtClean="0">
                <a:latin typeface="Arial" panose="020B0604020202020204" pitchFamily="34" charset="0"/>
                <a:cs typeface="Arial" panose="020B0604020202020204" pitchFamily="34" charset="0"/>
              </a:rPr>
              <a:t>Seattle Children’s Hospital</a:t>
            </a:r>
          </a:p>
          <a:p>
            <a:pPr eaLnBrk="1" hangingPunct="1">
              <a:spcBef>
                <a:spcPts val="0"/>
              </a:spcBef>
              <a:buNone/>
              <a:defRPr/>
            </a:pPr>
            <a:r>
              <a:rPr lang="en-US" sz="3200" dirty="0" smtClean="0">
                <a:latin typeface="Arial" panose="020B0604020202020204" pitchFamily="34" charset="0"/>
                <a:cs typeface="Arial" panose="020B0604020202020204" pitchFamily="34" charset="0"/>
                <a:hlinkClick r:id="rId3"/>
              </a:rPr>
              <a:t>jonathan.chen@seattlechildrens.org</a:t>
            </a:r>
            <a:endParaRPr lang="en-US" sz="3200" dirty="0" smtClean="0">
              <a:latin typeface="Arial" panose="020B0604020202020204" pitchFamily="34" charset="0"/>
              <a:cs typeface="Arial" panose="020B0604020202020204" pitchFamily="34" charset="0"/>
            </a:endParaRPr>
          </a:p>
          <a:p>
            <a:pPr eaLnBrk="1" hangingPunct="1">
              <a:spcBef>
                <a:spcPts val="0"/>
              </a:spcBef>
              <a:buFont typeface="Wingdings" panose="05000000000000000000" pitchFamily="2" charset="2"/>
              <a:buNone/>
              <a:defRPr/>
            </a:pPr>
            <a:endParaRPr lang="en-US" sz="3200" dirty="0" smtClean="0">
              <a:latin typeface="Arial" panose="020B0604020202020204" pitchFamily="34" charset="0"/>
              <a:cs typeface="Arial" panose="020B0604020202020204" pitchFamily="34" charset="0"/>
            </a:endParaRPr>
          </a:p>
          <a:p>
            <a:pPr eaLnBrk="1" hangingPunct="1">
              <a:spcBef>
                <a:spcPts val="0"/>
              </a:spcBef>
              <a:buFont typeface="Wingdings" panose="05000000000000000000" pitchFamily="2" charset="2"/>
              <a:buNone/>
              <a:defRPr/>
            </a:pPr>
            <a:endParaRPr lang="en-US" sz="3200" dirty="0">
              <a:latin typeface="Arial" panose="020B0604020202020204" pitchFamily="34" charset="0"/>
              <a:cs typeface="Arial" panose="020B0604020202020204" pitchFamily="34" charset="0"/>
            </a:endParaRPr>
          </a:p>
          <a:p>
            <a:pPr eaLnBrk="1" hangingPunct="1">
              <a:spcBef>
                <a:spcPts val="0"/>
              </a:spcBef>
              <a:buFont typeface="Wingdings" panose="05000000000000000000" pitchFamily="2" charset="2"/>
              <a:buNone/>
              <a:defRPr/>
            </a:pPr>
            <a:r>
              <a:rPr lang="en-US" sz="3200" u="sng" dirty="0" smtClean="0">
                <a:latin typeface="Arial" panose="020B0604020202020204" pitchFamily="34" charset="0"/>
                <a:cs typeface="Arial" panose="020B0604020202020204" pitchFamily="34" charset="0"/>
              </a:rPr>
              <a:t>MPSC Liaisons</a:t>
            </a:r>
          </a:p>
          <a:p>
            <a:pPr eaLnBrk="1" hangingPunct="1">
              <a:spcBef>
                <a:spcPts val="0"/>
              </a:spcBef>
              <a:buFont typeface="Wingdings" panose="05000000000000000000" pitchFamily="2" charset="2"/>
              <a:buNone/>
              <a:defRPr/>
            </a:pPr>
            <a:r>
              <a:rPr lang="en-US" sz="3200" dirty="0" smtClean="0">
                <a:latin typeface="Arial" panose="020B0604020202020204" pitchFamily="34" charset="0"/>
                <a:cs typeface="Arial" panose="020B0604020202020204" pitchFamily="34" charset="0"/>
              </a:rPr>
              <a:t>Sally Aungier - </a:t>
            </a:r>
            <a:r>
              <a:rPr lang="en-US" sz="3200" dirty="0" smtClean="0">
                <a:latin typeface="Arial" panose="020B0604020202020204" pitchFamily="34" charset="0"/>
                <a:cs typeface="Arial" panose="020B0604020202020204" pitchFamily="34" charset="0"/>
                <a:hlinkClick r:id="rId4"/>
              </a:rPr>
              <a:t>sally.aungier@unos.org</a:t>
            </a:r>
            <a:endParaRPr lang="en-US" sz="3200" dirty="0" smtClean="0">
              <a:latin typeface="Arial" panose="020B0604020202020204" pitchFamily="34" charset="0"/>
              <a:cs typeface="Arial" panose="020B0604020202020204" pitchFamily="34" charset="0"/>
            </a:endParaRPr>
          </a:p>
          <a:p>
            <a:pPr eaLnBrk="1" hangingPunct="1">
              <a:spcBef>
                <a:spcPts val="0"/>
              </a:spcBef>
              <a:buFont typeface="Wingdings" panose="05000000000000000000" pitchFamily="2" charset="2"/>
              <a:buNone/>
              <a:defRPr/>
            </a:pPr>
            <a:r>
              <a:rPr lang="en-US" sz="3200" dirty="0" smtClean="0">
                <a:latin typeface="Arial" panose="020B0604020202020204" pitchFamily="34" charset="0"/>
                <a:cs typeface="Arial" panose="020B0604020202020204" pitchFamily="34" charset="0"/>
              </a:rPr>
              <a:t>Jacqui O’Keefe - </a:t>
            </a:r>
            <a:r>
              <a:rPr lang="en-US" sz="3200" dirty="0" smtClean="0">
                <a:latin typeface="Arial" panose="020B0604020202020204" pitchFamily="34" charset="0"/>
                <a:cs typeface="Arial" panose="020B0604020202020204" pitchFamily="34" charset="0"/>
                <a:hlinkClick r:id="rId5"/>
              </a:rPr>
              <a:t>jacqueline.okeefe@unos.org</a:t>
            </a:r>
            <a:endParaRPr lang="en-US" sz="3200" dirty="0" smtClean="0">
              <a:latin typeface="Arial" panose="020B0604020202020204" pitchFamily="34" charset="0"/>
              <a:cs typeface="Arial" panose="020B0604020202020204" pitchFamily="34" charset="0"/>
            </a:endParaRPr>
          </a:p>
          <a:p>
            <a:pPr eaLnBrk="1" hangingPunct="1">
              <a:spcBef>
                <a:spcPts val="0"/>
              </a:spcBef>
              <a:buFont typeface="Wingdings" panose="05000000000000000000" pitchFamily="2" charset="2"/>
              <a:buNone/>
              <a:defRPr/>
            </a:pPr>
            <a:r>
              <a:rPr lang="en-US" sz="3200" dirty="0" smtClean="0">
                <a:latin typeface="Arial" panose="020B0604020202020204" pitchFamily="34" charset="0"/>
                <a:cs typeface="Arial" panose="020B0604020202020204" pitchFamily="34" charset="0"/>
              </a:rPr>
              <a:t> </a:t>
            </a:r>
          </a:p>
          <a:p>
            <a:pPr eaLnBrk="1" hangingPunct="1">
              <a:spcBef>
                <a:spcPts val="0"/>
              </a:spcBef>
              <a:buFont typeface="Wingdings" panose="05000000000000000000" pitchFamily="2" charset="2"/>
              <a:buNone/>
              <a:defRPr/>
            </a:pPr>
            <a:endParaRPr lang="en-US" sz="4400" dirty="0" smtClean="0">
              <a:latin typeface="+mn-lt"/>
            </a:endParaRPr>
          </a:p>
          <a:p>
            <a:pPr eaLnBrk="1" hangingPunct="1">
              <a:spcBef>
                <a:spcPts val="0"/>
              </a:spcBef>
              <a:buFont typeface="Wingdings" panose="05000000000000000000" pitchFamily="2" charset="2"/>
              <a:buNone/>
              <a:defRPr/>
            </a:pPr>
            <a:endParaRPr lang="en-US" sz="4400" dirty="0" smtClean="0">
              <a:latin typeface="+mn-lt"/>
            </a:endParaRPr>
          </a:p>
          <a:p>
            <a:pPr algn="ctr" eaLnBrk="1" hangingPunct="1">
              <a:buFont typeface="Wingdings" panose="05000000000000000000" pitchFamily="2" charset="2"/>
              <a:buNone/>
              <a:defRPr/>
            </a:pPr>
            <a:endParaRPr lang="en-US" sz="5400" dirty="0" smtClean="0">
              <a:latin typeface="+mn-lt"/>
            </a:endParaRPr>
          </a:p>
          <a:p>
            <a:pPr algn="ctr" eaLnBrk="1" hangingPunct="1">
              <a:buFont typeface="Wingdings" panose="05000000000000000000" pitchFamily="2" charset="2"/>
              <a:buNone/>
              <a:defRPr/>
            </a:pPr>
            <a:endParaRPr lang="en-US" sz="5400" dirty="0" smtClean="0">
              <a:latin typeface="+mn-lt"/>
            </a:endParaRPr>
          </a:p>
          <a:p>
            <a:pPr algn="ctr" eaLnBrk="1" hangingPunct="1">
              <a:buFont typeface="Wingdings" panose="05000000000000000000" pitchFamily="2" charset="2"/>
              <a:buNone/>
              <a:defRPr/>
            </a:pPr>
            <a:endParaRPr lang="en-US" sz="5400" dirty="0" smtClean="0">
              <a:latin typeface="+mn-lt"/>
            </a:endParaRPr>
          </a:p>
        </p:txBody>
      </p:sp>
      <p:sp>
        <p:nvSpPr>
          <p:cNvPr id="19459" name="Title 2"/>
          <p:cNvSpPr>
            <a:spLocks noGrp="1"/>
          </p:cNvSpPr>
          <p:nvPr>
            <p:ph type="title"/>
          </p:nvPr>
        </p:nvSpPr>
        <p:spPr>
          <a:xfrm>
            <a:off x="319088" y="498475"/>
            <a:ext cx="8740775" cy="850900"/>
          </a:xfrm>
        </p:spPr>
        <p:txBody>
          <a:bodyPr/>
          <a:lstStyle/>
          <a:p>
            <a:pPr eaLnBrk="1" hangingPunct="1">
              <a:defRPr/>
            </a:pPr>
            <a:r>
              <a:rPr lang="en-US" sz="5400" dirty="0" smtClean="0">
                <a:latin typeface="Arial" panose="020B0604020202020204" pitchFamily="34" charset="0"/>
                <a:cs typeface="Arial" panose="020B0604020202020204" pitchFamily="34" charset="0"/>
              </a:rPr>
              <a:t>Questions?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tatus xmlns="807d2b1c-adf4-4795-b92a-f5e245800038">Ready for Director Review</Status>
    <TaxCatchAll xmlns="c8f9c7e0-6682-419d-a909-cda05b6ce1a7">
      <Value>8</Value>
    </TaxCatchAll>
    <Comment xmlns="807d2b1c-adf4-4795-b92a-f5e245800038" xsi:nil="true"/>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Membership and Professional Standards</TermName>
          <TermId xmlns="http://schemas.microsoft.com/office/infopath/2007/PartnerControls">bd9d37a4-b700-43e3-ba95-2cf8378c30b6</TermId>
        </TermInfo>
      </Terms>
    </c4269b1b5a244d6cade965ef625899db>
  </documentManagement>
</p:properties>
</file>

<file path=customXml/itemProps1.xml><?xml version="1.0" encoding="utf-8"?>
<ds:datastoreItem xmlns:ds="http://schemas.openxmlformats.org/officeDocument/2006/customXml" ds:itemID="{F61BE630-ADAE-4EC1-BF6E-7A454AF26522}"/>
</file>

<file path=customXml/itemProps2.xml><?xml version="1.0" encoding="utf-8"?>
<ds:datastoreItem xmlns:ds="http://schemas.openxmlformats.org/officeDocument/2006/customXml" ds:itemID="{3E46E3D4-C164-4D62-AF7E-ECA8C9F3026D}"/>
</file>

<file path=customXml/itemProps3.xml><?xml version="1.0" encoding="utf-8"?>
<ds:datastoreItem xmlns:ds="http://schemas.openxmlformats.org/officeDocument/2006/customXml" ds:itemID="{E16BF089-B9EE-46D6-8520-6D3E7BBF585F}"/>
</file>

<file path=docProps/app.xml><?xml version="1.0" encoding="utf-8"?>
<Properties xmlns="http://schemas.openxmlformats.org/officeDocument/2006/extended-properties" xmlns:vt="http://schemas.openxmlformats.org/officeDocument/2006/docPropsVTypes">
  <Template/>
  <TotalTime>1375</TotalTime>
  <Words>632</Words>
  <Application>Microsoft Office PowerPoint</Application>
  <PresentationFormat>On-screen Show (4:3)</PresentationFormat>
  <Paragraphs>63</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Myriad Pro</vt:lpstr>
      <vt:lpstr>Wingdings</vt:lpstr>
      <vt:lpstr>1_Expo</vt:lpstr>
      <vt:lpstr>2_Expo</vt:lpstr>
      <vt:lpstr>Membership &amp; Professional Standards Committee (MPSC)</vt:lpstr>
      <vt:lpstr>Ongoing Committee Initiatives </vt:lpstr>
      <vt:lpstr>Ongoing Initiatives Review of bylaw requirements/qualifications for primary surgeons and physicians  </vt:lpstr>
      <vt:lpstr>Organ Perfusion Membership Standards</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&amp; Professional Standards Committee (MPSC)</dc:title>
  <dc:creator>Kevin Smolen</dc:creator>
  <cp:lastModifiedBy>Sally Aungier</cp:lastModifiedBy>
  <cp:revision>136</cp:revision>
  <dcterms:created xsi:type="dcterms:W3CDTF">2010-09-17T15:26:33Z</dcterms:created>
  <dcterms:modified xsi:type="dcterms:W3CDTF">2014-11-06T12:40:10Z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Target Audience">
    <vt:lpwstr>UNOS employees</vt:lpwstr>
  </property>
  <property fmtid="{D5CDD505-2E9C-101B-9397-08002B2CF9AE}" pid="4" name="DateCreated">
    <vt:lpwstr>2012-04-20T04:00:00+00:00</vt:lpwstr>
  </property>
  <property fmtid="{D5CDD505-2E9C-101B-9397-08002B2CF9AE}" pid="5" name="Author0">
    <vt:lpwstr>UNOS Communications</vt:lpwstr>
  </property>
  <property fmtid="{D5CDD505-2E9C-101B-9397-08002B2CF9AE}" pid="6" name="Brief Description">
    <vt:lpwstr>New template for PowerPoint presentations as of April 2012 - dark background </vt:lpwstr>
  </property>
  <property fmtid="{D5CDD505-2E9C-101B-9397-08002B2CF9AE}" pid="7" name="Order">
    <vt:r8>329200</vt:r8>
  </property>
  <property fmtid="{D5CDD505-2E9C-101B-9397-08002B2CF9AE}" pid="8" name="xd_ProgID">
    <vt:lpwstr/>
  </property>
  <property fmtid="{D5CDD505-2E9C-101B-9397-08002B2CF9AE}" pid="9" name="TemplateUrl">
    <vt:lpwstr/>
  </property>
  <property fmtid="{D5CDD505-2E9C-101B-9397-08002B2CF9AE}" pid="10" name="Committee">
    <vt:lpwstr>8;#Membership and Professional Standards|bd9d37a4-b700-43e3-ba95-2cf8378c30b6</vt:lpwstr>
  </property>
</Properties>
</file>