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olors4.xml" ContentType="application/vnd.ms-office.chartcolorstyle+xml"/>
  <Override PartName="/ppt/charts/style4.xml" ContentType="application/vnd.ms-office.chartstyle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71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Sheet2!$A$3</c:f>
              <c:strCache>
                <c:ptCount val="1"/>
                <c:pt idx="0">
                  <c:v>&lt; 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Sheet2!$B$1:$C$1</c:f>
              <c:strCache>
                <c:ptCount val="2"/>
                <c:pt idx="0">
                  <c:v>Pre-Era</c:v>
                </c:pt>
                <c:pt idx="1">
                  <c:v>Post-Era</c:v>
                </c:pt>
              </c:strCache>
            </c:strRef>
          </c:cat>
          <c:val>
            <c:numRef>
              <c:f>Sheet2!$B$3:$C$3</c:f>
              <c:numCache>
                <c:formatCode>General</c:formatCode>
                <c:ptCount val="2"/>
                <c:pt idx="0">
                  <c:v>117</c:v>
                </c:pt>
                <c:pt idx="1">
                  <c:v>92</c:v>
                </c:pt>
              </c:numCache>
            </c:numRef>
          </c:val>
        </c:ser>
        <c:ser>
          <c:idx val="3"/>
          <c:order val="1"/>
          <c:tx>
            <c:strRef>
              <c:f>Sheet2!$A$4</c:f>
              <c:strCache>
                <c:ptCount val="1"/>
                <c:pt idx="0">
                  <c:v>15-34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73.1%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66.1%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Sheet2!$B$1:$C$1</c:f>
              <c:strCache>
                <c:ptCount val="2"/>
                <c:pt idx="0">
                  <c:v>Pre-Era</c:v>
                </c:pt>
                <c:pt idx="1">
                  <c:v>Post-Era</c:v>
                </c:pt>
              </c:strCache>
            </c:strRef>
          </c:cat>
          <c:val>
            <c:numRef>
              <c:f>Sheet2!$B$4:$C$4</c:f>
              <c:numCache>
                <c:formatCode>General</c:formatCode>
                <c:ptCount val="2"/>
                <c:pt idx="0">
                  <c:v>4408</c:v>
                </c:pt>
                <c:pt idx="1">
                  <c:v>4200</c:v>
                </c:pt>
              </c:numCache>
            </c:numRef>
          </c:val>
        </c:ser>
        <c:ser>
          <c:idx val="0"/>
          <c:order val="2"/>
          <c:tx>
            <c:strRef>
              <c:f>Sheet2!$A$5</c:f>
              <c:strCache>
                <c:ptCount val="1"/>
                <c:pt idx="0">
                  <c:v>35+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18.7%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26.3%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Sheet2!$B$1:$C$1</c:f>
              <c:strCache>
                <c:ptCount val="2"/>
                <c:pt idx="0">
                  <c:v>Pre-Era</c:v>
                </c:pt>
                <c:pt idx="1">
                  <c:v>Post-Era</c:v>
                </c:pt>
              </c:strCache>
            </c:strRef>
          </c:cat>
          <c:val>
            <c:numRef>
              <c:f>Sheet2!$B$5:$C$5</c:f>
              <c:numCache>
                <c:formatCode>General</c:formatCode>
                <c:ptCount val="2"/>
                <c:pt idx="0">
                  <c:v>1127</c:v>
                </c:pt>
                <c:pt idx="1">
                  <c:v>1675</c:v>
                </c:pt>
              </c:numCache>
            </c:numRef>
          </c:val>
        </c:ser>
        <c:ser>
          <c:idx val="4"/>
          <c:order val="3"/>
          <c:tx>
            <c:strRef>
              <c:f>Sheet2!$A$6</c:f>
              <c:strCache>
                <c:ptCount val="1"/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10.8%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12.4%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Sheet2!$B$1:$C$1</c:f>
              <c:strCache>
                <c:ptCount val="2"/>
                <c:pt idx="0">
                  <c:v>Pre-Era</c:v>
                </c:pt>
                <c:pt idx="1">
                  <c:v>Post-Era</c:v>
                </c:pt>
              </c:strCache>
            </c:strRef>
          </c:cat>
          <c:val>
            <c:numRef>
              <c:f>Sheet2!$B$6:$C$6</c:f>
              <c:numCache>
                <c:formatCode>General</c:formatCode>
                <c:ptCount val="2"/>
              </c:numCache>
            </c:numRef>
          </c:val>
        </c:ser>
        <c:ser>
          <c:idx val="1"/>
          <c:order val="4"/>
          <c:tx>
            <c:strRef>
              <c:f>Sheet2!$A$2</c:f>
              <c:strCache>
                <c:ptCount val="1"/>
                <c:pt idx="0">
                  <c:v>Status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6.3%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</a:rPr>
                      <a:t>6.1%</a:t>
                    </a: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Sheet2!$B$1:$C$1</c:f>
              <c:strCache>
                <c:ptCount val="2"/>
                <c:pt idx="0">
                  <c:v>Pre-Era</c:v>
                </c:pt>
                <c:pt idx="1">
                  <c:v>Post-Era</c:v>
                </c:pt>
              </c:strCache>
            </c:strRef>
          </c:cat>
          <c:val>
            <c:numRef>
              <c:f>Sheet2!$B$2:$C$2</c:f>
              <c:numCache>
                <c:formatCode>General</c:formatCode>
                <c:ptCount val="2"/>
                <c:pt idx="0">
                  <c:v>377</c:v>
                </c:pt>
                <c:pt idx="1">
                  <c:v>390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4984496"/>
        <c:axId val="424983712"/>
      </c:barChart>
      <c:catAx>
        <c:axId val="42498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24983712"/>
        <c:crosses val="autoZero"/>
        <c:auto val="1"/>
        <c:lblAlgn val="ctr"/>
        <c:lblOffset val="100"/>
        <c:noMultiLvlLbl val="0"/>
      </c:catAx>
      <c:valAx>
        <c:axId val="424983712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b="1" dirty="0" smtClean="0">
                    <a:latin typeface="Arial" pitchFamily="34" charset="0"/>
                  </a:rPr>
                  <a:t>%</a:t>
                </a:r>
                <a:r>
                  <a:rPr lang="en-US" sz="1600" b="1" baseline="0" dirty="0" smtClean="0">
                    <a:latin typeface="Arial" pitchFamily="34" charset="0"/>
                  </a:rPr>
                  <a:t> of</a:t>
                </a:r>
                <a:r>
                  <a:rPr lang="en-US" sz="1600" b="1" dirty="0" smtClean="0">
                    <a:latin typeface="Arial" pitchFamily="34" charset="0"/>
                  </a:rPr>
                  <a:t> Transplants</a:t>
                </a:r>
                <a:endParaRPr lang="en-US" sz="1400" b="1" dirty="0">
                  <a:latin typeface="Arial" pitchFamily="34" charset="0"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24984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Pre-Era: All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97.233199999999997</c:v>
                </c:pt>
                <c:pt idx="1">
                  <c:v>96.011200000000002</c:v>
                </c:pt>
                <c:pt idx="2">
                  <c:v>94.886700000000005</c:v>
                </c:pt>
                <c:pt idx="3">
                  <c:v>94.527600000000007</c:v>
                </c:pt>
                <c:pt idx="4">
                  <c:v>93.859099999999998</c:v>
                </c:pt>
                <c:pt idx="5">
                  <c:v>93.601299999999995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Post Era: All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97.031300000000002</c:v>
                </c:pt>
                <c:pt idx="1">
                  <c:v>96.064499999999995</c:v>
                </c:pt>
                <c:pt idx="2">
                  <c:v>95.236199999999997</c:v>
                </c:pt>
                <c:pt idx="3">
                  <c:v>94.542000000000002</c:v>
                </c:pt>
                <c:pt idx="4">
                  <c:v>93.782799999999995</c:v>
                </c:pt>
                <c:pt idx="5">
                  <c:v>93.44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Pre Era: 35+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95.4816</c:v>
                </c:pt>
                <c:pt idx="1">
                  <c:v>93.718000000000004</c:v>
                </c:pt>
                <c:pt idx="2">
                  <c:v>92.454999999999998</c:v>
                </c:pt>
                <c:pt idx="3">
                  <c:v>91.692999999999998</c:v>
                </c:pt>
                <c:pt idx="4">
                  <c:v>90.423000000000002</c:v>
                </c:pt>
                <c:pt idx="5">
                  <c:v>90.168300000000002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Post Era: 35+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95.956999999999994</c:v>
                </c:pt>
                <c:pt idx="1">
                  <c:v>94.406199999999998</c:v>
                </c:pt>
                <c:pt idx="2">
                  <c:v>93.240700000000004</c:v>
                </c:pt>
                <c:pt idx="3">
                  <c:v>92.252499999999998</c:v>
                </c:pt>
                <c:pt idx="4">
                  <c:v>91.251000000000005</c:v>
                </c:pt>
                <c:pt idx="5">
                  <c:v>90.362899999999996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2709120"/>
        <c:axId val="462709904"/>
      </c:lineChart>
      <c:catAx>
        <c:axId val="462709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 smtClean="0"/>
                  <a:t>Months Post-Transplant</a:t>
                </a:r>
                <a:endParaRPr lang="en-US" sz="16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709904"/>
        <c:crosses val="autoZero"/>
        <c:auto val="1"/>
        <c:lblAlgn val="ctr"/>
        <c:lblOffset val="100"/>
        <c:noMultiLvlLbl val="0"/>
      </c:catAx>
      <c:valAx>
        <c:axId val="462709904"/>
        <c:scaling>
          <c:orientation val="minMax"/>
          <c:max val="100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 smtClean="0"/>
                  <a:t>% Survival</a:t>
                </a:r>
                <a:endParaRPr lang="en-US" sz="16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70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Pre-Era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Adults</c:v>
                </c:pt>
                <c:pt idx="1">
                  <c:v>Pediatrics</c:v>
                </c:pt>
                <c:pt idx="2">
                  <c:v>Overall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18.8</c:v>
                </c:pt>
                <c:pt idx="1">
                  <c:v>8.9</c:v>
                </c:pt>
                <c:pt idx="2">
                  <c:v>18.5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Post-Era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Adults</c:v>
                </c:pt>
                <c:pt idx="1">
                  <c:v>Pediatrics</c:v>
                </c:pt>
                <c:pt idx="2">
                  <c:v>Overall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18.899999999999999</c:v>
                </c:pt>
                <c:pt idx="1">
                  <c:v>8.6999999999999993</c:v>
                </c:pt>
                <c:pt idx="2">
                  <c:v>18.5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908264"/>
        <c:axId val="461908656"/>
      </c:barChart>
      <c:catAx>
        <c:axId val="461908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61908656"/>
        <c:crosses val="autoZero"/>
        <c:auto val="1"/>
        <c:lblAlgn val="ctr"/>
        <c:lblOffset val="100"/>
        <c:noMultiLvlLbl val="0"/>
      </c:catAx>
      <c:valAx>
        <c:axId val="461908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Deaths/100</a:t>
                </a:r>
                <a:r>
                  <a:rPr lang="en-US" baseline="0" dirty="0" smtClean="0"/>
                  <a:t> PY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6190826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Death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Sheet1!$A$2:$A$92</c:f>
              <c:numCache>
                <c:formatCode>0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Sheet1!$B$2:$B$92</c:f>
              <c:numCache>
                <c:formatCode>General</c:formatCode>
                <c:ptCount val="91"/>
                <c:pt idx="0">
                  <c:v>7.5599999999999999E-3</c:v>
                </c:pt>
                <c:pt idx="1">
                  <c:v>2.1510000000000001E-2</c:v>
                </c:pt>
                <c:pt idx="2">
                  <c:v>4.36E-2</c:v>
                </c:pt>
                <c:pt idx="3">
                  <c:v>6.1629999999999997E-2</c:v>
                </c:pt>
                <c:pt idx="4">
                  <c:v>7.7329999999999996E-2</c:v>
                </c:pt>
                <c:pt idx="5">
                  <c:v>9.1859999999999997E-2</c:v>
                </c:pt>
                <c:pt idx="6">
                  <c:v>0.10407</c:v>
                </c:pt>
                <c:pt idx="7">
                  <c:v>0.11977</c:v>
                </c:pt>
                <c:pt idx="8">
                  <c:v>0.13139999999999999</c:v>
                </c:pt>
                <c:pt idx="9">
                  <c:v>0.14186000000000001</c:v>
                </c:pt>
                <c:pt idx="10">
                  <c:v>0.14826</c:v>
                </c:pt>
                <c:pt idx="11">
                  <c:v>0.15581</c:v>
                </c:pt>
                <c:pt idx="12">
                  <c:v>0.16744000000000001</c:v>
                </c:pt>
                <c:pt idx="13">
                  <c:v>0.17907000000000001</c:v>
                </c:pt>
                <c:pt idx="14">
                  <c:v>0.19128000000000001</c:v>
                </c:pt>
                <c:pt idx="15">
                  <c:v>0.19650999999999999</c:v>
                </c:pt>
                <c:pt idx="16">
                  <c:v>0.20407</c:v>
                </c:pt>
                <c:pt idx="17">
                  <c:v>0.21395</c:v>
                </c:pt>
                <c:pt idx="18">
                  <c:v>0.22442000000000001</c:v>
                </c:pt>
                <c:pt idx="19">
                  <c:v>0.22964999999999999</c:v>
                </c:pt>
                <c:pt idx="20">
                  <c:v>0.23430000000000001</c:v>
                </c:pt>
                <c:pt idx="21">
                  <c:v>0.24012</c:v>
                </c:pt>
                <c:pt idx="22">
                  <c:v>0.24651000000000001</c:v>
                </c:pt>
                <c:pt idx="23">
                  <c:v>0.24884000000000001</c:v>
                </c:pt>
                <c:pt idx="24">
                  <c:v>0.25348999999999999</c:v>
                </c:pt>
                <c:pt idx="25">
                  <c:v>0.26046999999999998</c:v>
                </c:pt>
                <c:pt idx="26">
                  <c:v>0.26162999999999997</c:v>
                </c:pt>
                <c:pt idx="27">
                  <c:v>0.26512000000000002</c:v>
                </c:pt>
                <c:pt idx="28">
                  <c:v>0.26628000000000002</c:v>
                </c:pt>
                <c:pt idx="29">
                  <c:v>0.26801999999999998</c:v>
                </c:pt>
                <c:pt idx="30">
                  <c:v>0.27267000000000002</c:v>
                </c:pt>
                <c:pt idx="31">
                  <c:v>0.27616000000000002</c:v>
                </c:pt>
                <c:pt idx="32">
                  <c:v>0.27733000000000002</c:v>
                </c:pt>
                <c:pt idx="33">
                  <c:v>0.27849000000000002</c:v>
                </c:pt>
                <c:pt idx="34">
                  <c:v>0.28081</c:v>
                </c:pt>
                <c:pt idx="35">
                  <c:v>0.28198000000000001</c:v>
                </c:pt>
                <c:pt idx="36">
                  <c:v>0.28488000000000002</c:v>
                </c:pt>
                <c:pt idx="37">
                  <c:v>0.28488000000000002</c:v>
                </c:pt>
                <c:pt idx="38">
                  <c:v>0.28605000000000003</c:v>
                </c:pt>
                <c:pt idx="39">
                  <c:v>0.28721000000000002</c:v>
                </c:pt>
                <c:pt idx="40">
                  <c:v>0.28894999999999998</c:v>
                </c:pt>
                <c:pt idx="41">
                  <c:v>0.29127999999999998</c:v>
                </c:pt>
                <c:pt idx="42">
                  <c:v>0.29186000000000001</c:v>
                </c:pt>
                <c:pt idx="43">
                  <c:v>0.29186000000000001</c:v>
                </c:pt>
                <c:pt idx="44">
                  <c:v>0.29243999999999998</c:v>
                </c:pt>
                <c:pt idx="45">
                  <c:v>0.29302</c:v>
                </c:pt>
                <c:pt idx="46">
                  <c:v>0.29302</c:v>
                </c:pt>
                <c:pt idx="47">
                  <c:v>0.29360000000000003</c:v>
                </c:pt>
                <c:pt idx="48">
                  <c:v>0.29535</c:v>
                </c:pt>
                <c:pt idx="49">
                  <c:v>0.29593000000000003</c:v>
                </c:pt>
                <c:pt idx="50">
                  <c:v>0.29593000000000003</c:v>
                </c:pt>
                <c:pt idx="51">
                  <c:v>0.29766999999999999</c:v>
                </c:pt>
                <c:pt idx="52">
                  <c:v>0.29826000000000003</c:v>
                </c:pt>
                <c:pt idx="53">
                  <c:v>0.30115999999999998</c:v>
                </c:pt>
                <c:pt idx="54">
                  <c:v>0.30232999999999999</c:v>
                </c:pt>
                <c:pt idx="55">
                  <c:v>0.30348999999999998</c:v>
                </c:pt>
                <c:pt idx="56">
                  <c:v>0.30407000000000001</c:v>
                </c:pt>
                <c:pt idx="57">
                  <c:v>0.30407000000000001</c:v>
                </c:pt>
                <c:pt idx="58">
                  <c:v>0.30464999999999998</c:v>
                </c:pt>
                <c:pt idx="59">
                  <c:v>0.30523</c:v>
                </c:pt>
                <c:pt idx="60">
                  <c:v>0.30640000000000001</c:v>
                </c:pt>
                <c:pt idx="61">
                  <c:v>0.30814000000000002</c:v>
                </c:pt>
                <c:pt idx="62">
                  <c:v>0.30871999999999999</c:v>
                </c:pt>
                <c:pt idx="63">
                  <c:v>0.30930000000000002</c:v>
                </c:pt>
                <c:pt idx="64">
                  <c:v>0.30987999999999999</c:v>
                </c:pt>
                <c:pt idx="65">
                  <c:v>0.31104999999999999</c:v>
                </c:pt>
                <c:pt idx="66">
                  <c:v>0.31220999999999999</c:v>
                </c:pt>
                <c:pt idx="67">
                  <c:v>0.31220999999999999</c:v>
                </c:pt>
                <c:pt idx="68">
                  <c:v>0.31336999999999998</c:v>
                </c:pt>
                <c:pt idx="69">
                  <c:v>0.31395000000000001</c:v>
                </c:pt>
                <c:pt idx="70">
                  <c:v>0.31452999999999998</c:v>
                </c:pt>
                <c:pt idx="71">
                  <c:v>0.31569999999999998</c:v>
                </c:pt>
                <c:pt idx="72">
                  <c:v>0.31628000000000001</c:v>
                </c:pt>
                <c:pt idx="73">
                  <c:v>0.31628000000000001</c:v>
                </c:pt>
                <c:pt idx="74">
                  <c:v>0.31628000000000001</c:v>
                </c:pt>
                <c:pt idx="75">
                  <c:v>0.31628000000000001</c:v>
                </c:pt>
                <c:pt idx="76">
                  <c:v>0.31685999999999998</c:v>
                </c:pt>
                <c:pt idx="77">
                  <c:v>0.31802000000000002</c:v>
                </c:pt>
                <c:pt idx="78">
                  <c:v>0.31802000000000002</c:v>
                </c:pt>
                <c:pt idx="79">
                  <c:v>0.31802000000000002</c:v>
                </c:pt>
                <c:pt idx="80">
                  <c:v>0.31802000000000002</c:v>
                </c:pt>
                <c:pt idx="81">
                  <c:v>0.31802000000000002</c:v>
                </c:pt>
                <c:pt idx="82">
                  <c:v>0.31859999999999999</c:v>
                </c:pt>
                <c:pt idx="83">
                  <c:v>0.31918999999999997</c:v>
                </c:pt>
                <c:pt idx="84">
                  <c:v>0.31918999999999997</c:v>
                </c:pt>
                <c:pt idx="85">
                  <c:v>0.32035000000000002</c:v>
                </c:pt>
                <c:pt idx="86">
                  <c:v>0.32092999999999999</c:v>
                </c:pt>
                <c:pt idx="87">
                  <c:v>0.32208999999999999</c:v>
                </c:pt>
                <c:pt idx="88">
                  <c:v>0.32208999999999999</c:v>
                </c:pt>
                <c:pt idx="89">
                  <c:v>0.32208999999999999</c:v>
                </c:pt>
                <c:pt idx="90">
                  <c:v>0.32208999999999999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Transplant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Sheet1!$A$2:$A$92</c:f>
              <c:numCache>
                <c:formatCode>0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Sheet1!$C$2:$C$92</c:f>
              <c:numCache>
                <c:formatCode>General</c:formatCode>
                <c:ptCount val="91"/>
                <c:pt idx="0">
                  <c:v>6.9800000000000001E-3</c:v>
                </c:pt>
                <c:pt idx="1">
                  <c:v>3.6049999999999999E-2</c:v>
                </c:pt>
                <c:pt idx="2">
                  <c:v>9.128E-2</c:v>
                </c:pt>
                <c:pt idx="3">
                  <c:v>0.13314000000000001</c:v>
                </c:pt>
                <c:pt idx="4">
                  <c:v>0.17326</c:v>
                </c:pt>
                <c:pt idx="5">
                  <c:v>0.20698</c:v>
                </c:pt>
                <c:pt idx="6">
                  <c:v>0.23605000000000001</c:v>
                </c:pt>
                <c:pt idx="7">
                  <c:v>0.26452999999999999</c:v>
                </c:pt>
                <c:pt idx="8">
                  <c:v>0.29302</c:v>
                </c:pt>
                <c:pt idx="9">
                  <c:v>0.31047000000000002</c:v>
                </c:pt>
                <c:pt idx="10">
                  <c:v>0.33198</c:v>
                </c:pt>
                <c:pt idx="11">
                  <c:v>0.34766999999999998</c:v>
                </c:pt>
                <c:pt idx="12">
                  <c:v>0.36163000000000001</c:v>
                </c:pt>
                <c:pt idx="13">
                  <c:v>0.38023000000000001</c:v>
                </c:pt>
                <c:pt idx="14">
                  <c:v>0.39360000000000001</c:v>
                </c:pt>
                <c:pt idx="15">
                  <c:v>0.40465000000000001</c:v>
                </c:pt>
                <c:pt idx="16">
                  <c:v>0.41394999999999998</c:v>
                </c:pt>
                <c:pt idx="17">
                  <c:v>0.42442000000000002</c:v>
                </c:pt>
                <c:pt idx="18">
                  <c:v>0.43197999999999998</c:v>
                </c:pt>
                <c:pt idx="19">
                  <c:v>0.43836999999999998</c:v>
                </c:pt>
                <c:pt idx="20">
                  <c:v>0.44767000000000001</c:v>
                </c:pt>
                <c:pt idx="21">
                  <c:v>0.45580999999999999</c:v>
                </c:pt>
                <c:pt idx="22">
                  <c:v>0.46278999999999998</c:v>
                </c:pt>
                <c:pt idx="23">
                  <c:v>0.46919</c:v>
                </c:pt>
                <c:pt idx="24">
                  <c:v>0.47732999999999998</c:v>
                </c:pt>
                <c:pt idx="25">
                  <c:v>0.48487999999999998</c:v>
                </c:pt>
                <c:pt idx="26">
                  <c:v>0.49070000000000003</c:v>
                </c:pt>
                <c:pt idx="27">
                  <c:v>0.49592999999999998</c:v>
                </c:pt>
                <c:pt idx="28">
                  <c:v>0.5</c:v>
                </c:pt>
                <c:pt idx="29">
                  <c:v>0.50407000000000002</c:v>
                </c:pt>
                <c:pt idx="30">
                  <c:v>0.50697999999999999</c:v>
                </c:pt>
                <c:pt idx="31">
                  <c:v>0.50988</c:v>
                </c:pt>
                <c:pt idx="32">
                  <c:v>0.51336999999999999</c:v>
                </c:pt>
                <c:pt idx="33">
                  <c:v>0.51512000000000002</c:v>
                </c:pt>
                <c:pt idx="34">
                  <c:v>0.52151000000000003</c:v>
                </c:pt>
                <c:pt idx="35">
                  <c:v>0.52383999999999997</c:v>
                </c:pt>
                <c:pt idx="36">
                  <c:v>0.52500000000000002</c:v>
                </c:pt>
                <c:pt idx="37">
                  <c:v>0.52673999999999999</c:v>
                </c:pt>
                <c:pt idx="38">
                  <c:v>0.52849000000000002</c:v>
                </c:pt>
                <c:pt idx="39">
                  <c:v>0.53198000000000001</c:v>
                </c:pt>
                <c:pt idx="40">
                  <c:v>0.53488000000000002</c:v>
                </c:pt>
                <c:pt idx="41">
                  <c:v>0.53720999999999997</c:v>
                </c:pt>
                <c:pt idx="42">
                  <c:v>0.54012000000000004</c:v>
                </c:pt>
                <c:pt idx="43">
                  <c:v>0.54127999999999998</c:v>
                </c:pt>
                <c:pt idx="44">
                  <c:v>0.54244000000000003</c:v>
                </c:pt>
                <c:pt idx="45">
                  <c:v>0.54359999999999997</c:v>
                </c:pt>
                <c:pt idx="46">
                  <c:v>0.54359999999999997</c:v>
                </c:pt>
                <c:pt idx="47">
                  <c:v>0.54359999999999997</c:v>
                </c:pt>
                <c:pt idx="48">
                  <c:v>0.54359999999999997</c:v>
                </c:pt>
                <c:pt idx="49">
                  <c:v>0.54593000000000003</c:v>
                </c:pt>
                <c:pt idx="50">
                  <c:v>0.54825999999999997</c:v>
                </c:pt>
                <c:pt idx="51">
                  <c:v>0.54825999999999997</c:v>
                </c:pt>
                <c:pt idx="52">
                  <c:v>0.54942000000000002</c:v>
                </c:pt>
                <c:pt idx="53">
                  <c:v>0.55000000000000004</c:v>
                </c:pt>
                <c:pt idx="54">
                  <c:v>0.55115999999999998</c:v>
                </c:pt>
                <c:pt idx="55">
                  <c:v>0.55115999999999998</c:v>
                </c:pt>
                <c:pt idx="56">
                  <c:v>0.55174000000000001</c:v>
                </c:pt>
                <c:pt idx="57">
                  <c:v>0.55406999999999995</c:v>
                </c:pt>
                <c:pt idx="58">
                  <c:v>0.55464999999999998</c:v>
                </c:pt>
                <c:pt idx="59">
                  <c:v>0.55813999999999997</c:v>
                </c:pt>
                <c:pt idx="60">
                  <c:v>0.55930000000000002</c:v>
                </c:pt>
                <c:pt idx="61">
                  <c:v>0.56047000000000002</c:v>
                </c:pt>
                <c:pt idx="62">
                  <c:v>0.56047000000000002</c:v>
                </c:pt>
                <c:pt idx="63">
                  <c:v>0.56105000000000005</c:v>
                </c:pt>
                <c:pt idx="64">
                  <c:v>0.56162999999999996</c:v>
                </c:pt>
                <c:pt idx="65">
                  <c:v>0.56162999999999996</c:v>
                </c:pt>
                <c:pt idx="66">
                  <c:v>0.56162999999999996</c:v>
                </c:pt>
                <c:pt idx="67">
                  <c:v>0.56279000000000001</c:v>
                </c:pt>
                <c:pt idx="68">
                  <c:v>0.56337000000000004</c:v>
                </c:pt>
                <c:pt idx="69">
                  <c:v>0.56452999999999998</c:v>
                </c:pt>
                <c:pt idx="70">
                  <c:v>0.56511999999999996</c:v>
                </c:pt>
                <c:pt idx="71">
                  <c:v>0.56569999999999998</c:v>
                </c:pt>
                <c:pt idx="72">
                  <c:v>0.56628000000000001</c:v>
                </c:pt>
                <c:pt idx="73">
                  <c:v>0.56628000000000001</c:v>
                </c:pt>
                <c:pt idx="74">
                  <c:v>0.56628000000000001</c:v>
                </c:pt>
                <c:pt idx="75">
                  <c:v>0.56628000000000001</c:v>
                </c:pt>
                <c:pt idx="76">
                  <c:v>0.56628000000000001</c:v>
                </c:pt>
                <c:pt idx="77">
                  <c:v>0.56686000000000003</c:v>
                </c:pt>
                <c:pt idx="78">
                  <c:v>0.56744000000000006</c:v>
                </c:pt>
                <c:pt idx="79">
                  <c:v>0.56801999999999997</c:v>
                </c:pt>
                <c:pt idx="80">
                  <c:v>0.56859999999999999</c:v>
                </c:pt>
                <c:pt idx="81">
                  <c:v>0.56977</c:v>
                </c:pt>
                <c:pt idx="82">
                  <c:v>0.57093000000000005</c:v>
                </c:pt>
                <c:pt idx="83">
                  <c:v>0.57093000000000005</c:v>
                </c:pt>
                <c:pt idx="84">
                  <c:v>0.57150999999999996</c:v>
                </c:pt>
                <c:pt idx="85">
                  <c:v>0.57208999999999999</c:v>
                </c:pt>
                <c:pt idx="86">
                  <c:v>0.57208999999999999</c:v>
                </c:pt>
                <c:pt idx="87">
                  <c:v>0.57442000000000004</c:v>
                </c:pt>
                <c:pt idx="88">
                  <c:v>0.57499999999999996</c:v>
                </c:pt>
                <c:pt idx="89">
                  <c:v>0.57557999999999998</c:v>
                </c:pt>
                <c:pt idx="90">
                  <c:v>0.57616000000000001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Sheet1!$A$2:$A$92</c:f>
              <c:numCache>
                <c:formatCode>0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Sheet1!$D$2:$D$92</c:f>
              <c:numCache>
                <c:formatCode>General</c:formatCode>
                <c:ptCount val="91"/>
                <c:pt idx="0">
                  <c:v>0.98546</c:v>
                </c:pt>
                <c:pt idx="1">
                  <c:v>0.94243999999999994</c:v>
                </c:pt>
                <c:pt idx="2">
                  <c:v>0.86512</c:v>
                </c:pt>
                <c:pt idx="3">
                  <c:v>0.80523</c:v>
                </c:pt>
                <c:pt idx="4">
                  <c:v>0.74941000000000002</c:v>
                </c:pt>
                <c:pt idx="5">
                  <c:v>0.70116000000000001</c:v>
                </c:pt>
                <c:pt idx="6">
                  <c:v>0.65988000000000002</c:v>
                </c:pt>
                <c:pt idx="7">
                  <c:v>0.61570000000000003</c:v>
                </c:pt>
                <c:pt idx="8">
                  <c:v>0.57557999999999998</c:v>
                </c:pt>
                <c:pt idx="9">
                  <c:v>0.54766999999999999</c:v>
                </c:pt>
                <c:pt idx="10">
                  <c:v>0.51976</c:v>
                </c:pt>
                <c:pt idx="11">
                  <c:v>0.49652000000000007</c:v>
                </c:pt>
                <c:pt idx="12">
                  <c:v>0.47092999999999996</c:v>
                </c:pt>
                <c:pt idx="13">
                  <c:v>0.44069999999999998</c:v>
                </c:pt>
                <c:pt idx="14">
                  <c:v>0.41511999999999993</c:v>
                </c:pt>
                <c:pt idx="15">
                  <c:v>0.39883999999999997</c:v>
                </c:pt>
                <c:pt idx="16">
                  <c:v>0.38197999999999999</c:v>
                </c:pt>
                <c:pt idx="17">
                  <c:v>0.36163000000000001</c:v>
                </c:pt>
                <c:pt idx="18">
                  <c:v>0.34360000000000002</c:v>
                </c:pt>
                <c:pt idx="19">
                  <c:v>0.33198000000000005</c:v>
                </c:pt>
                <c:pt idx="20">
                  <c:v>0.31803000000000003</c:v>
                </c:pt>
                <c:pt idx="21">
                  <c:v>0.30407000000000006</c:v>
                </c:pt>
                <c:pt idx="22">
                  <c:v>0.29069999999999996</c:v>
                </c:pt>
                <c:pt idx="23">
                  <c:v>0.28197000000000005</c:v>
                </c:pt>
                <c:pt idx="24">
                  <c:v>0.26917999999999997</c:v>
                </c:pt>
                <c:pt idx="25">
                  <c:v>0.25465000000000004</c:v>
                </c:pt>
                <c:pt idx="26">
                  <c:v>0.24767000000000006</c:v>
                </c:pt>
                <c:pt idx="27">
                  <c:v>0.23895</c:v>
                </c:pt>
                <c:pt idx="28">
                  <c:v>0.23371999999999993</c:v>
                </c:pt>
                <c:pt idx="29">
                  <c:v>0.22791000000000006</c:v>
                </c:pt>
                <c:pt idx="30">
                  <c:v>0.22035000000000005</c:v>
                </c:pt>
                <c:pt idx="31">
                  <c:v>0.21395999999999993</c:v>
                </c:pt>
                <c:pt idx="32">
                  <c:v>0.20930000000000004</c:v>
                </c:pt>
                <c:pt idx="33">
                  <c:v>0.20638999999999996</c:v>
                </c:pt>
                <c:pt idx="34">
                  <c:v>0.19767999999999997</c:v>
                </c:pt>
                <c:pt idx="35">
                  <c:v>0.19418000000000002</c:v>
                </c:pt>
                <c:pt idx="36">
                  <c:v>0.19011999999999996</c:v>
                </c:pt>
                <c:pt idx="37">
                  <c:v>0.18837999999999999</c:v>
                </c:pt>
                <c:pt idx="38">
                  <c:v>0.18545999999999996</c:v>
                </c:pt>
                <c:pt idx="39">
                  <c:v>0.18080999999999992</c:v>
                </c:pt>
                <c:pt idx="40">
                  <c:v>0.17616999999999994</c:v>
                </c:pt>
                <c:pt idx="41">
                  <c:v>0.17151000000000005</c:v>
                </c:pt>
                <c:pt idx="42">
                  <c:v>0.16801999999999995</c:v>
                </c:pt>
                <c:pt idx="43">
                  <c:v>0.16686000000000001</c:v>
                </c:pt>
                <c:pt idx="44">
                  <c:v>0.16511999999999993</c:v>
                </c:pt>
                <c:pt idx="45">
                  <c:v>0.16338000000000008</c:v>
                </c:pt>
                <c:pt idx="46">
                  <c:v>0.16338000000000008</c:v>
                </c:pt>
                <c:pt idx="47">
                  <c:v>0.16280000000000006</c:v>
                </c:pt>
                <c:pt idx="48">
                  <c:v>0.16105000000000003</c:v>
                </c:pt>
                <c:pt idx="49">
                  <c:v>0.15813999999999995</c:v>
                </c:pt>
                <c:pt idx="50">
                  <c:v>0.15581</c:v>
                </c:pt>
                <c:pt idx="51">
                  <c:v>0.15407000000000004</c:v>
                </c:pt>
                <c:pt idx="52">
                  <c:v>0.15232000000000001</c:v>
                </c:pt>
                <c:pt idx="53">
                  <c:v>0.14883999999999997</c:v>
                </c:pt>
                <c:pt idx="54">
                  <c:v>0.14651000000000003</c:v>
                </c:pt>
                <c:pt idx="55">
                  <c:v>0.14535000000000009</c:v>
                </c:pt>
                <c:pt idx="56">
                  <c:v>0.14419000000000004</c:v>
                </c:pt>
                <c:pt idx="57">
                  <c:v>0.1418600000000001</c:v>
                </c:pt>
                <c:pt idx="58">
                  <c:v>0.14070000000000005</c:v>
                </c:pt>
                <c:pt idx="59">
                  <c:v>0.13663000000000003</c:v>
                </c:pt>
                <c:pt idx="60">
                  <c:v>0.13429999999999997</c:v>
                </c:pt>
                <c:pt idx="61">
                  <c:v>0.1313899999999999</c:v>
                </c:pt>
                <c:pt idx="62">
                  <c:v>0.13080999999999998</c:v>
                </c:pt>
                <c:pt idx="63">
                  <c:v>0.12964999999999993</c:v>
                </c:pt>
                <c:pt idx="64">
                  <c:v>0.12848999999999999</c:v>
                </c:pt>
                <c:pt idx="65">
                  <c:v>0.1273200000000001</c:v>
                </c:pt>
                <c:pt idx="66">
                  <c:v>0.12616000000000005</c:v>
                </c:pt>
                <c:pt idx="67">
                  <c:v>0.125</c:v>
                </c:pt>
                <c:pt idx="68">
                  <c:v>0.12325999999999993</c:v>
                </c:pt>
                <c:pt idx="69">
                  <c:v>0.12152000000000007</c:v>
                </c:pt>
                <c:pt idx="70">
                  <c:v>0.12035000000000007</c:v>
                </c:pt>
                <c:pt idx="71">
                  <c:v>0.11860000000000004</c:v>
                </c:pt>
                <c:pt idx="72">
                  <c:v>0.11743999999999999</c:v>
                </c:pt>
                <c:pt idx="73">
                  <c:v>0.11743999999999999</c:v>
                </c:pt>
                <c:pt idx="74">
                  <c:v>0.11743999999999999</c:v>
                </c:pt>
                <c:pt idx="75">
                  <c:v>0.11743999999999999</c:v>
                </c:pt>
                <c:pt idx="76">
                  <c:v>0.11685999999999996</c:v>
                </c:pt>
                <c:pt idx="77">
                  <c:v>0.11511999999999989</c:v>
                </c:pt>
                <c:pt idx="78">
                  <c:v>0.11453999999999986</c:v>
                </c:pt>
                <c:pt idx="79">
                  <c:v>0.11396000000000006</c:v>
                </c:pt>
                <c:pt idx="80">
                  <c:v>0.11338000000000004</c:v>
                </c:pt>
                <c:pt idx="81">
                  <c:v>0.11220999999999992</c:v>
                </c:pt>
                <c:pt idx="82">
                  <c:v>0.11046999999999996</c:v>
                </c:pt>
                <c:pt idx="83">
                  <c:v>0.10987999999999998</c:v>
                </c:pt>
                <c:pt idx="84">
                  <c:v>0.10930000000000006</c:v>
                </c:pt>
                <c:pt idx="85">
                  <c:v>0.10755999999999999</c:v>
                </c:pt>
                <c:pt idx="86">
                  <c:v>0.10698000000000008</c:v>
                </c:pt>
                <c:pt idx="87">
                  <c:v>0.10348999999999997</c:v>
                </c:pt>
                <c:pt idx="88">
                  <c:v>0.10291000000000006</c:v>
                </c:pt>
                <c:pt idx="89">
                  <c:v>0.10233000000000003</c:v>
                </c:pt>
                <c:pt idx="90">
                  <c:v>0.10175000000000001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1907480"/>
        <c:axId val="461907088"/>
      </c:areaChart>
      <c:catAx>
        <c:axId val="461907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i="0" baseline="0" dirty="0" smtClean="0"/>
                  <a:t>Days Since Entry: Pre-Era</a:t>
                </a:r>
                <a:endParaRPr lang="en-US" b="1" i="0" baseline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907088"/>
        <c:crosses val="autoZero"/>
        <c:auto val="1"/>
        <c:lblAlgn val="ctr"/>
        <c:lblOffset val="100"/>
        <c:tickLblSkip val="15"/>
        <c:tickMarkSkip val="15"/>
        <c:noMultiLvlLbl val="0"/>
      </c:catAx>
      <c:valAx>
        <c:axId val="4619070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Prob. of</a:t>
                </a:r>
                <a:r>
                  <a:rPr lang="en-US" b="1" baseline="0" dirty="0" smtClean="0"/>
                  <a:t> Outcome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907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Death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Sheet1!$A$2:$A$92</c:f>
              <c:numCache>
                <c:formatCode>0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Sheet1!$B$2:$B$92</c:f>
              <c:numCache>
                <c:formatCode>General</c:formatCode>
                <c:ptCount val="91"/>
                <c:pt idx="0">
                  <c:v>4.4999999999999997E-3</c:v>
                </c:pt>
                <c:pt idx="1">
                  <c:v>2.3519999999999999E-2</c:v>
                </c:pt>
                <c:pt idx="2">
                  <c:v>4.2040000000000001E-2</c:v>
                </c:pt>
                <c:pt idx="3">
                  <c:v>5.6559999999999999E-2</c:v>
                </c:pt>
                <c:pt idx="4">
                  <c:v>7.3069999999999996E-2</c:v>
                </c:pt>
                <c:pt idx="5">
                  <c:v>8.5089999999999999E-2</c:v>
                </c:pt>
                <c:pt idx="6">
                  <c:v>0.10661</c:v>
                </c:pt>
                <c:pt idx="7">
                  <c:v>0.12012</c:v>
                </c:pt>
                <c:pt idx="8">
                  <c:v>0.13063</c:v>
                </c:pt>
                <c:pt idx="9">
                  <c:v>0.13864000000000001</c:v>
                </c:pt>
                <c:pt idx="10">
                  <c:v>0.14615</c:v>
                </c:pt>
                <c:pt idx="11">
                  <c:v>0.15615999999999999</c:v>
                </c:pt>
                <c:pt idx="12">
                  <c:v>0.16266</c:v>
                </c:pt>
                <c:pt idx="13">
                  <c:v>0.16767000000000001</c:v>
                </c:pt>
                <c:pt idx="14">
                  <c:v>0.17568</c:v>
                </c:pt>
                <c:pt idx="15">
                  <c:v>0.18018000000000001</c:v>
                </c:pt>
                <c:pt idx="16">
                  <c:v>0.18368000000000001</c:v>
                </c:pt>
                <c:pt idx="17">
                  <c:v>0.18869</c:v>
                </c:pt>
                <c:pt idx="18">
                  <c:v>0.19119</c:v>
                </c:pt>
                <c:pt idx="19">
                  <c:v>0.19520000000000001</c:v>
                </c:pt>
                <c:pt idx="20">
                  <c:v>0.19819999999999999</c:v>
                </c:pt>
                <c:pt idx="21">
                  <c:v>0.20419999999999999</c:v>
                </c:pt>
                <c:pt idx="22">
                  <c:v>0.20671</c:v>
                </c:pt>
                <c:pt idx="23">
                  <c:v>0.20871000000000001</c:v>
                </c:pt>
                <c:pt idx="24">
                  <c:v>0.20971000000000001</c:v>
                </c:pt>
                <c:pt idx="25">
                  <c:v>0.21221000000000001</c:v>
                </c:pt>
                <c:pt idx="26">
                  <c:v>0.21521999999999999</c:v>
                </c:pt>
                <c:pt idx="27">
                  <c:v>0.21822</c:v>
                </c:pt>
                <c:pt idx="28">
                  <c:v>0.21872</c:v>
                </c:pt>
                <c:pt idx="29">
                  <c:v>0.21972</c:v>
                </c:pt>
                <c:pt idx="30">
                  <c:v>0.22022</c:v>
                </c:pt>
                <c:pt idx="31">
                  <c:v>0.22122</c:v>
                </c:pt>
                <c:pt idx="32">
                  <c:v>0.22172</c:v>
                </c:pt>
                <c:pt idx="33">
                  <c:v>0.22222</c:v>
                </c:pt>
                <c:pt idx="34">
                  <c:v>0.22272</c:v>
                </c:pt>
                <c:pt idx="35">
                  <c:v>0.22372</c:v>
                </c:pt>
                <c:pt idx="36">
                  <c:v>0.22523000000000001</c:v>
                </c:pt>
                <c:pt idx="37">
                  <c:v>0.22672999999999999</c:v>
                </c:pt>
                <c:pt idx="38">
                  <c:v>0.22872999999999999</c:v>
                </c:pt>
                <c:pt idx="39">
                  <c:v>0.22972999999999999</c:v>
                </c:pt>
                <c:pt idx="40">
                  <c:v>0.23072999999999999</c:v>
                </c:pt>
                <c:pt idx="41">
                  <c:v>0.23122999999999999</c:v>
                </c:pt>
                <c:pt idx="42">
                  <c:v>0.23122999999999999</c:v>
                </c:pt>
                <c:pt idx="43">
                  <c:v>0.23272999999999999</c:v>
                </c:pt>
                <c:pt idx="44">
                  <c:v>0.23272999999999999</c:v>
                </c:pt>
                <c:pt idx="45">
                  <c:v>0.23272999999999999</c:v>
                </c:pt>
                <c:pt idx="46">
                  <c:v>0.23372999999999999</c:v>
                </c:pt>
                <c:pt idx="47">
                  <c:v>0.23372999999999999</c:v>
                </c:pt>
                <c:pt idx="48">
                  <c:v>0.23372999999999999</c:v>
                </c:pt>
                <c:pt idx="49">
                  <c:v>0.23372999999999999</c:v>
                </c:pt>
                <c:pt idx="50">
                  <c:v>0.23372999999999999</c:v>
                </c:pt>
                <c:pt idx="51">
                  <c:v>0.23422999999999999</c:v>
                </c:pt>
                <c:pt idx="52">
                  <c:v>0.23422999999999999</c:v>
                </c:pt>
                <c:pt idx="53">
                  <c:v>0.23422999999999999</c:v>
                </c:pt>
                <c:pt idx="54">
                  <c:v>0.23472999999999999</c:v>
                </c:pt>
                <c:pt idx="55">
                  <c:v>0.23472999999999999</c:v>
                </c:pt>
                <c:pt idx="56">
                  <c:v>0.23472999999999999</c:v>
                </c:pt>
                <c:pt idx="57">
                  <c:v>0.23472999999999999</c:v>
                </c:pt>
                <c:pt idx="58">
                  <c:v>0.23472999999999999</c:v>
                </c:pt>
                <c:pt idx="59">
                  <c:v>0.23524</c:v>
                </c:pt>
                <c:pt idx="60">
                  <c:v>0.23624000000000001</c:v>
                </c:pt>
                <c:pt idx="61">
                  <c:v>0.23674000000000001</c:v>
                </c:pt>
                <c:pt idx="62">
                  <c:v>0.23724000000000001</c:v>
                </c:pt>
                <c:pt idx="63">
                  <c:v>0.23774000000000001</c:v>
                </c:pt>
                <c:pt idx="64">
                  <c:v>0.23824000000000001</c:v>
                </c:pt>
                <c:pt idx="65">
                  <c:v>0.23824000000000001</c:v>
                </c:pt>
                <c:pt idx="66">
                  <c:v>0.23824000000000001</c:v>
                </c:pt>
                <c:pt idx="67">
                  <c:v>0.23924000000000001</c:v>
                </c:pt>
                <c:pt idx="68">
                  <c:v>0.23974000000000001</c:v>
                </c:pt>
                <c:pt idx="69">
                  <c:v>0.23974000000000001</c:v>
                </c:pt>
                <c:pt idx="70">
                  <c:v>0.23974000000000001</c:v>
                </c:pt>
                <c:pt idx="71">
                  <c:v>0.24024000000000001</c:v>
                </c:pt>
                <c:pt idx="72">
                  <c:v>0.24024000000000001</c:v>
                </c:pt>
                <c:pt idx="73">
                  <c:v>0.24024000000000001</c:v>
                </c:pt>
                <c:pt idx="74">
                  <c:v>0.24024000000000001</c:v>
                </c:pt>
                <c:pt idx="75">
                  <c:v>0.24024000000000001</c:v>
                </c:pt>
                <c:pt idx="76">
                  <c:v>0.24024000000000001</c:v>
                </c:pt>
                <c:pt idx="77">
                  <c:v>0.24024000000000001</c:v>
                </c:pt>
                <c:pt idx="78">
                  <c:v>0.24124000000000001</c:v>
                </c:pt>
                <c:pt idx="79">
                  <c:v>0.24124000000000001</c:v>
                </c:pt>
                <c:pt idx="80">
                  <c:v>0.24124000000000001</c:v>
                </c:pt>
                <c:pt idx="81">
                  <c:v>0.24124000000000001</c:v>
                </c:pt>
                <c:pt idx="82">
                  <c:v>0.24224000000000001</c:v>
                </c:pt>
                <c:pt idx="83">
                  <c:v>0.24274000000000001</c:v>
                </c:pt>
                <c:pt idx="84">
                  <c:v>0.24274000000000001</c:v>
                </c:pt>
                <c:pt idx="85">
                  <c:v>0.24324000000000001</c:v>
                </c:pt>
                <c:pt idx="86">
                  <c:v>0.24374000000000001</c:v>
                </c:pt>
                <c:pt idx="87">
                  <c:v>0.24374000000000001</c:v>
                </c:pt>
                <c:pt idx="88">
                  <c:v>0.24374000000000001</c:v>
                </c:pt>
                <c:pt idx="89">
                  <c:v>0.24374000000000001</c:v>
                </c:pt>
                <c:pt idx="90">
                  <c:v>0.24424000000000001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Transplant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Sheet1!$A$2:$A$92</c:f>
              <c:numCache>
                <c:formatCode>0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Sheet1!$C$2:$C$92</c:f>
              <c:numCache>
                <c:formatCode>General</c:formatCode>
                <c:ptCount val="91"/>
                <c:pt idx="0">
                  <c:v>5.5100000000000001E-3</c:v>
                </c:pt>
                <c:pt idx="1">
                  <c:v>5.6559999999999999E-2</c:v>
                </c:pt>
                <c:pt idx="2">
                  <c:v>0.15365000000000001</c:v>
                </c:pt>
                <c:pt idx="3">
                  <c:v>0.22422</c:v>
                </c:pt>
                <c:pt idx="4">
                  <c:v>0.27927999999999997</c:v>
                </c:pt>
                <c:pt idx="5">
                  <c:v>0.33283000000000001</c:v>
                </c:pt>
                <c:pt idx="6">
                  <c:v>0.38088</c:v>
                </c:pt>
                <c:pt idx="7">
                  <c:v>0.40640999999999999</c:v>
                </c:pt>
                <c:pt idx="8">
                  <c:v>0.43744</c:v>
                </c:pt>
                <c:pt idx="9">
                  <c:v>0.46145999999999998</c:v>
                </c:pt>
                <c:pt idx="10">
                  <c:v>0.48498000000000002</c:v>
                </c:pt>
                <c:pt idx="11">
                  <c:v>0.503</c:v>
                </c:pt>
                <c:pt idx="12">
                  <c:v>0.51602000000000003</c:v>
                </c:pt>
                <c:pt idx="13">
                  <c:v>0.52753000000000005</c:v>
                </c:pt>
                <c:pt idx="14">
                  <c:v>0.53803999999999996</c:v>
                </c:pt>
                <c:pt idx="15">
                  <c:v>0.54805000000000004</c:v>
                </c:pt>
                <c:pt idx="16">
                  <c:v>0.55755999999999994</c:v>
                </c:pt>
                <c:pt idx="17">
                  <c:v>0.56706999999999996</c:v>
                </c:pt>
                <c:pt idx="18">
                  <c:v>0.57206999999999997</c:v>
                </c:pt>
                <c:pt idx="19">
                  <c:v>0.57657999999999998</c:v>
                </c:pt>
                <c:pt idx="20">
                  <c:v>0.58108000000000004</c:v>
                </c:pt>
                <c:pt idx="21">
                  <c:v>0.58559000000000005</c:v>
                </c:pt>
                <c:pt idx="22">
                  <c:v>0.59009</c:v>
                </c:pt>
                <c:pt idx="23">
                  <c:v>0.59560000000000002</c:v>
                </c:pt>
                <c:pt idx="24">
                  <c:v>0.59809999999999997</c:v>
                </c:pt>
                <c:pt idx="25">
                  <c:v>0.60109999999999997</c:v>
                </c:pt>
                <c:pt idx="26">
                  <c:v>0.60360000000000003</c:v>
                </c:pt>
                <c:pt idx="27">
                  <c:v>0.60511000000000004</c:v>
                </c:pt>
                <c:pt idx="28">
                  <c:v>0.60660999999999998</c:v>
                </c:pt>
                <c:pt idx="29">
                  <c:v>0.60911000000000004</c:v>
                </c:pt>
                <c:pt idx="30">
                  <c:v>0.61360999999999999</c:v>
                </c:pt>
                <c:pt idx="31">
                  <c:v>0.61812</c:v>
                </c:pt>
                <c:pt idx="32">
                  <c:v>0.62061999999999995</c:v>
                </c:pt>
                <c:pt idx="33">
                  <c:v>0.62112000000000001</c:v>
                </c:pt>
                <c:pt idx="34">
                  <c:v>0.62161999999999995</c:v>
                </c:pt>
                <c:pt idx="35">
                  <c:v>0.62312000000000001</c:v>
                </c:pt>
                <c:pt idx="36">
                  <c:v>0.62312000000000001</c:v>
                </c:pt>
                <c:pt idx="37">
                  <c:v>0.62461999999999995</c:v>
                </c:pt>
                <c:pt idx="38">
                  <c:v>0.62512999999999996</c:v>
                </c:pt>
                <c:pt idx="39">
                  <c:v>0.62812999999999997</c:v>
                </c:pt>
                <c:pt idx="40">
                  <c:v>0.62963000000000002</c:v>
                </c:pt>
                <c:pt idx="41">
                  <c:v>0.63012999999999997</c:v>
                </c:pt>
                <c:pt idx="42">
                  <c:v>0.63163000000000002</c:v>
                </c:pt>
                <c:pt idx="43">
                  <c:v>0.63312999999999997</c:v>
                </c:pt>
                <c:pt idx="44">
                  <c:v>0.63614000000000004</c:v>
                </c:pt>
                <c:pt idx="45">
                  <c:v>0.63714000000000004</c:v>
                </c:pt>
                <c:pt idx="46">
                  <c:v>0.63763999999999998</c:v>
                </c:pt>
                <c:pt idx="47">
                  <c:v>0.63763999999999998</c:v>
                </c:pt>
                <c:pt idx="48">
                  <c:v>0.63814000000000004</c:v>
                </c:pt>
                <c:pt idx="49">
                  <c:v>0.63863999999999999</c:v>
                </c:pt>
                <c:pt idx="50">
                  <c:v>0.64163999999999999</c:v>
                </c:pt>
                <c:pt idx="51">
                  <c:v>0.64214000000000004</c:v>
                </c:pt>
                <c:pt idx="52">
                  <c:v>0.64263999999999999</c:v>
                </c:pt>
                <c:pt idx="53">
                  <c:v>0.64363999999999999</c:v>
                </c:pt>
                <c:pt idx="54">
                  <c:v>0.64463999999999999</c:v>
                </c:pt>
                <c:pt idx="55">
                  <c:v>0.64564999999999995</c:v>
                </c:pt>
                <c:pt idx="56">
                  <c:v>0.64715</c:v>
                </c:pt>
                <c:pt idx="57">
                  <c:v>0.64764999999999995</c:v>
                </c:pt>
                <c:pt idx="58">
                  <c:v>0.64764999999999995</c:v>
                </c:pt>
                <c:pt idx="59">
                  <c:v>0.64915</c:v>
                </c:pt>
                <c:pt idx="60">
                  <c:v>0.64915</c:v>
                </c:pt>
                <c:pt idx="61">
                  <c:v>0.64964999999999995</c:v>
                </c:pt>
                <c:pt idx="62">
                  <c:v>0.65015000000000001</c:v>
                </c:pt>
                <c:pt idx="63">
                  <c:v>0.65015000000000001</c:v>
                </c:pt>
                <c:pt idx="64">
                  <c:v>0.65064999999999995</c:v>
                </c:pt>
                <c:pt idx="65">
                  <c:v>0.65064999999999995</c:v>
                </c:pt>
                <c:pt idx="66">
                  <c:v>0.65264999999999995</c:v>
                </c:pt>
                <c:pt idx="67">
                  <c:v>0.65364999999999995</c:v>
                </c:pt>
                <c:pt idx="68">
                  <c:v>0.65364999999999995</c:v>
                </c:pt>
                <c:pt idx="69">
                  <c:v>0.65364999999999995</c:v>
                </c:pt>
                <c:pt idx="70">
                  <c:v>0.65464999999999995</c:v>
                </c:pt>
                <c:pt idx="71">
                  <c:v>0.65515999999999996</c:v>
                </c:pt>
                <c:pt idx="72">
                  <c:v>0.65566000000000002</c:v>
                </c:pt>
                <c:pt idx="73">
                  <c:v>0.65615999999999997</c:v>
                </c:pt>
                <c:pt idx="74">
                  <c:v>0.65715999999999997</c:v>
                </c:pt>
                <c:pt idx="75">
                  <c:v>0.65715999999999997</c:v>
                </c:pt>
                <c:pt idx="76">
                  <c:v>0.65715999999999997</c:v>
                </c:pt>
                <c:pt idx="77">
                  <c:v>0.65815999999999997</c:v>
                </c:pt>
                <c:pt idx="78">
                  <c:v>0.65866000000000002</c:v>
                </c:pt>
                <c:pt idx="79">
                  <c:v>0.65915999999999997</c:v>
                </c:pt>
                <c:pt idx="80">
                  <c:v>0.65915999999999997</c:v>
                </c:pt>
                <c:pt idx="81">
                  <c:v>0.65915999999999997</c:v>
                </c:pt>
                <c:pt idx="82">
                  <c:v>0.65915999999999997</c:v>
                </c:pt>
                <c:pt idx="83">
                  <c:v>0.65915999999999997</c:v>
                </c:pt>
                <c:pt idx="84">
                  <c:v>0.65966000000000002</c:v>
                </c:pt>
                <c:pt idx="85">
                  <c:v>0.65966000000000002</c:v>
                </c:pt>
                <c:pt idx="86">
                  <c:v>0.65966000000000002</c:v>
                </c:pt>
                <c:pt idx="87">
                  <c:v>0.65966000000000002</c:v>
                </c:pt>
                <c:pt idx="88">
                  <c:v>0.65966000000000002</c:v>
                </c:pt>
                <c:pt idx="89">
                  <c:v>0.66015999999999997</c:v>
                </c:pt>
                <c:pt idx="90">
                  <c:v>0.66115999999999997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Sheet1!$A$2:$A$92</c:f>
              <c:numCache>
                <c:formatCode>0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Sheet1!$D$2:$D$92</c:f>
              <c:numCache>
                <c:formatCode>General</c:formatCode>
                <c:ptCount val="91"/>
                <c:pt idx="0">
                  <c:v>0.98999000000000004</c:v>
                </c:pt>
                <c:pt idx="1">
                  <c:v>0.91991999999999996</c:v>
                </c:pt>
                <c:pt idx="2">
                  <c:v>0.80430999999999997</c:v>
                </c:pt>
                <c:pt idx="3">
                  <c:v>0.71921999999999997</c:v>
                </c:pt>
                <c:pt idx="4">
                  <c:v>0.64765000000000006</c:v>
                </c:pt>
                <c:pt idx="5">
                  <c:v>0.58207999999999993</c:v>
                </c:pt>
                <c:pt idx="6">
                  <c:v>0.51251000000000002</c:v>
                </c:pt>
                <c:pt idx="7">
                  <c:v>0.47347000000000006</c:v>
                </c:pt>
                <c:pt idx="8">
                  <c:v>0.43193000000000004</c:v>
                </c:pt>
                <c:pt idx="9">
                  <c:v>0.39990000000000003</c:v>
                </c:pt>
                <c:pt idx="10">
                  <c:v>0.36887000000000003</c:v>
                </c:pt>
                <c:pt idx="11">
                  <c:v>0.34084000000000003</c:v>
                </c:pt>
                <c:pt idx="12">
                  <c:v>0.32131999999999994</c:v>
                </c:pt>
                <c:pt idx="13">
                  <c:v>0.30479999999999996</c:v>
                </c:pt>
                <c:pt idx="14">
                  <c:v>0.28628000000000009</c:v>
                </c:pt>
                <c:pt idx="15">
                  <c:v>0.27176999999999996</c:v>
                </c:pt>
                <c:pt idx="16">
                  <c:v>0.2587600000000001</c:v>
                </c:pt>
                <c:pt idx="17">
                  <c:v>0.24424000000000001</c:v>
                </c:pt>
                <c:pt idx="18">
                  <c:v>0.23674000000000006</c:v>
                </c:pt>
                <c:pt idx="19">
                  <c:v>0.22821999999999998</c:v>
                </c:pt>
                <c:pt idx="20">
                  <c:v>0.22072000000000003</c:v>
                </c:pt>
                <c:pt idx="21">
                  <c:v>0.21021000000000001</c:v>
                </c:pt>
                <c:pt idx="22">
                  <c:v>0.20320000000000005</c:v>
                </c:pt>
                <c:pt idx="23">
                  <c:v>0.19568999999999992</c:v>
                </c:pt>
                <c:pt idx="24">
                  <c:v>0.19219000000000008</c:v>
                </c:pt>
                <c:pt idx="25">
                  <c:v>0.18669000000000002</c:v>
                </c:pt>
                <c:pt idx="26">
                  <c:v>0.18118000000000001</c:v>
                </c:pt>
                <c:pt idx="27">
                  <c:v>0.17666999999999999</c:v>
                </c:pt>
                <c:pt idx="28">
                  <c:v>0.17466999999999999</c:v>
                </c:pt>
                <c:pt idx="29">
                  <c:v>0.17116999999999993</c:v>
                </c:pt>
                <c:pt idx="30">
                  <c:v>0.16617000000000004</c:v>
                </c:pt>
                <c:pt idx="31">
                  <c:v>0.16066000000000003</c:v>
                </c:pt>
                <c:pt idx="32">
                  <c:v>0.15766000000000002</c:v>
                </c:pt>
                <c:pt idx="33">
                  <c:v>0.15666000000000002</c:v>
                </c:pt>
                <c:pt idx="34">
                  <c:v>0.15566000000000002</c:v>
                </c:pt>
                <c:pt idx="35">
                  <c:v>0.15315999999999996</c:v>
                </c:pt>
                <c:pt idx="36">
                  <c:v>0.15164999999999995</c:v>
                </c:pt>
                <c:pt idx="37">
                  <c:v>0.14865000000000006</c:v>
                </c:pt>
                <c:pt idx="38">
                  <c:v>0.14614000000000005</c:v>
                </c:pt>
                <c:pt idx="39">
                  <c:v>0.14214000000000004</c:v>
                </c:pt>
                <c:pt idx="40">
                  <c:v>0.13963999999999999</c:v>
                </c:pt>
                <c:pt idx="41">
                  <c:v>0.1386400000000001</c:v>
                </c:pt>
                <c:pt idx="42">
                  <c:v>0.13714000000000004</c:v>
                </c:pt>
                <c:pt idx="43">
                  <c:v>0.13414000000000004</c:v>
                </c:pt>
                <c:pt idx="44">
                  <c:v>0.13112999999999997</c:v>
                </c:pt>
                <c:pt idx="45">
                  <c:v>0.13012999999999997</c:v>
                </c:pt>
                <c:pt idx="46">
                  <c:v>0.12863000000000002</c:v>
                </c:pt>
                <c:pt idx="47">
                  <c:v>0.12863000000000002</c:v>
                </c:pt>
                <c:pt idx="48">
                  <c:v>0.12812999999999997</c:v>
                </c:pt>
                <c:pt idx="49">
                  <c:v>0.12763000000000002</c:v>
                </c:pt>
                <c:pt idx="50">
                  <c:v>0.12463000000000002</c:v>
                </c:pt>
                <c:pt idx="51">
                  <c:v>0.12362999999999991</c:v>
                </c:pt>
                <c:pt idx="52">
                  <c:v>0.12312999999999996</c:v>
                </c:pt>
                <c:pt idx="53">
                  <c:v>0.12213000000000007</c:v>
                </c:pt>
                <c:pt idx="54">
                  <c:v>0.12063000000000001</c:v>
                </c:pt>
                <c:pt idx="55">
                  <c:v>0.11962000000000006</c:v>
                </c:pt>
                <c:pt idx="56">
                  <c:v>0.11812</c:v>
                </c:pt>
                <c:pt idx="57">
                  <c:v>0.11762000000000006</c:v>
                </c:pt>
                <c:pt idx="58">
                  <c:v>0.11762000000000006</c:v>
                </c:pt>
                <c:pt idx="59">
                  <c:v>0.11560999999999999</c:v>
                </c:pt>
                <c:pt idx="60">
                  <c:v>0.11460999999999999</c:v>
                </c:pt>
                <c:pt idx="61">
                  <c:v>0.11360999999999999</c:v>
                </c:pt>
                <c:pt idx="62">
                  <c:v>0.11260999999999999</c:v>
                </c:pt>
                <c:pt idx="63">
                  <c:v>0.11210999999999993</c:v>
                </c:pt>
                <c:pt idx="64">
                  <c:v>0.11111000000000004</c:v>
                </c:pt>
                <c:pt idx="65">
                  <c:v>0.11111000000000004</c:v>
                </c:pt>
                <c:pt idx="66">
                  <c:v>0.10911000000000004</c:v>
                </c:pt>
                <c:pt idx="67">
                  <c:v>0.10711000000000004</c:v>
                </c:pt>
                <c:pt idx="68">
                  <c:v>0.10661000000000009</c:v>
                </c:pt>
                <c:pt idx="69">
                  <c:v>0.10661000000000009</c:v>
                </c:pt>
                <c:pt idx="70">
                  <c:v>0.10560999999999998</c:v>
                </c:pt>
                <c:pt idx="71">
                  <c:v>0.10460000000000003</c:v>
                </c:pt>
                <c:pt idx="72">
                  <c:v>0.10409999999999997</c:v>
                </c:pt>
                <c:pt idx="73">
                  <c:v>0.10360000000000003</c:v>
                </c:pt>
                <c:pt idx="74">
                  <c:v>0.10260000000000002</c:v>
                </c:pt>
                <c:pt idx="75">
                  <c:v>0.10260000000000002</c:v>
                </c:pt>
                <c:pt idx="76">
                  <c:v>0.10260000000000002</c:v>
                </c:pt>
                <c:pt idx="77">
                  <c:v>0.10160000000000002</c:v>
                </c:pt>
                <c:pt idx="78">
                  <c:v>0.10009999999999997</c:v>
                </c:pt>
                <c:pt idx="79">
                  <c:v>9.9600000000000022E-2</c:v>
                </c:pt>
                <c:pt idx="80">
                  <c:v>9.9600000000000022E-2</c:v>
                </c:pt>
                <c:pt idx="81">
                  <c:v>9.9600000000000022E-2</c:v>
                </c:pt>
                <c:pt idx="82">
                  <c:v>9.8600000000000021E-2</c:v>
                </c:pt>
                <c:pt idx="83">
                  <c:v>9.8100000000000076E-2</c:v>
                </c:pt>
                <c:pt idx="84">
                  <c:v>9.7599999999999909E-2</c:v>
                </c:pt>
                <c:pt idx="85">
                  <c:v>9.7099999999999964E-2</c:v>
                </c:pt>
                <c:pt idx="86">
                  <c:v>9.6600000000000019E-2</c:v>
                </c:pt>
                <c:pt idx="87">
                  <c:v>9.6600000000000019E-2</c:v>
                </c:pt>
                <c:pt idx="88">
                  <c:v>9.6600000000000019E-2</c:v>
                </c:pt>
                <c:pt idx="89">
                  <c:v>9.6100000000000074E-2</c:v>
                </c:pt>
                <c:pt idx="90">
                  <c:v>9.4600000000000017E-2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7063264"/>
        <c:axId val="420993288"/>
      </c:areaChart>
      <c:catAx>
        <c:axId val="417063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i="0" baseline="0" dirty="0" smtClean="0"/>
                  <a:t>Days Since Entry: Post-Era</a:t>
                </a:r>
                <a:endParaRPr lang="en-US" b="1" i="0" baseline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993288"/>
        <c:crosses val="autoZero"/>
        <c:auto val="1"/>
        <c:lblAlgn val="ctr"/>
        <c:lblOffset val="100"/>
        <c:tickLblSkip val="15"/>
        <c:tickMarkSkip val="15"/>
        <c:noMultiLvlLbl val="0"/>
      </c:catAx>
      <c:valAx>
        <c:axId val="4209932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Prob. of</a:t>
                </a:r>
                <a:r>
                  <a:rPr lang="en-US" b="1" baseline="0" dirty="0" smtClean="0"/>
                  <a:t> Outcome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632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ctr1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22</c:v>
                </c:pt>
                <c:pt idx="1">
                  <c:v>22</c:v>
                </c:pt>
                <c:pt idx="2">
                  <c:v>24</c:v>
                </c:pt>
                <c:pt idx="3">
                  <c:v>29</c:v>
                </c:pt>
                <c:pt idx="4">
                  <c:v>28</c:v>
                </c:pt>
                <c:pt idx="5">
                  <c:v>25</c:v>
                </c:pt>
                <c:pt idx="6">
                  <c:v>30</c:v>
                </c:pt>
                <c:pt idx="7">
                  <c:v>28</c:v>
                </c:pt>
                <c:pt idx="8">
                  <c:v>33</c:v>
                </c:pt>
                <c:pt idx="9">
                  <c:v>22</c:v>
                </c:pt>
                <c:pt idx="10">
                  <c:v>24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ctr2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31</c:v>
                </c:pt>
                <c:pt idx="1">
                  <c:v>28</c:v>
                </c:pt>
                <c:pt idx="2">
                  <c:v>22</c:v>
                </c:pt>
                <c:pt idx="3">
                  <c:v>29</c:v>
                </c:pt>
                <c:pt idx="4">
                  <c:v>33</c:v>
                </c:pt>
                <c:pt idx="5">
                  <c:v>29</c:v>
                </c:pt>
                <c:pt idx="6">
                  <c:v>31</c:v>
                </c:pt>
                <c:pt idx="7">
                  <c:v>23</c:v>
                </c:pt>
                <c:pt idx="8">
                  <c:v>30</c:v>
                </c:pt>
                <c:pt idx="9">
                  <c:v>23</c:v>
                </c:pt>
                <c:pt idx="10">
                  <c:v>22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ctr3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1">
                  <c:v>27.5</c:v>
                </c:pt>
                <c:pt idx="2">
                  <c:v>24</c:v>
                </c:pt>
                <c:pt idx="3">
                  <c:v>29</c:v>
                </c:pt>
                <c:pt idx="4">
                  <c:v>34.5</c:v>
                </c:pt>
                <c:pt idx="5">
                  <c:v>27</c:v>
                </c:pt>
                <c:pt idx="6">
                  <c:v>25</c:v>
                </c:pt>
                <c:pt idx="7">
                  <c:v>25</c:v>
                </c:pt>
                <c:pt idx="9">
                  <c:v>25</c:v>
                </c:pt>
                <c:pt idx="10">
                  <c:v>25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ctr4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Sheet1!$E$2:$E$12</c:f>
              <c:numCache>
                <c:formatCode>General</c:formatCode>
                <c:ptCount val="11"/>
                <c:pt idx="1">
                  <c:v>31</c:v>
                </c:pt>
                <c:pt idx="2">
                  <c:v>23</c:v>
                </c:pt>
                <c:pt idx="3">
                  <c:v>28</c:v>
                </c:pt>
                <c:pt idx="4">
                  <c:v>31</c:v>
                </c:pt>
                <c:pt idx="6">
                  <c:v>25</c:v>
                </c:pt>
                <c:pt idx="7">
                  <c:v>25</c:v>
                </c:pt>
                <c:pt idx="9">
                  <c:v>22</c:v>
                </c:pt>
                <c:pt idx="10">
                  <c:v>22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ctr5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round/>
              </a:ln>
              <a:effectLst/>
            </c:spPr>
          </c:dPt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Sheet1!$F$2:$F$12</c:f>
              <c:numCache>
                <c:formatCode>General</c:formatCode>
                <c:ptCount val="11"/>
                <c:pt idx="1">
                  <c:v>31</c:v>
                </c:pt>
                <c:pt idx="2">
                  <c:v>25</c:v>
                </c:pt>
                <c:pt idx="4">
                  <c:v>33</c:v>
                </c:pt>
                <c:pt idx="7">
                  <c:v>24</c:v>
                </c:pt>
                <c:pt idx="9">
                  <c:v>25</c:v>
                </c:pt>
                <c:pt idx="10">
                  <c:v>25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ctr6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Sheet1!$G$2:$G$12</c:f>
              <c:numCache>
                <c:formatCode>General</c:formatCode>
                <c:ptCount val="11"/>
                <c:pt idx="2">
                  <c:v>22</c:v>
                </c:pt>
                <c:pt idx="10">
                  <c:v>22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ctr7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Sheet1!$H$2:$H$12</c:f>
              <c:numCache>
                <c:formatCode>General</c:formatCode>
                <c:ptCount val="11"/>
                <c:pt idx="2">
                  <c:v>24</c:v>
                </c:pt>
                <c:pt idx="10">
                  <c:v>23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ctr8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Sheet1!$I$2:$I$12</c:f>
              <c:numCache>
                <c:formatCode>General</c:formatCode>
                <c:ptCount val="11"/>
                <c:pt idx="2">
                  <c:v>23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ctr9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Sheet1!$J$2:$J$12</c:f>
              <c:numCache>
                <c:formatCode>General</c:formatCode>
                <c:ptCount val="11"/>
                <c:pt idx="2">
                  <c:v>21.5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ctr10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Sheet1!$K$2:$K$12</c:f>
              <c:numCache>
                <c:formatCode>General</c:formatCode>
                <c:ptCount val="11"/>
                <c:pt idx="2">
                  <c:v>18.5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0551424"/>
        <c:axId val="413335232"/>
      </c:scatterChart>
      <c:valAx>
        <c:axId val="320551424"/>
        <c:scaling>
          <c:orientation val="minMax"/>
          <c:max val="11"/>
          <c:min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Region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335232"/>
        <c:crosses val="autoZero"/>
        <c:crossBetween val="midCat"/>
        <c:majorUnit val="1"/>
      </c:valAx>
      <c:valAx>
        <c:axId val="413335232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5514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ctr1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31</c:v>
                </c:pt>
                <c:pt idx="4">
                  <c:v>29</c:v>
                </c:pt>
                <c:pt idx="5">
                  <c:v>27</c:v>
                </c:pt>
                <c:pt idx="6">
                  <c:v>30</c:v>
                </c:pt>
                <c:pt idx="7">
                  <c:v>30</c:v>
                </c:pt>
                <c:pt idx="8">
                  <c:v>34.5</c:v>
                </c:pt>
                <c:pt idx="9">
                  <c:v>22</c:v>
                </c:pt>
                <c:pt idx="10">
                  <c:v>24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ctr2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31</c:v>
                </c:pt>
                <c:pt idx="1">
                  <c:v>31</c:v>
                </c:pt>
                <c:pt idx="2">
                  <c:v>23</c:v>
                </c:pt>
                <c:pt idx="3">
                  <c:v>31</c:v>
                </c:pt>
                <c:pt idx="4">
                  <c:v>34</c:v>
                </c:pt>
                <c:pt idx="5">
                  <c:v>27</c:v>
                </c:pt>
                <c:pt idx="6">
                  <c:v>33</c:v>
                </c:pt>
                <c:pt idx="7">
                  <c:v>22</c:v>
                </c:pt>
                <c:pt idx="8">
                  <c:v>31</c:v>
                </c:pt>
                <c:pt idx="9">
                  <c:v>25</c:v>
                </c:pt>
                <c:pt idx="10">
                  <c:v>22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ctr3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1">
                  <c:v>28</c:v>
                </c:pt>
                <c:pt idx="2">
                  <c:v>25</c:v>
                </c:pt>
                <c:pt idx="3">
                  <c:v>29</c:v>
                </c:pt>
                <c:pt idx="4">
                  <c:v>37</c:v>
                </c:pt>
                <c:pt idx="5">
                  <c:v>29</c:v>
                </c:pt>
                <c:pt idx="6">
                  <c:v>35</c:v>
                </c:pt>
                <c:pt idx="7">
                  <c:v>27</c:v>
                </c:pt>
                <c:pt idx="9">
                  <c:v>27</c:v>
                </c:pt>
                <c:pt idx="10">
                  <c:v>28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ctr4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Sheet1!$E$2:$E$12</c:f>
              <c:numCache>
                <c:formatCode>General</c:formatCode>
                <c:ptCount val="11"/>
                <c:pt idx="1">
                  <c:v>31</c:v>
                </c:pt>
                <c:pt idx="2">
                  <c:v>25</c:v>
                </c:pt>
                <c:pt idx="3">
                  <c:v>29</c:v>
                </c:pt>
                <c:pt idx="4">
                  <c:v>36</c:v>
                </c:pt>
                <c:pt idx="6">
                  <c:v>27.5</c:v>
                </c:pt>
                <c:pt idx="7">
                  <c:v>25</c:v>
                </c:pt>
                <c:pt idx="9">
                  <c:v>25</c:v>
                </c:pt>
                <c:pt idx="10">
                  <c:v>24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ctr5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Sheet1!$F$2:$F$12</c:f>
              <c:numCache>
                <c:formatCode>General</c:formatCode>
                <c:ptCount val="11"/>
                <c:pt idx="1">
                  <c:v>29.5</c:v>
                </c:pt>
                <c:pt idx="2">
                  <c:v>28</c:v>
                </c:pt>
                <c:pt idx="4">
                  <c:v>34</c:v>
                </c:pt>
                <c:pt idx="7">
                  <c:v>22</c:v>
                </c:pt>
                <c:pt idx="9">
                  <c:v>25</c:v>
                </c:pt>
                <c:pt idx="10">
                  <c:v>25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ctr6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Sheet1!$G$2:$G$12</c:f>
              <c:numCache>
                <c:formatCode>General</c:formatCode>
                <c:ptCount val="11"/>
                <c:pt idx="2">
                  <c:v>25</c:v>
                </c:pt>
                <c:pt idx="10">
                  <c:v>23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ctr7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Sheet1!$H$2:$H$12</c:f>
              <c:numCache>
                <c:formatCode>General</c:formatCode>
                <c:ptCount val="11"/>
                <c:pt idx="2">
                  <c:v>25</c:v>
                </c:pt>
                <c:pt idx="10">
                  <c:v>24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ctr8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Sheet1!$I$2:$I$12</c:f>
              <c:numCache>
                <c:formatCode>General</c:formatCode>
                <c:ptCount val="11"/>
                <c:pt idx="2">
                  <c:v>23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ctr9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Sheet1!$J$2:$J$12</c:f>
              <c:numCache>
                <c:formatCode>General</c:formatCode>
                <c:ptCount val="11"/>
                <c:pt idx="2">
                  <c:v>22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ctr10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Sheet1!$K$2:$K$12</c:f>
              <c:numCache>
                <c:formatCode>General</c:formatCode>
                <c:ptCount val="11"/>
                <c:pt idx="2">
                  <c:v>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336016"/>
        <c:axId val="413336408"/>
      </c:scatterChart>
      <c:valAx>
        <c:axId val="413336016"/>
        <c:scaling>
          <c:orientation val="minMax"/>
          <c:max val="11"/>
          <c:min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Region 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336408"/>
        <c:crosses val="autoZero"/>
        <c:crossBetween val="midCat"/>
        <c:majorUnit val="1"/>
      </c:valAx>
      <c:valAx>
        <c:axId val="413336408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336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0.46938</cdr:x>
      <cdr:y>0.10013</cdr:y>
    </cdr:from>
    <cdr:to>
      <cdr:x>0.62983</cdr:x>
      <cdr:y>0.23623</cdr:y>
    </cdr:to>
    <cdr:sp macro="" textlink="">
      <cdr:nvSpPr>
        <cdr:cNvPr id="5" name="TextBox 7"/>
        <cdr:cNvSpPr txBox="1"/>
      </cdr:nvSpPr>
      <cdr:spPr>
        <a:xfrm xmlns:a="http://schemas.openxmlformats.org/drawingml/2006/main">
          <a:off x="4012565" y="498178"/>
          <a:ext cx="1371637" cy="6771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b="1" dirty="0" smtClean="0">
              <a:latin typeface="Arial" pitchFamily="34" charset="0"/>
            </a:rPr>
            <a:t>12.6</a:t>
          </a:r>
          <a:r>
            <a:rPr lang="en-US" sz="1400" b="1" dirty="0" smtClean="0">
              <a:latin typeface="Arial" pitchFamily="34" charset="0"/>
            </a:rPr>
            <a:t>% </a:t>
          </a:r>
        </a:p>
        <a:p xmlns:a="http://schemas.openxmlformats.org/drawingml/2006/main">
          <a:r>
            <a:rPr lang="en-US" sz="1200" b="1" dirty="0" smtClean="0">
              <a:latin typeface="Arial" pitchFamily="34" charset="0"/>
            </a:rPr>
            <a:t>MELD/PELD </a:t>
          </a:r>
        </a:p>
        <a:p xmlns:a="http://schemas.openxmlformats.org/drawingml/2006/main">
          <a:r>
            <a:rPr lang="en-US" sz="1200" b="1" dirty="0" smtClean="0">
              <a:latin typeface="Arial" pitchFamily="34" charset="0"/>
            </a:rPr>
            <a:t>Exceptions </a:t>
          </a:r>
        </a:p>
      </cdr:txBody>
    </cdr:sp>
  </cdr:relSizeAnchor>
  <cdr:relSizeAnchor xmlns:cdr="http://schemas.openxmlformats.org/drawingml/2006/chartDrawing">
    <cdr:from>
      <cdr:x>0.85757</cdr:x>
      <cdr:y>0.08625</cdr:y>
    </cdr:from>
    <cdr:to>
      <cdr:x>0.87539</cdr:x>
      <cdr:y>0.29547</cdr:y>
    </cdr:to>
    <cdr:sp macro="" textlink="">
      <cdr:nvSpPr>
        <cdr:cNvPr id="4" name="Right Brace 3"/>
        <cdr:cNvSpPr/>
      </cdr:nvSpPr>
      <cdr:spPr>
        <a:xfrm xmlns:a="http://schemas.openxmlformats.org/drawingml/2006/main">
          <a:off x="7331075" y="429121"/>
          <a:ext cx="152338" cy="1040904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 dirty="0"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0.46537</cdr:x>
      <cdr:y>0.45477</cdr:y>
    </cdr:from>
    <cdr:to>
      <cdr:x>0.61691</cdr:x>
      <cdr:y>0.58468</cdr:y>
    </cdr:to>
    <cdr:sp macro="" textlink="">
      <cdr:nvSpPr>
        <cdr:cNvPr id="6" name="TextBox 7"/>
        <cdr:cNvSpPr txBox="1"/>
      </cdr:nvSpPr>
      <cdr:spPr>
        <a:xfrm xmlns:a="http://schemas.openxmlformats.org/drawingml/2006/main">
          <a:off x="3978303" y="2262583"/>
          <a:ext cx="1295468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Arial" pitchFamily="34" charset="0"/>
            </a:rPr>
            <a:t>47.5% </a:t>
          </a:r>
        </a:p>
        <a:p xmlns:a="http://schemas.openxmlformats.org/drawingml/2006/main">
          <a:r>
            <a:rPr lang="en-US" sz="1200" b="1" dirty="0" smtClean="0">
              <a:latin typeface="Arial" pitchFamily="34" charset="0"/>
            </a:rPr>
            <a:t>MELD/PELD </a:t>
          </a:r>
        </a:p>
        <a:p xmlns:a="http://schemas.openxmlformats.org/drawingml/2006/main">
          <a:r>
            <a:rPr lang="en-US" sz="1200" b="1" dirty="0" smtClean="0">
              <a:latin typeface="Arial" pitchFamily="34" charset="0"/>
            </a:rPr>
            <a:t>exceptions</a:t>
          </a:r>
          <a:endParaRPr lang="en-US" sz="1200" b="1" dirty="0"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0.43863</cdr:x>
      <cdr:y>0.23945</cdr:y>
    </cdr:from>
    <cdr:to>
      <cdr:x>0.46537</cdr:x>
      <cdr:y>0.80089</cdr:y>
    </cdr:to>
    <cdr:sp macro="" textlink="">
      <cdr:nvSpPr>
        <cdr:cNvPr id="7" name="Right Brace 6"/>
        <cdr:cNvSpPr/>
      </cdr:nvSpPr>
      <cdr:spPr>
        <a:xfrm xmlns:a="http://schemas.openxmlformats.org/drawingml/2006/main">
          <a:off x="3749675" y="1191299"/>
          <a:ext cx="228592" cy="279332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>
            <a:latin typeface="Arial" pitchFamily="34" charset="0"/>
          </a:endParaRPr>
        </a:p>
      </cdr:txBody>
    </cdr:sp>
  </cdr:relSizeAnchor>
  <cdr:absSizeAnchor xmlns:cdr="http://schemas.openxmlformats.org/drawingml/2006/chartDrawing">
    <cdr:from>
      <cdr:x>0.87539</cdr:x>
      <cdr:y>0.48058</cdr:y>
    </cdr:from>
    <cdr:ext cx="1065253" cy="830995"/>
    <cdr:sp macro="" textlink="">
      <cdr:nvSpPr>
        <cdr:cNvPr id="8" name="TextBox 7"/>
        <cdr:cNvSpPr txBox="1"/>
      </cdr:nvSpPr>
      <cdr:spPr>
        <a:xfrm xmlns:a="http://schemas.openxmlformats.org/drawingml/2006/main">
          <a:off x="7483435" y="2117097"/>
          <a:ext cx="1065253" cy="83099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Ins="0" rtlCol="0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Arial" pitchFamily="34" charset="0"/>
            </a:rPr>
            <a:t>51.6% </a:t>
          </a:r>
        </a:p>
        <a:p xmlns:a="http://schemas.openxmlformats.org/drawingml/2006/main">
          <a:r>
            <a:rPr lang="en-US" sz="1200" b="1" dirty="0" smtClean="0">
              <a:latin typeface="Arial" pitchFamily="34" charset="0"/>
            </a:rPr>
            <a:t>MELD/PELD</a:t>
          </a:r>
        </a:p>
        <a:p xmlns:a="http://schemas.openxmlformats.org/drawingml/2006/main">
          <a:r>
            <a:rPr lang="en-US" sz="1200" b="1" dirty="0" smtClean="0">
              <a:latin typeface="Arial" pitchFamily="34" charset="0"/>
            </a:rPr>
            <a:t>exceptions</a:t>
          </a:r>
          <a:endParaRPr lang="en-US" sz="1200" b="1" dirty="0">
            <a:latin typeface="Arial" pitchFamily="34" charset="0"/>
          </a:endParaRPr>
        </a:p>
      </cdr:txBody>
    </cdr:sp>
  </cdr:absSizeAnchor>
  <cdr:relSizeAnchor xmlns:cdr="http://schemas.openxmlformats.org/drawingml/2006/chartDrawing">
    <cdr:from>
      <cdr:x>0.85757</cdr:x>
      <cdr:y>0.29547</cdr:y>
    </cdr:from>
    <cdr:to>
      <cdr:x>0.88166</cdr:x>
      <cdr:y>0.81621</cdr:y>
    </cdr:to>
    <cdr:sp macro="" textlink="">
      <cdr:nvSpPr>
        <cdr:cNvPr id="9" name="Right Brace 8"/>
        <cdr:cNvSpPr/>
      </cdr:nvSpPr>
      <cdr:spPr>
        <a:xfrm xmlns:a="http://schemas.openxmlformats.org/drawingml/2006/main">
          <a:off x="7331075" y="1470025"/>
          <a:ext cx="205988" cy="259080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>
            <a:latin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0.41634</cdr:x>
      <cdr:y>0.2236</cdr:y>
    </cdr:from>
    <cdr:to>
      <cdr:x>0.68375</cdr:x>
      <cdr:y>0.29279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59169" y="985021"/>
          <a:ext cx="2286012" cy="304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No significant differences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A59F2-FB53-486B-8282-FCD93AC9AC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5062D-91B0-47E5-BE2A-633895A9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0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0E68E7-68CA-45BD-9CF6-8F654287157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2430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AFC4-626F-46BF-89B8-0336DBBA19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AFC4-626F-46BF-89B8-0336DBBA193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11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AFC4-626F-46BF-89B8-0336DBBA193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3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721629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204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089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88925" y="155575"/>
            <a:ext cx="87407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8925" y="1349375"/>
            <a:ext cx="8548688" cy="440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pic>
        <p:nvPicPr>
          <p:cNvPr id="1028" name="Picture 3" descr="OPTN_trans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6273800"/>
            <a:ext cx="14255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" descr="UNOS_logo_larg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63" y="6199188"/>
            <a:ext cx="14954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001B37"/>
          </a:solidFill>
          <a:latin typeface="Calibri"/>
          <a:ea typeface="Myriad Pro"/>
          <a:cs typeface="Myriad Pro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anose="020F0502020204030204" pitchFamily="34" charset="0"/>
          <a:ea typeface="Myriad Pro"/>
          <a:cs typeface="Myriad Pro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anose="020F0502020204030204" pitchFamily="34" charset="0"/>
          <a:ea typeface="Myriad Pro"/>
          <a:cs typeface="Myriad Pro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anose="020F0502020204030204" pitchFamily="34" charset="0"/>
          <a:ea typeface="Myriad Pro"/>
          <a:cs typeface="Myriad Pro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anose="020F0502020204030204" pitchFamily="34" charset="0"/>
          <a:ea typeface="Myriad Pro"/>
          <a:cs typeface="Myriad Pro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anose="020F0502020204030204" pitchFamily="34" charset="0"/>
          <a:ea typeface="Myriad Pro"/>
          <a:cs typeface="Myriad Pro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anose="020F0502020204030204" pitchFamily="34" charset="0"/>
          <a:ea typeface="Myriad Pro"/>
          <a:cs typeface="Myriad Pro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anose="020F0502020204030204" pitchFamily="34" charset="0"/>
          <a:ea typeface="Myriad Pro"/>
          <a:cs typeface="Myriad Pro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anose="020F0502020204030204" pitchFamily="34" charset="0"/>
          <a:ea typeface="Myriad Pro"/>
          <a:cs typeface="Myriad Pro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rgbClr val="002045"/>
        </a:buClr>
        <a:buSzPct val="70000"/>
        <a:buFont typeface="Wingdings" panose="05000000000000000000" pitchFamily="2" charset="2"/>
        <a:buChar char="§"/>
        <a:defRPr sz="2800" kern="1200">
          <a:solidFill>
            <a:srgbClr val="002045"/>
          </a:solidFill>
          <a:latin typeface="Calibri"/>
          <a:ea typeface="Myriad Pro"/>
          <a:cs typeface="Myriad Pro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Archer-Hayes@unos.org" TargetMode="External"/><Relationship Id="rId2" Type="http://schemas.openxmlformats.org/officeDocument/2006/relationships/hyperlink" Target="mailto:David.Mulligan@yale.ed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17513" y="1066800"/>
            <a:ext cx="8307387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Liver and Intestinal Organ Transplantation 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Update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505200"/>
            <a:ext cx="8307387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David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Mulligan, MD, Chair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OPTN/UNOS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Board of Directors Meeting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November 12-13, 2014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5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Post Share 35 Era Data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9034" y="1295400"/>
            <a:ext cx="8548414" cy="4860158"/>
          </a:xfrm>
        </p:spPr>
        <p:txBody>
          <a:bodyPr>
            <a:noAutofit/>
          </a:bodyPr>
          <a:lstStyle/>
          <a:p>
            <a:r>
              <a:rPr lang="en-US" b="1" dirty="0" smtClean="0"/>
              <a:t>Increased number/percent of MELD/35+ transplants</a:t>
            </a:r>
          </a:p>
          <a:p>
            <a:r>
              <a:rPr lang="en-US" b="1" dirty="0" smtClean="0"/>
              <a:t>Increased regional sharing</a:t>
            </a:r>
          </a:p>
          <a:p>
            <a:r>
              <a:rPr lang="en-US" b="1" dirty="0" smtClean="0"/>
              <a:t>No impact to overall waiting list mortality</a:t>
            </a:r>
          </a:p>
          <a:p>
            <a:pPr lvl="1"/>
            <a:r>
              <a:rPr lang="en-US" sz="2800" b="1" dirty="0" smtClean="0"/>
              <a:t>No impacts to waiting list mortality by age, ethnicity</a:t>
            </a:r>
          </a:p>
          <a:p>
            <a:r>
              <a:rPr lang="en-US" b="1" dirty="0" smtClean="0"/>
              <a:t>MELD/PELD 35+ waiting list candidates</a:t>
            </a:r>
          </a:p>
          <a:p>
            <a:pPr lvl="1"/>
            <a:r>
              <a:rPr lang="en-US" sz="2800" b="1" dirty="0" smtClean="0"/>
              <a:t>Increased transplant rate</a:t>
            </a:r>
          </a:p>
          <a:p>
            <a:pPr lvl="1"/>
            <a:r>
              <a:rPr lang="en-US" sz="2800" b="1" dirty="0" smtClean="0"/>
              <a:t>Decreased mortality rate</a:t>
            </a:r>
          </a:p>
        </p:txBody>
      </p:sp>
    </p:spTree>
    <p:extLst>
      <p:ext uri="{BB962C8B-B14F-4D97-AF65-F5344CB8AC3E}">
        <p14:creationId xmlns:p14="http://schemas.microsoft.com/office/powerpoint/2010/main" val="3420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Post Share 35 Era Data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9034" y="1295400"/>
            <a:ext cx="8548414" cy="4405247"/>
          </a:xfrm>
        </p:spPr>
        <p:txBody>
          <a:bodyPr>
            <a:noAutofit/>
          </a:bodyPr>
          <a:lstStyle/>
          <a:p>
            <a:r>
              <a:rPr lang="en-US" b="1" dirty="0" smtClean="0"/>
              <a:t>Post-transplant survival (preliminary)</a:t>
            </a:r>
          </a:p>
          <a:p>
            <a:pPr lvl="1"/>
            <a:r>
              <a:rPr lang="en-US" sz="2800" b="1" dirty="0" smtClean="0"/>
              <a:t>No overall change</a:t>
            </a:r>
          </a:p>
          <a:p>
            <a:pPr lvl="1"/>
            <a:r>
              <a:rPr lang="en-US" sz="2800" b="1" dirty="0" smtClean="0"/>
              <a:t>No change to outcomes for MELD/PELD 35+ recipients</a:t>
            </a:r>
          </a:p>
          <a:p>
            <a:r>
              <a:rPr lang="en-US" b="1" dirty="0" smtClean="0"/>
              <a:t>No impact to overall liver discard rate</a:t>
            </a:r>
          </a:p>
          <a:p>
            <a:r>
              <a:rPr lang="en-US" b="1" dirty="0" smtClean="0"/>
              <a:t>Overall import/export dynamics similar to previous era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767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David C. Mulligan, MD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Committee Chair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hlinkClick r:id="rId2"/>
              </a:rPr>
              <a:t>David.Mulligan@yale.edu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Ashley Archer-Hayes, MAS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Committee Liaison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hlinkClick r:id="rId3"/>
              </a:rPr>
              <a:t>Ashley.Archer-Hayes@unos.org</a:t>
            </a: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034" y="228600"/>
            <a:ext cx="8741103" cy="894389"/>
          </a:xfrm>
        </p:spPr>
        <p:txBody>
          <a:bodyPr/>
          <a:lstStyle/>
          <a:p>
            <a:r>
              <a:rPr lang="en-US" dirty="0" smtClean="0"/>
              <a:t>Thank you for your consideration.</a:t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97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6310"/>
            <a:ext cx="8877737" cy="850932"/>
          </a:xfrm>
        </p:spPr>
        <p:txBody>
          <a:bodyPr/>
          <a:lstStyle/>
          <a:p>
            <a:r>
              <a:rPr lang="en-US" sz="3200" dirty="0"/>
              <a:t>Median </a:t>
            </a:r>
            <a:r>
              <a:rPr lang="en-US" sz="3200" dirty="0" smtClean="0"/>
              <a:t>Allocation MELD/PELD </a:t>
            </a:r>
            <a:r>
              <a:rPr lang="en-US" sz="3200" dirty="0"/>
              <a:t>at Transplant, </a:t>
            </a:r>
            <a:r>
              <a:rPr lang="en-US" sz="3200" dirty="0" smtClean="0"/>
              <a:t>by </a:t>
            </a:r>
            <a:r>
              <a:rPr lang="en-US" sz="3200" dirty="0"/>
              <a:t>DSA within Region </a:t>
            </a:r>
            <a:r>
              <a:rPr lang="en-US" sz="3200" dirty="0" smtClean="0"/>
              <a:t>and Era</a:t>
            </a:r>
            <a:endParaRPr lang="en-US" sz="3200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85224" y="1893332"/>
          <a:ext cx="4054475" cy="406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44390" y="115466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Post-Era</a:t>
            </a:r>
            <a:endParaRPr lang="en-US" b="1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/>
          </p:nvPr>
        </p:nvGraphicFramePr>
        <p:xfrm>
          <a:off x="4568299" y="1847678"/>
          <a:ext cx="4267200" cy="4182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115466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Pre-Era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675236"/>
            <a:ext cx="3653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Variance across all DSAs = 14.3</a:t>
            </a:r>
            <a:endParaRPr lang="en-US" b="1" dirty="0"/>
          </a:p>
        </p:txBody>
      </p:sp>
      <p:sp>
        <p:nvSpPr>
          <p:cNvPr id="10" name="TextBox 7"/>
          <p:cNvSpPr txBox="1"/>
          <p:nvPr/>
        </p:nvSpPr>
        <p:spPr>
          <a:xfrm>
            <a:off x="5029200" y="1671426"/>
            <a:ext cx="3653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Variance across all DSAs = 17.6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289213" y="3608958"/>
            <a:ext cx="2970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Median Match MELD @ Transplant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6367046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Pre:6/18/2012-6/17/2013     Post:6/18/2013-6/17/2014</a:t>
            </a:r>
            <a:endParaRPr lang="en-US" sz="1600" dirty="0"/>
          </a:p>
        </p:txBody>
      </p:sp>
      <p:sp>
        <p:nvSpPr>
          <p:cNvPr id="2" name="Oval 1"/>
          <p:cNvSpPr/>
          <p:nvPr/>
        </p:nvSpPr>
        <p:spPr>
          <a:xfrm>
            <a:off x="2784024" y="3020621"/>
            <a:ext cx="533400" cy="1512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11334" y="3124200"/>
            <a:ext cx="533400" cy="1512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8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758090"/>
          </a:xfrm>
        </p:spPr>
        <p:txBody>
          <a:bodyPr/>
          <a:lstStyle/>
          <a:p>
            <a:r>
              <a:rPr lang="en-US" sz="3200" dirty="0" smtClean="0"/>
              <a:t>Organ Travel Distance, Cold Ischemia Time, and Donor Risk Index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96939" y="1066800"/>
          <a:ext cx="6723062" cy="50698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718672"/>
                <a:gridCol w="1002195"/>
                <a:gridCol w="1002195"/>
              </a:tblGrid>
              <a:tr h="3168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Median Distance organs traveled (miles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Overall: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Local: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Regional: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National: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687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660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Median </a:t>
                      </a:r>
                      <a:r>
                        <a:rPr lang="en-US" sz="1600" dirty="0" smtClean="0">
                          <a:effectLst/>
                        </a:rPr>
                        <a:t>Cold Ischemia Time (CIT) (</a:t>
                      </a:r>
                      <a:r>
                        <a:rPr lang="en-US" sz="1600" dirty="0">
                          <a:effectLst/>
                        </a:rPr>
                        <a:t>hours)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Overall: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Local: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Regional: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National: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Median</a:t>
                      </a:r>
                      <a:r>
                        <a:rPr lang="en-US" sz="1600" baseline="0" dirty="0" smtClean="0">
                          <a:effectLst/>
                        </a:rPr>
                        <a:t> Donor Risk Index (DRI)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Overall: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Local: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Regional :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1397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National: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Left Arrow 4"/>
          <p:cNvSpPr/>
          <p:nvPr/>
        </p:nvSpPr>
        <p:spPr>
          <a:xfrm>
            <a:off x="7772400" y="1752600"/>
            <a:ext cx="990600" cy="12191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7772400" y="5638800"/>
            <a:ext cx="990600" cy="12191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367046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Pre:6/18/2012-6/17/2013     Post:6/18/2013-6/17/2014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32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743" y="1687286"/>
            <a:ext cx="8307387" cy="2133600"/>
          </a:xfrm>
        </p:spPr>
        <p:txBody>
          <a:bodyPr/>
          <a:lstStyle/>
          <a:p>
            <a:pPr algn="l"/>
            <a:r>
              <a:rPr lang="en-US" dirty="0" smtClean="0"/>
              <a:t>Share 15/35 / </a:t>
            </a:r>
            <a:br>
              <a:rPr lang="en-US" dirty="0" smtClean="0"/>
            </a:br>
            <a:r>
              <a:rPr lang="en-US" dirty="0" smtClean="0"/>
              <a:t>National LI-IN Share</a:t>
            </a:r>
            <a:br>
              <a:rPr lang="en-US" dirty="0" smtClean="0"/>
            </a:br>
            <a:r>
              <a:rPr lang="en-US" dirty="0" smtClean="0"/>
              <a:t>Analysis, </a:t>
            </a:r>
            <a:r>
              <a:rPr lang="en-US" dirty="0" smtClean="0"/>
              <a:t>1-year </a:t>
            </a:r>
            <a:r>
              <a:rPr lang="en-US" dirty="0" smtClean="0"/>
              <a:t>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	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914400" y="1524000"/>
          <a:ext cx="7315200" cy="34371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15200"/>
              </a:tblGrid>
              <a:tr h="158203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Goal 2: To Increase</a:t>
                      </a:r>
                      <a:r>
                        <a:rPr lang="en-US" sz="4000" baseline="0" dirty="0" smtClean="0"/>
                        <a:t> Access to Transplants</a:t>
                      </a:r>
                      <a:endParaRPr lang="en-US" sz="4000" dirty="0"/>
                    </a:p>
                  </a:txBody>
                  <a:tcPr/>
                </a:tc>
              </a:tr>
              <a:tr h="1855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Under this policy, candidates most in need of liver transplantation </a:t>
                      </a:r>
                      <a:r>
                        <a:rPr lang="en-US" sz="3200" smtClean="0"/>
                        <a:t>are prioritized. </a:t>
                      </a:r>
                      <a:endParaRPr lang="en-US" sz="3200" dirty="0" smtClean="0"/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47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034" y="1007242"/>
            <a:ext cx="8548414" cy="49581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provided for 2 eras:</a:t>
            </a:r>
          </a:p>
          <a:p>
            <a:pPr lvl="1"/>
            <a:r>
              <a:rPr lang="en-US" dirty="0" smtClean="0"/>
              <a:t>June 18, 2012 – June 17, 2013 (Pre-Era)</a:t>
            </a:r>
          </a:p>
          <a:p>
            <a:pPr lvl="1"/>
            <a:r>
              <a:rPr lang="en-US" dirty="0" smtClean="0"/>
              <a:t>June 18, 2013 – June 17, 2014 (Post-Era)</a:t>
            </a:r>
          </a:p>
          <a:p>
            <a:pPr lvl="1"/>
            <a:r>
              <a:rPr lang="en-US" dirty="0" smtClean="0"/>
              <a:t>OPTN data as of August 22, 2014</a:t>
            </a:r>
          </a:p>
          <a:p>
            <a:r>
              <a:rPr lang="en-US" dirty="0" smtClean="0"/>
              <a:t>Types of data</a:t>
            </a:r>
          </a:p>
          <a:p>
            <a:pPr lvl="1"/>
            <a:r>
              <a:rPr lang="en-US" dirty="0" smtClean="0"/>
              <a:t>National and some regional/DSA data focused on:</a:t>
            </a:r>
          </a:p>
          <a:p>
            <a:pPr lvl="2"/>
            <a:r>
              <a:rPr lang="en-US" dirty="0" smtClean="0"/>
              <a:t>Transplants by MELD/PELD, CIT, distance</a:t>
            </a:r>
          </a:p>
          <a:p>
            <a:pPr lvl="2"/>
            <a:r>
              <a:rPr lang="en-US" dirty="0" smtClean="0"/>
              <a:t>Post-transplant outcomes</a:t>
            </a:r>
          </a:p>
          <a:p>
            <a:pPr lvl="2"/>
            <a:r>
              <a:rPr lang="en-US" dirty="0"/>
              <a:t>Waiting list </a:t>
            </a:r>
            <a:r>
              <a:rPr lang="en-US" dirty="0" smtClean="0"/>
              <a:t>mortality</a:t>
            </a:r>
          </a:p>
          <a:p>
            <a:pPr lvl="2"/>
            <a:r>
              <a:rPr lang="en-US" dirty="0" smtClean="0"/>
              <a:t>DSA </a:t>
            </a:r>
            <a:r>
              <a:rPr lang="en-US" dirty="0" smtClean="0"/>
              <a:t>imports/exports</a:t>
            </a:r>
          </a:p>
          <a:p>
            <a:r>
              <a:rPr lang="en-US" dirty="0" smtClean="0"/>
              <a:t>9-month data presented in June – 1-year updated abbreviated </a:t>
            </a:r>
            <a:endParaRPr lang="en-US" dirty="0"/>
          </a:p>
          <a:p>
            <a:pPr marL="457200" lvl="2" indent="0">
              <a:buNone/>
            </a:pPr>
            <a:endParaRPr lang="en-US" dirty="0" smtClean="0"/>
          </a:p>
          <a:p>
            <a:pPr lvl="1"/>
            <a:endParaRPr lang="en-US" i="1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88925" y="1143001"/>
          <a:ext cx="8548688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63" y="156310"/>
            <a:ext cx="9030137" cy="850932"/>
          </a:xfrm>
        </p:spPr>
        <p:txBody>
          <a:bodyPr>
            <a:noAutofit/>
          </a:bodyPr>
          <a:lstStyle/>
          <a:p>
            <a:r>
              <a:rPr lang="en-US" sz="2800" dirty="0" smtClean="0"/>
              <a:t>Deceased Donor Liver Transplants</a:t>
            </a:r>
            <a:br>
              <a:rPr lang="en-US" sz="2800" dirty="0" smtClean="0"/>
            </a:br>
            <a:r>
              <a:rPr lang="en-US" sz="2800" dirty="0" smtClean="0"/>
              <a:t>by Era and Status/Allocation Score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856468" y="1882914"/>
            <a:ext cx="1074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</a:rPr>
              <a:t>10.1% </a:t>
            </a:r>
          </a:p>
          <a:p>
            <a:r>
              <a:rPr lang="en-US" sz="1200" b="1" dirty="0" smtClean="0">
                <a:latin typeface="Arial" pitchFamily="34" charset="0"/>
              </a:rPr>
              <a:t>MELD/PELD</a:t>
            </a:r>
          </a:p>
          <a:p>
            <a:r>
              <a:rPr lang="en-US" sz="1200" b="1" dirty="0" smtClean="0">
                <a:latin typeface="Arial" pitchFamily="34" charset="0"/>
              </a:rPr>
              <a:t>Exceptions</a:t>
            </a:r>
          </a:p>
        </p:txBody>
      </p:sp>
      <p:sp>
        <p:nvSpPr>
          <p:cNvPr id="7" name="Right Brace 6"/>
          <p:cNvSpPr/>
          <p:nvPr/>
        </p:nvSpPr>
        <p:spPr>
          <a:xfrm>
            <a:off x="4038600" y="1524000"/>
            <a:ext cx="228600" cy="750749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5867400"/>
            <a:ext cx="419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Status or MELD/PELD Score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6367046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Pre:6/18/2012-6/17/2013     Post:6/18/2013-6/17/2014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1007242"/>
            <a:ext cx="830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N=6029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436231" y="1007242"/>
            <a:ext cx="830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N=6357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636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034" y="1143000"/>
            <a:ext cx="8548414" cy="4953000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Recovered for Transplant but Not Transplanted: </a:t>
            </a:r>
          </a:p>
          <a:p>
            <a:pPr lvl="2"/>
            <a:r>
              <a:rPr lang="en-US" sz="2400" dirty="0" smtClean="0"/>
              <a:t>669 in Pre-Era (10.3 % of recovered)</a:t>
            </a:r>
          </a:p>
          <a:p>
            <a:pPr lvl="2"/>
            <a:r>
              <a:rPr lang="en-US" sz="2400" dirty="0"/>
              <a:t>6</a:t>
            </a:r>
            <a:r>
              <a:rPr lang="en-US" sz="2400" dirty="0" smtClean="0"/>
              <a:t>53 in Post-Era (9.5% of recovered)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 smtClean="0"/>
              <a:t>Livers Not Recovered:</a:t>
            </a:r>
          </a:p>
          <a:p>
            <a:pPr lvl="2"/>
            <a:r>
              <a:rPr lang="en-US" sz="2400" dirty="0" smtClean="0"/>
              <a:t>1149 in Pre-Era (14.1% of all donors)</a:t>
            </a:r>
          </a:p>
          <a:p>
            <a:pPr lvl="2"/>
            <a:r>
              <a:rPr lang="en-US" sz="2400" dirty="0" smtClean="0"/>
              <a:t>1099 in Post-Era </a:t>
            </a:r>
            <a:r>
              <a:rPr lang="en-US" sz="2400" dirty="0"/>
              <a:t>(</a:t>
            </a:r>
            <a:r>
              <a:rPr lang="en-US" sz="2400" dirty="0" smtClean="0"/>
              <a:t>13.0 </a:t>
            </a:r>
            <a:r>
              <a:rPr lang="en-US" sz="2400" dirty="0"/>
              <a:t>% of all donors)</a:t>
            </a:r>
          </a:p>
          <a:p>
            <a:pPr lvl="3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Livers Not Used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6367046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Pre:6/18/2012-6/17/2013     Post:6/18/2013-6/17/2014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70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88925" y="1349375"/>
          <a:ext cx="8548688" cy="467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034" y="292068"/>
            <a:ext cx="8741103" cy="850932"/>
          </a:xfrm>
        </p:spPr>
        <p:txBody>
          <a:bodyPr/>
          <a:lstStyle/>
          <a:p>
            <a:r>
              <a:rPr lang="en-US" sz="2800" dirty="0" smtClean="0"/>
              <a:t>Six-Month Patient Survival</a:t>
            </a:r>
            <a:br>
              <a:rPr lang="en-US" sz="2800" dirty="0" smtClean="0"/>
            </a:br>
            <a:r>
              <a:rPr lang="en-US" sz="2800" dirty="0" smtClean="0"/>
              <a:t>Deceased Donor Liver Transplants Performed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120 Days Pre- and Post-Share 35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6367046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Pre:6/18/2012-6/17/2013     Post:6/18/2013-6/17/2014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97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88925" y="1349375"/>
          <a:ext cx="8548688" cy="440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Overall Liver Waiting List Death Rates: Deaths/Too Sick Per 100 Patient-Years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63919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(Numbers of Deaths)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3276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(2967)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276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(2931)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4495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(44)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4495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(43)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3352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(3011)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3352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(2974)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057400" y="6290846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Pre:6/18/2012-6/17/2013     Post:6/18/2013-6/17/2014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40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259610" y="1600200"/>
          <a:ext cx="4206875" cy="440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MELD/PELD 35+ Waiting List Outcomes:</a:t>
            </a:r>
            <a:br>
              <a:rPr lang="en-US" sz="3200" dirty="0" smtClean="0"/>
            </a:br>
            <a:r>
              <a:rPr lang="en-US" sz="3200" dirty="0" smtClean="0"/>
              <a:t>Competing Risks Analysis</a:t>
            </a:r>
            <a:endParaRPr lang="en-US" sz="3200" dirty="0"/>
          </a:p>
        </p:txBody>
      </p:sp>
      <p:graphicFrame>
        <p:nvGraphicFramePr>
          <p:cNvPr id="15" name="Content Placeholder 10"/>
          <p:cNvGraphicFramePr>
            <a:graphicFrameLocks/>
          </p:cNvGraphicFramePr>
          <p:nvPr>
            <p:extLst/>
          </p:nvPr>
        </p:nvGraphicFramePr>
        <p:xfrm>
          <a:off x="4648200" y="1600200"/>
          <a:ext cx="4206875" cy="440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752600" y="1295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 = 1720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19800" y="128559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 = 1998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Transplant</a:t>
            </a:r>
          </a:p>
          <a:p>
            <a:pPr algn="ctr"/>
            <a:r>
              <a:rPr lang="en-US" sz="1200" b="1" dirty="0" smtClean="0"/>
              <a:t>0.58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438114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Death</a:t>
            </a:r>
          </a:p>
          <a:p>
            <a:pPr algn="ctr"/>
            <a:r>
              <a:rPr lang="en-US" sz="1200" b="1" dirty="0" smtClean="0"/>
              <a:t>0.32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48600" y="2438400"/>
            <a:ext cx="118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Transplant*</a:t>
            </a:r>
          </a:p>
          <a:p>
            <a:pPr algn="ctr"/>
            <a:r>
              <a:rPr lang="en-US" sz="1200" b="1" dirty="0" smtClean="0"/>
              <a:t>0.66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48600" y="4587931"/>
            <a:ext cx="118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Death*</a:t>
            </a:r>
          </a:p>
          <a:p>
            <a:pPr algn="ctr"/>
            <a:r>
              <a:rPr lang="en-US" sz="1200" b="1" dirty="0" smtClean="0"/>
              <a:t>0.24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5986046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Pre:6/18/2012-6/17/2013     Post:6/18/2013-6/17/2014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752600" y="6324600"/>
            <a:ext cx="57054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*Transplant rate, Death Rate Significantly Different, p&lt; 0.05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97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OS Light">
  <a:themeElements>
    <a:clrScheme name="Custom 12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99CC4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76B6F2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NOS Light" id="{EFE8A5E9-FF4E-4D95-A8A9-8C046883FAF3}" vid="{08841728-A5E1-469D-83D6-6E0A1F452C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B5FD8D7FAC941A47B86D1F4C7EF3B" ma:contentTypeVersion="9" ma:contentTypeDescription="Create a new document." ma:contentTypeScope="" ma:versionID="6b1bc9517cba7455d2da4366aae5dd21">
  <xsd:schema xmlns:xsd="http://www.w3.org/2001/XMLSchema" xmlns:xs="http://www.w3.org/2001/XMLSchema" xmlns:p="http://schemas.microsoft.com/office/2006/metadata/properties" xmlns:ns2="807d2b1c-adf4-4795-b92a-f5e245800038" xmlns:ns3="c8f9c7e0-6682-419d-a909-cda05b6ce1a7" targetNamespace="http://schemas.microsoft.com/office/2006/metadata/properties" ma:root="true" ma:fieldsID="7e5c706863c45ad45fed3255ad36305e" ns2:_="" ns3:_="">
    <xsd:import namespace="807d2b1c-adf4-4795-b92a-f5e245800038"/>
    <xsd:import namespace="c8f9c7e0-6682-419d-a909-cda05b6ce1a7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Comment" minOccurs="0"/>
                <xsd:element ref="ns3:c4269b1b5a244d6cade965ef625899db" minOccurs="0"/>
                <xsd:element ref="ns3:TaxCatchAll" minOccurs="0"/>
                <xsd:element ref="ns2:Status_x0020__x002d__x0020_Policy" minOccurs="0"/>
                <xsd:element ref="ns2:Status_x0020__x002d__x0020_Research" minOccurs="0"/>
                <xsd:element ref="ns2:Status_x0020__x002d__x0020_Couns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d2b1c-adf4-4795-b92a-f5e245800038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What is the current status of this document?" ma:format="RadioButtons" ma:internalName="Status">
      <xsd:simpleType>
        <xsd:union memberTypes="dms:Text">
          <xsd:simpleType>
            <xsd:restriction base="dms:Choice">
              <xsd:enumeration value="Draft"/>
              <xsd:enumeration value="Ready for Director Review"/>
              <xsd:enumeration value="Director Comments Pending"/>
              <xsd:enumeration value="Ready for A-Team Review"/>
              <xsd:enumeration value="Additional work required"/>
              <xsd:enumeration value="Final Version"/>
            </xsd:restriction>
          </xsd:simpleType>
        </xsd:union>
      </xsd:simpleType>
    </xsd:element>
    <xsd:element name="Comment" ma:index="9" nillable="true" ma:displayName="Comment" ma:internalName="Comment">
      <xsd:simpleType>
        <xsd:restriction base="dms:Text">
          <xsd:maxLength value="25"/>
        </xsd:restriction>
      </xsd:simpleType>
    </xsd:element>
    <xsd:element name="Status_x0020__x002d__x0020_Policy" ma:index="13" nillable="true" ma:displayName="Status - Policy" ma:default="Review pending" ma:description="Indicate the status of the review by Policy" ma:format="Dropdown" ma:internalName="Status_x0020__x002d__x0020_Policy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Research" ma:index="14" nillable="true" ma:displayName="Status - Research" ma:default="Review pending" ma:description="Indicate the status of the review by Research" ma:format="Dropdown" ma:internalName="Status_x0020__x002d__x0020_Research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Counsel" ma:index="15" nillable="true" ma:displayName="Status - Counsel" ma:default="Review pending" ma:description="Indicate the status of the review by Counsel" ma:format="Dropdown" ma:internalName="Status_x0020__x002d__x0020_Counsel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9c7e0-6682-419d-a909-cda05b6ce1a7" elementFormDefault="qualified">
    <xsd:import namespace="http://schemas.microsoft.com/office/2006/documentManagement/types"/>
    <xsd:import namespace="http://schemas.microsoft.com/office/infopath/2007/PartnerControls"/>
    <xsd:element name="c4269b1b5a244d6cade965ef625899db" ma:index="11" nillable="true" ma:taxonomy="true" ma:internalName="c4269b1b5a244d6cade965ef625899db" ma:taxonomyFieldName="Committee" ma:displayName="Committee" ma:default="" ma:fieldId="{c4269b1b-5a24-4d6c-ade9-65ef625899db}" ma:sspId="09d43ddc-1a97-435c-9af9-0bb7717532f3" ma:termSetId="daa0dd1a-8990-4ffa-bf6d-8a700896fb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c982f4c0-1e9c-4234-ab42-12852a6abd89}" ma:internalName="TaxCatchAll" ma:showField="CatchAllData" ma:web="c8f9c7e0-6682-419d-a909-cda05b6ce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8f9c7e0-6682-419d-a909-cda05b6ce1a7">
      <Value>6</Value>
    </TaxCatchAll>
    <Comment xmlns="807d2b1c-adf4-4795-b92a-f5e245800038">Share 35</Comment>
    <Status_x0020__x002d__x0020_Policy xmlns="807d2b1c-adf4-4795-b92a-f5e245800038">Review pending</Status_x0020__x002d__x0020_Policy>
    <Status_x0020__x002d__x0020_Research xmlns="807d2b1c-adf4-4795-b92a-f5e245800038">Review pending</Status_x0020__x002d__x0020_Research>
    <Status xmlns="807d2b1c-adf4-4795-b92a-f5e245800038" xsi:nil="true"/>
    <Status_x0020__x002d__x0020_Counsel xmlns="807d2b1c-adf4-4795-b92a-f5e245800038">Review pending</Status_x0020__x002d__x0020_Counsel>
    <c4269b1b5a244d6cade965ef625899db xmlns="c8f9c7e0-6682-419d-a909-cda05b6ce1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Liver and Intestinal Organ Transplantation</TermName>
          <TermId xmlns="http://schemas.microsoft.com/office/infopath/2007/PartnerControls">b0acb3d8-2643-46db-a757-b03d0e0e3c76</TermId>
        </TermInfo>
      </Terms>
    </c4269b1b5a244d6cade965ef625899db>
  </documentManagement>
</p:properties>
</file>

<file path=customXml/itemProps1.xml><?xml version="1.0" encoding="utf-8"?>
<ds:datastoreItem xmlns:ds="http://schemas.openxmlformats.org/officeDocument/2006/customXml" ds:itemID="{4F670A41-9387-4ABF-8FA4-9E6177EF3052}"/>
</file>

<file path=customXml/itemProps2.xml><?xml version="1.0" encoding="utf-8"?>
<ds:datastoreItem xmlns:ds="http://schemas.openxmlformats.org/officeDocument/2006/customXml" ds:itemID="{28FE2C49-7ABA-4DFF-B0DF-8EE355861F3E}"/>
</file>

<file path=customXml/itemProps3.xml><?xml version="1.0" encoding="utf-8"?>
<ds:datastoreItem xmlns:ds="http://schemas.openxmlformats.org/officeDocument/2006/customXml" ds:itemID="{AA810B5B-1845-4C6B-8990-6A9B6BE3A45F}"/>
</file>

<file path=docProps/app.xml><?xml version="1.0" encoding="utf-8"?>
<Properties xmlns="http://schemas.openxmlformats.org/officeDocument/2006/extended-properties" xmlns:vt="http://schemas.openxmlformats.org/officeDocument/2006/docPropsVTypes">
  <Template>UNOS Light</Template>
  <TotalTime>4</TotalTime>
  <Words>559</Words>
  <Application>Microsoft Office PowerPoint</Application>
  <PresentationFormat>On-screen Show (4:3)</PresentationFormat>
  <Paragraphs>167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Myriad Pro</vt:lpstr>
      <vt:lpstr>Times New Roman</vt:lpstr>
      <vt:lpstr>Wingdings</vt:lpstr>
      <vt:lpstr>UNOS Light</vt:lpstr>
      <vt:lpstr>Liver and Intestinal Organ Transplantation  Committee Update Report</vt:lpstr>
      <vt:lpstr>Share 15/35 /  National LI-IN Share Analysis, 1-year Update</vt:lpstr>
      <vt:lpstr>Strategic Plan </vt:lpstr>
      <vt:lpstr>Data</vt:lpstr>
      <vt:lpstr>Deceased Donor Liver Transplants by Era and Status/Allocation Score</vt:lpstr>
      <vt:lpstr>Livers Not Used</vt:lpstr>
      <vt:lpstr>Six-Month Patient Survival Deceased Donor Liver Transplants Performed  120 Days Pre- and Post-Share 35</vt:lpstr>
      <vt:lpstr>Overall Liver Waiting List Death Rates: Deaths/Too Sick Per 100 Patient-Years</vt:lpstr>
      <vt:lpstr>MELD/PELD 35+ Waiting List Outcomes: Competing Risks Analysis</vt:lpstr>
      <vt:lpstr>Summary: Post Share 35 Era Data </vt:lpstr>
      <vt:lpstr>Summary: Post Share 35 Era Data </vt:lpstr>
      <vt:lpstr>Thank you for your consideration. Questions?</vt:lpstr>
      <vt:lpstr>Median Allocation MELD/PELD at Transplant, by DSA within Region and Era</vt:lpstr>
      <vt:lpstr>Organ Travel Distance, Cold Ischemia Time, and Donor Risk Index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 and Intestinal Organ Transplantation  Committee Update Report</dc:title>
  <dc:creator>Ann Harper</dc:creator>
  <cp:lastModifiedBy>Ann Harper</cp:lastModifiedBy>
  <cp:revision>1</cp:revision>
  <dcterms:created xsi:type="dcterms:W3CDTF">2014-11-07T15:19:43Z</dcterms:created>
  <dcterms:modified xsi:type="dcterms:W3CDTF">2014-11-07T15:24:23Z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0x010100E30B5FD8D7FAC941A47B86D1F4C7EF3B</vt:lpwstr>
  </property>
  <property fmtid="{D5CDD505-2E9C-101B-9397-08002B2CF9AE}" pid="3" name="Committee">
    <vt:lpwstr>6;#Liver and Intestinal Organ Transplantation|b0acb3d8-2643-46db-a757-b03d0e0e3c76</vt:lpwstr>
  </property>
</Properties>
</file>