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5" r:id="rId5"/>
  </p:sldMasterIdLst>
  <p:notesMasterIdLst>
    <p:notesMasterId r:id="rId13"/>
  </p:notesMasterIdLst>
  <p:handoutMasterIdLst>
    <p:handoutMasterId r:id="rId14"/>
  </p:handoutMasterIdLst>
  <p:sldIdLst>
    <p:sldId id="257" r:id="rId6"/>
    <p:sldId id="258" r:id="rId7"/>
    <p:sldId id="265" r:id="rId8"/>
    <p:sldId id="260" r:id="rId9"/>
    <p:sldId id="259" r:id="rId10"/>
    <p:sldId id="264"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56553" autoAdjust="0"/>
  </p:normalViewPr>
  <p:slideViewPr>
    <p:cSldViewPr snapToGrid="0">
      <p:cViewPr varScale="1">
        <p:scale>
          <a:sx n="52" d="100"/>
          <a:sy n="52" d="100"/>
        </p:scale>
        <p:origin x="2502" y="6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cornjb\Desktop\Board%20presentation%20sta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whollecl\AppData\Local\Microsoft\Windows\Temporary%20Internet%20Files\Content.Outlook\VS2A3AI8\Board%20presentation%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Sheet1!$S$1</c:f>
              <c:strCache>
                <c:ptCount val="1"/>
                <c:pt idx="0">
                  <c:v>IT Impl hours</c:v>
                </c:pt>
              </c:strCache>
            </c:strRef>
          </c:tx>
          <c:spPr>
            <a:ln w="25400" cap="rnd">
              <a:noFill/>
              <a:round/>
            </a:ln>
            <a:effectLst/>
          </c:spPr>
          <c:marker>
            <c:symbol val="circle"/>
            <c:size val="5"/>
            <c:spPr>
              <a:solidFill>
                <a:schemeClr val="accent1"/>
              </a:solidFill>
              <a:ln w="76200">
                <a:solidFill>
                  <a:schemeClr val="accent1"/>
                </a:solidFill>
              </a:ln>
              <a:effectLst/>
            </c:spPr>
          </c:marker>
          <c:dPt>
            <c:idx val="6"/>
            <c:marker>
              <c:symbol val="circle"/>
              <c:size val="5"/>
              <c:spPr>
                <a:solidFill>
                  <a:schemeClr val="accent2"/>
                </a:solidFill>
                <a:ln w="76200">
                  <a:solidFill>
                    <a:schemeClr val="accent1"/>
                  </a:solidFill>
                </a:ln>
                <a:effectLst/>
              </c:spPr>
            </c:marker>
            <c:bubble3D val="0"/>
          </c:dPt>
          <c:dPt>
            <c:idx val="13"/>
            <c:marker>
              <c:symbol val="circle"/>
              <c:size val="5"/>
              <c:spPr>
                <a:solidFill>
                  <a:schemeClr val="accent1"/>
                </a:solidFill>
                <a:ln w="76200">
                  <a:solidFill>
                    <a:schemeClr val="accent1"/>
                  </a:solidFill>
                </a:ln>
                <a:effectLst/>
              </c:spPr>
            </c:marker>
            <c:bubble3D val="0"/>
          </c:dPt>
          <c:xVal>
            <c:numRef>
              <c:f>Sheet1!$S$2:$S$20</c:f>
              <c:numCache>
                <c:formatCode>General</c:formatCode>
                <c:ptCount val="19"/>
                <c:pt idx="0">
                  <c:v>4500</c:v>
                </c:pt>
                <c:pt idx="1">
                  <c:v>0</c:v>
                </c:pt>
                <c:pt idx="2">
                  <c:v>1500</c:v>
                </c:pt>
                <c:pt idx="3">
                  <c:v>1650</c:v>
                </c:pt>
                <c:pt idx="4">
                  <c:v>1020</c:v>
                </c:pt>
                <c:pt idx="5">
                  <c:v>600</c:v>
                </c:pt>
                <c:pt idx="6">
                  <c:v>100</c:v>
                </c:pt>
                <c:pt idx="7">
                  <c:v>0</c:v>
                </c:pt>
                <c:pt idx="8">
                  <c:v>0</c:v>
                </c:pt>
                <c:pt idx="9">
                  <c:v>0</c:v>
                </c:pt>
                <c:pt idx="10">
                  <c:v>0</c:v>
                </c:pt>
                <c:pt idx="11">
                  <c:v>750</c:v>
                </c:pt>
                <c:pt idx="13">
                  <c:v>560</c:v>
                </c:pt>
                <c:pt idx="14">
                  <c:v>0</c:v>
                </c:pt>
                <c:pt idx="15">
                  <c:v>0</c:v>
                </c:pt>
                <c:pt idx="16">
                  <c:v>0</c:v>
                </c:pt>
                <c:pt idx="17">
                  <c:v>0</c:v>
                </c:pt>
                <c:pt idx="18">
                  <c:v>0</c:v>
                </c:pt>
              </c:numCache>
            </c:numRef>
          </c:xVal>
          <c:yVal>
            <c:numRef>
              <c:f>Sheet1!$AK$2:$AK$20</c:f>
              <c:numCache>
                <c:formatCode>General</c:formatCode>
                <c:ptCount val="19"/>
                <c:pt idx="0" formatCode="_(* #,##0.000_);_(* \(#,##0.000\);_(* &quot;-&quot;??_);_(@_)">
                  <c:v>0</c:v>
                </c:pt>
                <c:pt idx="2" formatCode="_(* #,##0.000_);_(* \(#,##0.000\);_(* &quot;-&quot;??_);_(@_)">
                  <c:v>0</c:v>
                </c:pt>
                <c:pt idx="3" formatCode="_(* #,##0.000_);_(* \(#,##0.000\);_(* &quot;-&quot;??_);_(@_)">
                  <c:v>0</c:v>
                </c:pt>
                <c:pt idx="4" formatCode="_(* #,##0.000_);_(* \(#,##0.000\);_(* &quot;-&quot;??_);_(@_)">
                  <c:v>0</c:v>
                </c:pt>
                <c:pt idx="5" formatCode="_(* #,##0.000_);_(* \(#,##0.000\);_(* &quot;-&quot;??_);_(@_)">
                  <c:v>0</c:v>
                </c:pt>
                <c:pt idx="6" formatCode="_(* #,##0.000_);_(* \(#,##0.000\);_(* &quot;-&quot;??_);_(@_)">
                  <c:v>0</c:v>
                </c:pt>
                <c:pt idx="7" formatCode="_(* #,##0.000_);_(* \(#,##0.000\);_(* &quot;-&quot;??_);_(@_)">
                  <c:v>0</c:v>
                </c:pt>
                <c:pt idx="8" formatCode="_(* #,##0.000_);_(* \(#,##0.000\);_(* &quot;-&quot;??_);_(@_)">
                  <c:v>0</c:v>
                </c:pt>
                <c:pt idx="9" formatCode="_(* #,##0.000_);_(* \(#,##0.000\);_(* &quot;-&quot;??_);_(@_)">
                  <c:v>0</c:v>
                </c:pt>
                <c:pt idx="10" formatCode="_(* #,##0.000_);_(* \(#,##0.000\);_(* &quot;-&quot;??_);_(@_)">
                  <c:v>0</c:v>
                </c:pt>
                <c:pt idx="11" formatCode="_(* #,##0.000_);_(* \(#,##0.000\);_(* &quot;-&quot;??_);_(@_)">
                  <c:v>0</c:v>
                </c:pt>
                <c:pt idx="12" formatCode="_(* #,##0.000_);_(* \(#,##0.000\);_(* &quot;-&quot;??_);_(@_)">
                  <c:v>0</c:v>
                </c:pt>
                <c:pt idx="13" formatCode="_(* #,##0.000_);_(* \(#,##0.000\);_(* &quot;-&quot;??_);_(@_)">
                  <c:v>0</c:v>
                </c:pt>
                <c:pt idx="15" formatCode="_(* #,##0.000_);_(* \(#,##0.000\);_(* &quot;-&quot;??_);_(@_)">
                  <c:v>0</c:v>
                </c:pt>
              </c:numCache>
            </c:numRef>
          </c:yVal>
          <c:smooth val="0"/>
        </c:ser>
        <c:ser>
          <c:idx val="1"/>
          <c:order val="1"/>
          <c:tx>
            <c:strRef>
              <c:f>Sheet2!$B$25</c:f>
              <c:strCache>
                <c:ptCount val="1"/>
                <c:pt idx="0">
                  <c:v>General Principles for Pediatric Allocation</c:v>
                </c:pt>
              </c:strCache>
            </c:strRef>
          </c:tx>
          <c:spPr>
            <a:ln w="25400" cap="rnd">
              <a:noFill/>
              <a:round/>
            </a:ln>
            <a:effectLst/>
          </c:spPr>
          <c:marker>
            <c:symbol val="diamond"/>
            <c:size val="14"/>
            <c:spPr>
              <a:solidFill>
                <a:schemeClr val="accent4"/>
              </a:solidFill>
              <a:ln w="127000">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243701320"/>
        <c:axId val="244147512"/>
      </c:scatterChart>
      <c:valAx>
        <c:axId val="243701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44147512"/>
        <c:crossesAt val="0"/>
        <c:crossBetween val="midCat"/>
      </c:valAx>
      <c:valAx>
        <c:axId val="244147512"/>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43701320"/>
        <c:crosses val="autoZero"/>
        <c:crossBetween val="midCat"/>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VCA Donor Authorization Guidance Document </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25</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244020200"/>
        <c:axId val="244018240"/>
      </c:scatterChart>
      <c:valAx>
        <c:axId val="244020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44018240"/>
        <c:crossesAt val="0"/>
        <c:crossBetween val="midCat"/>
      </c:valAx>
      <c:valAx>
        <c:axId val="24401824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440202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D31EC-EF2D-4A0B-AE91-84A60D306D9D}"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B2F6F22-9324-4693-8E82-F2C6AEFF219B}">
      <dgm:prSet phldrT="[Text]"/>
      <dgm:spPr/>
      <dgm:t>
        <a:bodyPr/>
        <a:lstStyle/>
        <a:p>
          <a:r>
            <a:rPr lang="en-US" dirty="0" smtClean="0"/>
            <a:t># 1 – Increase the number of transplants</a:t>
          </a:r>
          <a:endParaRPr lang="en-US" dirty="0"/>
        </a:p>
      </dgm:t>
    </dgm:pt>
    <dgm:pt modelId="{6A32A23A-9B34-4CCA-8D5E-B5DE214C8FCD}" type="parTrans" cxnId="{3159343B-81BB-4ABD-9E7C-A050DF0EAD86}">
      <dgm:prSet/>
      <dgm:spPr/>
      <dgm:t>
        <a:bodyPr/>
        <a:lstStyle/>
        <a:p>
          <a:endParaRPr lang="en-US"/>
        </a:p>
      </dgm:t>
    </dgm:pt>
    <dgm:pt modelId="{8D176973-B0BF-47EF-924A-2B766B904A29}" type="sibTrans" cxnId="{3159343B-81BB-4ABD-9E7C-A050DF0EAD86}">
      <dgm:prSet/>
      <dgm:spPr/>
      <dgm:t>
        <a:bodyPr/>
        <a:lstStyle/>
        <a:p>
          <a:endParaRPr lang="en-US"/>
        </a:p>
      </dgm:t>
    </dgm:pt>
    <dgm:pt modelId="{07FBE0F4-437C-4899-B824-470A61CAB26C}">
      <dgm:prSet phldrT="[Text]"/>
      <dgm:spPr/>
      <dgm:t>
        <a:bodyPr/>
        <a:lstStyle/>
        <a:p>
          <a:r>
            <a:rPr lang="en-US" dirty="0" smtClean="0"/>
            <a:t>Increase the number of organ donors</a:t>
          </a:r>
          <a:endParaRPr lang="en-US" dirty="0"/>
        </a:p>
      </dgm:t>
    </dgm:pt>
    <dgm:pt modelId="{121500C0-28AA-4C51-836D-B32047025EC4}" type="parTrans" cxnId="{F63A1FFE-8842-40BF-9EBD-54A17BFDD49E}">
      <dgm:prSet/>
      <dgm:spPr/>
      <dgm:t>
        <a:bodyPr/>
        <a:lstStyle/>
        <a:p>
          <a:endParaRPr lang="en-US"/>
        </a:p>
      </dgm:t>
    </dgm:pt>
    <dgm:pt modelId="{3DBF3E0F-88BF-4761-8DD3-4D2B69A1F4F9}" type="sibTrans" cxnId="{F63A1FFE-8842-40BF-9EBD-54A17BFDD49E}">
      <dgm:prSet/>
      <dgm:spPr/>
      <dgm:t>
        <a:bodyPr/>
        <a:lstStyle/>
        <a:p>
          <a:endParaRPr lang="en-US"/>
        </a:p>
      </dgm:t>
    </dgm:pt>
    <dgm:pt modelId="{9EFF6434-7ACA-469C-BDAE-B90F36D41E40}">
      <dgm:prSet phldrT="[Text]"/>
      <dgm:spPr/>
      <dgm:t>
        <a:bodyPr/>
        <a:lstStyle/>
        <a:p>
          <a:r>
            <a:rPr lang="en-US" dirty="0" smtClean="0"/>
            <a:t>Provide clear and accurate information on VCA deceased donor authorization</a:t>
          </a:r>
          <a:endParaRPr lang="en-US" dirty="0"/>
        </a:p>
      </dgm:t>
    </dgm:pt>
    <dgm:pt modelId="{5032811F-F47F-40C9-866B-46F3615BD5CF}" type="parTrans" cxnId="{DA402C5F-D0A7-4077-AF51-61C3C8157A51}">
      <dgm:prSet/>
      <dgm:spPr/>
      <dgm:t>
        <a:bodyPr/>
        <a:lstStyle/>
        <a:p>
          <a:endParaRPr lang="en-US"/>
        </a:p>
      </dgm:t>
    </dgm:pt>
    <dgm:pt modelId="{6EB76BD5-BB70-4002-B0FA-7D100A129164}" type="sibTrans" cxnId="{DA402C5F-D0A7-4077-AF51-61C3C8157A51}">
      <dgm:prSet/>
      <dgm:spPr/>
      <dgm:t>
        <a:bodyPr/>
        <a:lstStyle/>
        <a:p>
          <a:endParaRPr lang="en-US"/>
        </a:p>
      </dgm:t>
    </dgm:pt>
    <dgm:pt modelId="{EB47CFD8-2CC4-4634-8E56-C5EB40F6CCD3}" type="pres">
      <dgm:prSet presAssocID="{BCED31EC-EF2D-4A0B-AE91-84A60D306D9D}" presName="Name0" presStyleCnt="0">
        <dgm:presLayoutVars>
          <dgm:dir/>
          <dgm:animLvl val="lvl"/>
          <dgm:resizeHandles val="exact"/>
        </dgm:presLayoutVars>
      </dgm:prSet>
      <dgm:spPr/>
      <dgm:t>
        <a:bodyPr/>
        <a:lstStyle/>
        <a:p>
          <a:endParaRPr lang="en-US"/>
        </a:p>
      </dgm:t>
    </dgm:pt>
    <dgm:pt modelId="{43BC9CEC-A9FA-468B-A398-16A47E5098A2}" type="pres">
      <dgm:prSet presAssocID="{3B2F6F22-9324-4693-8E82-F2C6AEFF219B}" presName="composite" presStyleCnt="0"/>
      <dgm:spPr/>
    </dgm:pt>
    <dgm:pt modelId="{A5BBCF0B-F971-469B-99BA-22896B0AE0F9}" type="pres">
      <dgm:prSet presAssocID="{3B2F6F22-9324-4693-8E82-F2C6AEFF219B}" presName="parTx" presStyleLbl="alignNode1" presStyleIdx="0" presStyleCnt="1">
        <dgm:presLayoutVars>
          <dgm:chMax val="0"/>
          <dgm:chPref val="0"/>
          <dgm:bulletEnabled val="1"/>
        </dgm:presLayoutVars>
      </dgm:prSet>
      <dgm:spPr/>
      <dgm:t>
        <a:bodyPr/>
        <a:lstStyle/>
        <a:p>
          <a:endParaRPr lang="en-US"/>
        </a:p>
      </dgm:t>
    </dgm:pt>
    <dgm:pt modelId="{AFFB0EDE-38B8-4079-B361-E9C9ED4F3D4A}" type="pres">
      <dgm:prSet presAssocID="{3B2F6F22-9324-4693-8E82-F2C6AEFF219B}" presName="desTx" presStyleLbl="alignAccFollowNode1" presStyleIdx="0" presStyleCnt="1">
        <dgm:presLayoutVars>
          <dgm:bulletEnabled val="1"/>
        </dgm:presLayoutVars>
      </dgm:prSet>
      <dgm:spPr/>
      <dgm:t>
        <a:bodyPr/>
        <a:lstStyle/>
        <a:p>
          <a:endParaRPr lang="en-US"/>
        </a:p>
      </dgm:t>
    </dgm:pt>
  </dgm:ptLst>
  <dgm:cxnLst>
    <dgm:cxn modelId="{D910A8D6-3F90-4759-A692-FF46FC063201}" type="presOf" srcId="{BCED31EC-EF2D-4A0B-AE91-84A60D306D9D}" destId="{EB47CFD8-2CC4-4634-8E56-C5EB40F6CCD3}" srcOrd="0" destOrd="0" presId="urn:microsoft.com/office/officeart/2005/8/layout/hList1"/>
    <dgm:cxn modelId="{52729A30-3EBC-4080-BD68-F94859CE4C0A}" type="presOf" srcId="{3B2F6F22-9324-4693-8E82-F2C6AEFF219B}" destId="{A5BBCF0B-F971-469B-99BA-22896B0AE0F9}" srcOrd="0" destOrd="0" presId="urn:microsoft.com/office/officeart/2005/8/layout/hList1"/>
    <dgm:cxn modelId="{DA402C5F-D0A7-4077-AF51-61C3C8157A51}" srcId="{3B2F6F22-9324-4693-8E82-F2C6AEFF219B}" destId="{9EFF6434-7ACA-469C-BDAE-B90F36D41E40}" srcOrd="1" destOrd="0" parTransId="{5032811F-F47F-40C9-866B-46F3615BD5CF}" sibTransId="{6EB76BD5-BB70-4002-B0FA-7D100A129164}"/>
    <dgm:cxn modelId="{76073FC8-69CA-4CC9-970B-3B2D723965C0}" type="presOf" srcId="{9EFF6434-7ACA-469C-BDAE-B90F36D41E40}" destId="{AFFB0EDE-38B8-4079-B361-E9C9ED4F3D4A}" srcOrd="0" destOrd="1" presId="urn:microsoft.com/office/officeart/2005/8/layout/hList1"/>
    <dgm:cxn modelId="{3159343B-81BB-4ABD-9E7C-A050DF0EAD86}" srcId="{BCED31EC-EF2D-4A0B-AE91-84A60D306D9D}" destId="{3B2F6F22-9324-4693-8E82-F2C6AEFF219B}" srcOrd="0" destOrd="0" parTransId="{6A32A23A-9B34-4CCA-8D5E-B5DE214C8FCD}" sibTransId="{8D176973-B0BF-47EF-924A-2B766B904A29}"/>
    <dgm:cxn modelId="{EB508658-12AD-4918-AF0F-1467B29B726C}" type="presOf" srcId="{07FBE0F4-437C-4899-B824-470A61CAB26C}" destId="{AFFB0EDE-38B8-4079-B361-E9C9ED4F3D4A}" srcOrd="0" destOrd="0" presId="urn:microsoft.com/office/officeart/2005/8/layout/hList1"/>
    <dgm:cxn modelId="{F63A1FFE-8842-40BF-9EBD-54A17BFDD49E}" srcId="{3B2F6F22-9324-4693-8E82-F2C6AEFF219B}" destId="{07FBE0F4-437C-4899-B824-470A61CAB26C}" srcOrd="0" destOrd="0" parTransId="{121500C0-28AA-4C51-836D-B32047025EC4}" sibTransId="{3DBF3E0F-88BF-4761-8DD3-4D2B69A1F4F9}"/>
    <dgm:cxn modelId="{AEF288A2-A27C-472C-928B-7D867B256F91}" type="presParOf" srcId="{EB47CFD8-2CC4-4634-8E56-C5EB40F6CCD3}" destId="{43BC9CEC-A9FA-468B-A398-16A47E5098A2}" srcOrd="0" destOrd="0" presId="urn:microsoft.com/office/officeart/2005/8/layout/hList1"/>
    <dgm:cxn modelId="{31F2D894-F119-4456-B312-CCCEAE3833C0}" type="presParOf" srcId="{43BC9CEC-A9FA-468B-A398-16A47E5098A2}" destId="{A5BBCF0B-F971-469B-99BA-22896B0AE0F9}" srcOrd="0" destOrd="0" presId="urn:microsoft.com/office/officeart/2005/8/layout/hList1"/>
    <dgm:cxn modelId="{09DF0F04-480C-44F0-9565-413588D464F1}" type="presParOf" srcId="{43BC9CEC-A9FA-468B-A398-16A47E5098A2}" destId="{AFFB0EDE-38B8-4079-B361-E9C9ED4F3D4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Product</a:t>
          </a:r>
          <a:endParaRPr lang="en-US" sz="18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1800"/>
        </a:p>
      </dgm:t>
    </dgm:pt>
    <dgm:pt modelId="{FB5F58F9-6C95-424B-A05E-887E7B7C3702}" type="parTrans" cxnId="{8DD2B4C7-651C-4A2A-AF7D-5B5E9A976CD8}">
      <dgm:prSet/>
      <dgm:spPr/>
      <dgm:t>
        <a:bodyPr/>
        <a:lstStyle/>
        <a:p>
          <a:endParaRPr lang="en-US" sz="1800"/>
        </a:p>
      </dgm:t>
    </dgm:pt>
    <dgm:pt modelId="{CAC8CA2F-C5D4-492A-80A9-07814665961A}">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Guidance Document</a:t>
          </a:r>
          <a:endParaRPr lang="en-US" sz="2000" b="1"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1800"/>
        </a:p>
      </dgm:t>
    </dgm:pt>
    <dgm:pt modelId="{C87B7695-3D9E-4761-B947-EF7830EC70B6}" type="parTrans" cxnId="{6F733F34-9D90-40D1-A5D7-2A370C08FF32}">
      <dgm:prSet/>
      <dgm:spPr/>
      <dgm:t>
        <a:bodyPr/>
        <a:lstStyle/>
        <a:p>
          <a:endParaRPr lang="en-US" sz="1800"/>
        </a:p>
      </dgm:t>
    </dgm:pt>
    <dgm:pt modelId="{31AB2575-17D4-4484-A195-B98F1871CAF6}">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Target Population Impact:  </a:t>
          </a:r>
          <a:endParaRPr lang="en-US" sz="18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1800"/>
        </a:p>
      </dgm:t>
    </dgm:pt>
    <dgm:pt modelId="{8180586E-EAB3-44DA-B1CC-F721E903BC67}" type="parTrans" cxnId="{218C5691-7D68-4B13-8134-89BB8E8D7688}">
      <dgm:prSet/>
      <dgm:spPr/>
      <dgm:t>
        <a:bodyPr/>
        <a:lstStyle/>
        <a:p>
          <a:endParaRPr lang="en-US" sz="1800"/>
        </a:p>
      </dgm:t>
    </dgm:pt>
    <dgm:pt modelId="{DD067FA4-E570-408F-AE72-AEA73E06A60C}">
      <dgm:prSet phldrT="[Text]" custT="1"/>
      <dgm:spPr/>
      <dgm:t>
        <a:bodyPr anchor="t"/>
        <a:lstStyle/>
        <a:p>
          <a:r>
            <a:rPr lang="en-US" sz="2000" b="1" i="0" dirty="0" smtClean="0">
              <a:solidFill>
                <a:schemeClr val="tx1"/>
              </a:solidFill>
              <a:latin typeface="Arial" panose="020B0604020202020204" pitchFamily="34" charset="0"/>
              <a:cs typeface="Arial" panose="020B0604020202020204" pitchFamily="34" charset="0"/>
            </a:rPr>
            <a:t>OPOs, transplants hospitals, designated requesters, staff at donor hospitals, and the public</a:t>
          </a:r>
          <a:endParaRPr lang="en-US" sz="2000" b="1" i="0"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1800"/>
        </a:p>
      </dgm:t>
    </dgm:pt>
    <dgm:pt modelId="{42F816B5-FC01-4956-AFD1-197E931B13B6}" type="parTrans" cxnId="{5C3E6FAB-683D-4A00-86E9-6562CB5AEF84}">
      <dgm:prSet/>
      <dgm:spPr/>
      <dgm:t>
        <a:bodyPr/>
        <a:lstStyle/>
        <a:p>
          <a:endParaRPr lang="en-US" sz="1800"/>
        </a:p>
      </dgm:t>
    </dgm:pt>
    <dgm:pt modelId="{E0D40CAC-E6AE-4D76-B6D8-D5BFE621A6A5}">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Total IT Implementation Hours</a:t>
          </a:r>
          <a:endParaRPr lang="en-US" sz="18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1800"/>
        </a:p>
      </dgm:t>
    </dgm:pt>
    <dgm:pt modelId="{ED310B58-4F50-4990-ABD7-CAFD033EF73F}" type="parTrans" cxnId="{95EAF22B-3C9B-44BD-82CE-8605268D5E4C}">
      <dgm:prSet/>
      <dgm:spPr/>
      <dgm:t>
        <a:bodyPr/>
        <a:lstStyle/>
        <a:p>
          <a:endParaRPr lang="en-US" sz="1800"/>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1800"/>
        </a:p>
      </dgm:t>
    </dgm:pt>
    <dgm:pt modelId="{E76511E1-3797-414B-B906-C2E7ECF94BD0}" type="parTrans" cxnId="{28386FD4-AD86-4E95-BEA1-6C0E2BEF77D1}">
      <dgm:prSet/>
      <dgm:spPr/>
      <dgm:t>
        <a:bodyPr/>
        <a:lstStyle/>
        <a:p>
          <a:endParaRPr lang="en-US" sz="1800"/>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25/17,885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1800"/>
        </a:p>
      </dgm:t>
    </dgm:pt>
    <dgm:pt modelId="{B858363B-60D6-483B-94A7-2C15D71A1500}" type="parTrans" cxnId="{CCA8C3CD-86F9-4573-970E-5B0FE713888B}">
      <dgm:prSet/>
      <dgm:spPr/>
      <dgm:t>
        <a:bodyPr/>
        <a:lstStyle/>
        <a:p>
          <a:endParaRPr lang="en-US" sz="1800"/>
        </a:p>
      </dgm:t>
    </dgm:pt>
    <dgm:pt modelId="{7A2CDC2D-77C7-463E-9635-B16567B66E15}">
      <dgm:prSet phldrT="[Text]" custT="1"/>
      <dgm:spPr/>
      <dgm:t>
        <a:bodyPr anchor="t"/>
        <a:lstStyle/>
        <a:p>
          <a:r>
            <a:rPr lang="en-US" sz="1800" b="1" dirty="0" smtClean="0">
              <a:solidFill>
                <a:schemeClr val="tx1"/>
              </a:solidFill>
              <a:latin typeface="Arial" panose="020B0604020202020204" pitchFamily="34" charset="0"/>
              <a:cs typeface="Arial" panose="020B0604020202020204" pitchFamily="34" charset="0"/>
            </a:rPr>
            <a:t>Total Overall Implementation Hours</a:t>
          </a:r>
          <a:endParaRPr lang="en-US" sz="18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1800"/>
        </a:p>
      </dgm:t>
    </dgm:pt>
    <dgm:pt modelId="{9EA893E0-EAF1-4207-B0EE-DF199BB53C9D}" type="parTrans" cxnId="{54BADF5F-040A-46F2-85F0-6F9459F1AFF1}">
      <dgm:prSet/>
      <dgm:spPr/>
      <dgm:t>
        <a:bodyPr/>
        <a:lstStyle/>
        <a:p>
          <a:endParaRPr lang="en-US" sz="1800"/>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custScaleX="92404" custLinFactNeighborX="6795" custLinFactNeighborY="0"/>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custScaleX="90785" custLinFactNeighborX="7049"/>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11987"/>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custScaleX="94495" custLinFactNeighborX="4704" custLinFactNeighborY="-2956"/>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11987"/>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custScaleX="93121" custLinFactNeighborX="4666" custLinFactNeighborY="-147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4E470D29-E2D0-4BFE-AE5F-225225439D6A}" type="presOf" srcId="{DD067FA4-E570-408F-AE72-AEA73E06A60C}" destId="{A25D3FC2-CC95-4E66-9F45-8730BC74FE22}"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FDDD9859-5A98-43F4-85A0-E59304EBAF2F}" type="presOf" srcId="{E0D40CAC-E6AE-4D76-B6D8-D5BFE621A6A5}" destId="{9FB2DCDC-7274-477E-BFB8-85CD2E556C33}" srcOrd="0" destOrd="0" presId="urn:microsoft.com/office/officeart/2008/layout/LinedList"/>
    <dgm:cxn modelId="{C6BE7725-43DC-4462-9C28-6DFA7658F924}" type="presOf" srcId="{810CD61C-5722-4AEE-B7A8-759ACEA85E91}" destId="{EE9F9188-CC40-4834-A3BE-74371158E0C7}" srcOrd="0" destOrd="0" presId="urn:microsoft.com/office/officeart/2008/layout/LinedList"/>
    <dgm:cxn modelId="{2ABB93E0-FCB3-4426-AD13-08DD7283D13C}" type="presOf" srcId="{31AB2575-17D4-4484-A195-B98F1871CAF6}" destId="{2EE21AA4-E753-4588-9BC0-C124E9356183}"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6F733F34-9D90-40D1-A5D7-2A370C08FF32}" srcId="{90C7039E-1A19-4A07-89CA-1703A6F7A7ED}" destId="{CAC8CA2F-C5D4-492A-80A9-07814665961A}" srcOrd="0" destOrd="0" parTransId="{C87B7695-3D9E-4761-B947-EF7830EC70B6}" sibTransId="{6C203F6D-E820-4C09-9295-E7BBC4D1F4D9}"/>
    <dgm:cxn modelId="{7F1D9D20-A138-4F55-9068-DCF81F6CD77A}" type="presOf" srcId="{CAC8CA2F-C5D4-492A-80A9-07814665961A}" destId="{61BBD1D9-C9D7-41CB-B9D0-28A16CBCAB48}" srcOrd="0" destOrd="0" presId="urn:microsoft.com/office/officeart/2008/layout/LinedList"/>
    <dgm:cxn modelId="{6206EDC5-B2A2-48D9-8931-CAE465E1B0FC}" type="presOf" srcId="{7A2CDC2D-77C7-463E-9635-B16567B66E15}" destId="{ADC3D47B-7D2E-4AF0-A293-9DFB5F3B4F90}" srcOrd="0" destOrd="0" presId="urn:microsoft.com/office/officeart/2008/layout/LinedList"/>
    <dgm:cxn modelId="{975044C6-23A7-43FC-9EE4-55DC81777B32}" type="presOf" srcId="{90C7039E-1A19-4A07-89CA-1703A6F7A7ED}" destId="{A5164E4D-52C9-4693-9BB3-731FD558CDB5}"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95EAF22B-3C9B-44BD-82CE-8605268D5E4C}" srcId="{107DAC96-9379-4FC9-8D99-FD7B22EC551A}" destId="{E0D40CAC-E6AE-4D76-B6D8-D5BFE621A6A5}" srcOrd="2" destOrd="0" parTransId="{ED310B58-4F50-4990-ABD7-CAFD033EF73F}" sibTransId="{7E04C989-DF7C-4B7C-8509-1998BEF6CE14}"/>
    <dgm:cxn modelId="{ECCABDDB-B5F8-47FE-9407-2ADCF588D564}" type="presOf" srcId="{7721414C-D44B-4ACB-8F51-C740BF3D21DE}" destId="{7A7172AA-0237-49BC-85E3-061D0C7C38A2}"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54BADF5F-040A-46F2-85F0-6F9459F1AFF1}" srcId="{107DAC96-9379-4FC9-8D99-FD7B22EC551A}" destId="{7A2CDC2D-77C7-463E-9635-B16567B66E15}" srcOrd="3" destOrd="0" parTransId="{9EA893E0-EAF1-4207-B0EE-DF199BB53C9D}" sibTransId="{17FA660C-04AA-449F-903C-B668DE723767}"/>
    <dgm:cxn modelId="{0437BB95-F419-497C-A9DC-F3124CA06B69}" type="presOf" srcId="{107DAC96-9379-4FC9-8D99-FD7B22EC551A}" destId="{41D4BA01-01B6-49C5-935D-2CC14EF342A5}" srcOrd="0" destOrd="0" presId="urn:microsoft.com/office/officeart/2008/layout/LinedList"/>
    <dgm:cxn modelId="{FB2FDCFC-C4D7-4B8C-A5AC-8742B843579C}" type="presParOf" srcId="{41D4BA01-01B6-49C5-935D-2CC14EF342A5}" destId="{F672B312-8A2F-42A6-BD7A-10DAE6DC2E9A}" srcOrd="0" destOrd="0" presId="urn:microsoft.com/office/officeart/2008/layout/LinedList"/>
    <dgm:cxn modelId="{75AC7C53-B443-426E-B772-7468ED3B81E6}" type="presParOf" srcId="{41D4BA01-01B6-49C5-935D-2CC14EF342A5}" destId="{2F39CE7D-EB04-4B04-859C-37777E176A04}" srcOrd="1" destOrd="0" presId="urn:microsoft.com/office/officeart/2008/layout/LinedList"/>
    <dgm:cxn modelId="{A4EB61BA-4E85-4751-98C3-119BAFC2E660}" type="presParOf" srcId="{2F39CE7D-EB04-4B04-859C-37777E176A04}" destId="{A5164E4D-52C9-4693-9BB3-731FD558CDB5}" srcOrd="0" destOrd="0" presId="urn:microsoft.com/office/officeart/2008/layout/LinedList"/>
    <dgm:cxn modelId="{58CFC94A-9417-4F81-A015-45353EE9D698}" type="presParOf" srcId="{2F39CE7D-EB04-4B04-859C-37777E176A04}" destId="{6EBC72D3-A0BE-480D-9B95-D7F64FAAEF2B}" srcOrd="1" destOrd="0" presId="urn:microsoft.com/office/officeart/2008/layout/LinedList"/>
    <dgm:cxn modelId="{07684F35-8F38-4089-828C-AE634D3F10FE}" type="presParOf" srcId="{6EBC72D3-A0BE-480D-9B95-D7F64FAAEF2B}" destId="{A8B27A4B-2122-4829-9D67-B7DE50EAB6BF}" srcOrd="0" destOrd="0" presId="urn:microsoft.com/office/officeart/2008/layout/LinedList"/>
    <dgm:cxn modelId="{1B04C242-AB9D-4086-A315-5A31DF04539D}" type="presParOf" srcId="{6EBC72D3-A0BE-480D-9B95-D7F64FAAEF2B}" destId="{EF3C3B9D-832C-4943-B3F8-4D7E6F482C4E}" srcOrd="1" destOrd="0" presId="urn:microsoft.com/office/officeart/2008/layout/LinedList"/>
    <dgm:cxn modelId="{C43FE630-82B7-455B-906B-1349DBC6EE30}" type="presParOf" srcId="{EF3C3B9D-832C-4943-B3F8-4D7E6F482C4E}" destId="{4A5940EF-9DA9-4799-9D29-72427154A12A}" srcOrd="0" destOrd="0" presId="urn:microsoft.com/office/officeart/2008/layout/LinedList"/>
    <dgm:cxn modelId="{A641D3A4-525F-469C-95C3-7494E089B8E6}" type="presParOf" srcId="{EF3C3B9D-832C-4943-B3F8-4D7E6F482C4E}" destId="{61BBD1D9-C9D7-41CB-B9D0-28A16CBCAB48}" srcOrd="1" destOrd="0" presId="urn:microsoft.com/office/officeart/2008/layout/LinedList"/>
    <dgm:cxn modelId="{92A016C9-D9E3-4309-B9DA-9060A9C8382F}" type="presParOf" srcId="{EF3C3B9D-832C-4943-B3F8-4D7E6F482C4E}" destId="{78507362-2B58-4DAF-B20A-AF42B52BA9E2}" srcOrd="2" destOrd="0" presId="urn:microsoft.com/office/officeart/2008/layout/LinedList"/>
    <dgm:cxn modelId="{3EDF71BA-6A5A-44D6-99C3-2EE8F90B1F61}" type="presParOf" srcId="{6EBC72D3-A0BE-480D-9B95-D7F64FAAEF2B}" destId="{151C5AA3-6813-4CAD-A994-5131D6BBE9AD}" srcOrd="2" destOrd="0" presId="urn:microsoft.com/office/officeart/2008/layout/LinedList"/>
    <dgm:cxn modelId="{3E323D2E-F6D9-4219-8447-2CF950329A49}" type="presParOf" srcId="{6EBC72D3-A0BE-480D-9B95-D7F64FAAEF2B}" destId="{D1D066CB-D08E-4063-ACDD-594F1F42EFB9}" srcOrd="3" destOrd="0" presId="urn:microsoft.com/office/officeart/2008/layout/LinedList"/>
    <dgm:cxn modelId="{F8340AB1-0F0E-469E-A5C5-266B6E08C3C7}" type="presParOf" srcId="{41D4BA01-01B6-49C5-935D-2CC14EF342A5}" destId="{2CBC7001-A7F3-439C-96BF-29AA2FFC3FD0}" srcOrd="2" destOrd="0" presId="urn:microsoft.com/office/officeart/2008/layout/LinedList"/>
    <dgm:cxn modelId="{3F24CBA0-8C67-4147-8A5A-551E988DC0D8}" type="presParOf" srcId="{41D4BA01-01B6-49C5-935D-2CC14EF342A5}" destId="{925C180E-1473-4D1E-95F6-AEDC171E879F}" srcOrd="3" destOrd="0" presId="urn:microsoft.com/office/officeart/2008/layout/LinedList"/>
    <dgm:cxn modelId="{0A4B5ADB-AE5B-4EBF-935C-B0414A20BC94}" type="presParOf" srcId="{925C180E-1473-4D1E-95F6-AEDC171E879F}" destId="{2EE21AA4-E753-4588-9BC0-C124E9356183}" srcOrd="0" destOrd="0" presId="urn:microsoft.com/office/officeart/2008/layout/LinedList"/>
    <dgm:cxn modelId="{9F0106A2-64AF-42FC-A175-C64C616615CD}" type="presParOf" srcId="{925C180E-1473-4D1E-95F6-AEDC171E879F}" destId="{073E8A70-1283-4758-AFE1-58ABB7EC9E07}" srcOrd="1" destOrd="0" presId="urn:microsoft.com/office/officeart/2008/layout/LinedList"/>
    <dgm:cxn modelId="{22533FE9-CCA9-4BD1-90D4-BEC28FD669AC}" type="presParOf" srcId="{073E8A70-1283-4758-AFE1-58ABB7EC9E07}" destId="{80035B78-66B3-48FB-8D82-CD93C9FE0FA1}" srcOrd="0" destOrd="0" presId="urn:microsoft.com/office/officeart/2008/layout/LinedList"/>
    <dgm:cxn modelId="{A665E6CC-475D-4576-BA8A-764DE5B59FD6}" type="presParOf" srcId="{073E8A70-1283-4758-AFE1-58ABB7EC9E07}" destId="{FCEA6826-8433-4ECD-B343-E5B8C6CFC6A8}" srcOrd="1" destOrd="0" presId="urn:microsoft.com/office/officeart/2008/layout/LinedList"/>
    <dgm:cxn modelId="{A1A82BEA-DDA2-4D5E-8708-BCD45AB27A40}" type="presParOf" srcId="{FCEA6826-8433-4ECD-B343-E5B8C6CFC6A8}" destId="{6CF2EA9B-9216-4F87-B1F5-CB4799CE2454}" srcOrd="0" destOrd="0" presId="urn:microsoft.com/office/officeart/2008/layout/LinedList"/>
    <dgm:cxn modelId="{955EBEA3-40BF-40CD-ACCE-5A2389295309}" type="presParOf" srcId="{FCEA6826-8433-4ECD-B343-E5B8C6CFC6A8}" destId="{A25D3FC2-CC95-4E66-9F45-8730BC74FE22}" srcOrd="1" destOrd="0" presId="urn:microsoft.com/office/officeart/2008/layout/LinedList"/>
    <dgm:cxn modelId="{A231DA22-8F8B-4C11-ACAF-40DBF8BEE84D}" type="presParOf" srcId="{FCEA6826-8433-4ECD-B343-E5B8C6CFC6A8}" destId="{649854D2-843E-4033-87F1-EDC98CC694E3}" srcOrd="2" destOrd="0" presId="urn:microsoft.com/office/officeart/2008/layout/LinedList"/>
    <dgm:cxn modelId="{2D6B4CB2-988C-416F-B98F-7EDF64A23F7B}" type="presParOf" srcId="{073E8A70-1283-4758-AFE1-58ABB7EC9E07}" destId="{7CA78E68-D3BD-4481-A6E9-F5B1FE2EC337}" srcOrd="2" destOrd="0" presId="urn:microsoft.com/office/officeart/2008/layout/LinedList"/>
    <dgm:cxn modelId="{01D08172-DDEC-4BFC-81EE-4711B60193C2}" type="presParOf" srcId="{073E8A70-1283-4758-AFE1-58ABB7EC9E07}" destId="{A1461EA6-765E-4003-A4C2-F4B97CA39016}" srcOrd="3" destOrd="0" presId="urn:microsoft.com/office/officeart/2008/layout/LinedList"/>
    <dgm:cxn modelId="{07BE9FBA-CF5C-4B1C-81FB-94A2836CFBC6}" type="presParOf" srcId="{41D4BA01-01B6-49C5-935D-2CC14EF342A5}" destId="{5E29DEEA-F388-446E-B22C-6373E22BE969}" srcOrd="4" destOrd="0" presId="urn:microsoft.com/office/officeart/2008/layout/LinedList"/>
    <dgm:cxn modelId="{813BBDED-A765-4889-8480-210E305DA0A4}" type="presParOf" srcId="{41D4BA01-01B6-49C5-935D-2CC14EF342A5}" destId="{6D5BC7C4-250A-4757-ADAC-8E6ECE1D4B1D}" srcOrd="5" destOrd="0" presId="urn:microsoft.com/office/officeart/2008/layout/LinedList"/>
    <dgm:cxn modelId="{A90E270E-3ECC-45A0-AD76-8F0AF56F812F}" type="presParOf" srcId="{6D5BC7C4-250A-4757-ADAC-8E6ECE1D4B1D}" destId="{9FB2DCDC-7274-477E-BFB8-85CD2E556C33}" srcOrd="0" destOrd="0" presId="urn:microsoft.com/office/officeart/2008/layout/LinedList"/>
    <dgm:cxn modelId="{9EE160A1-359E-47B9-BB32-0CC1E0CF551D}" type="presParOf" srcId="{6D5BC7C4-250A-4757-ADAC-8E6ECE1D4B1D}" destId="{9FFD080B-15D6-48EB-A478-4A105C1E40C8}" srcOrd="1" destOrd="0" presId="urn:microsoft.com/office/officeart/2008/layout/LinedList"/>
    <dgm:cxn modelId="{3A1CF1C4-82DD-4F59-A436-5F5397E287E1}" type="presParOf" srcId="{9FFD080B-15D6-48EB-A478-4A105C1E40C8}" destId="{A10EF7DF-FC1D-4A6B-9325-FFA0DEC6BA77}" srcOrd="0" destOrd="0" presId="urn:microsoft.com/office/officeart/2008/layout/LinedList"/>
    <dgm:cxn modelId="{33BBCF5E-789F-447E-937A-AE842047ABA5}" type="presParOf" srcId="{9FFD080B-15D6-48EB-A478-4A105C1E40C8}" destId="{CCF29454-178F-41D3-8DAF-761C0E993851}" srcOrd="1" destOrd="0" presId="urn:microsoft.com/office/officeart/2008/layout/LinedList"/>
    <dgm:cxn modelId="{E38A08B0-72A9-40C5-A335-6A906DFA89E0}" type="presParOf" srcId="{CCF29454-178F-41D3-8DAF-761C0E993851}" destId="{21C84784-7A28-42DD-A190-72EF94C1FF04}" srcOrd="0" destOrd="0" presId="urn:microsoft.com/office/officeart/2008/layout/LinedList"/>
    <dgm:cxn modelId="{80D98837-EEEA-4643-8FA6-C6750DFA83D0}" type="presParOf" srcId="{CCF29454-178F-41D3-8DAF-761C0E993851}" destId="{EE9F9188-CC40-4834-A3BE-74371158E0C7}" srcOrd="1" destOrd="0" presId="urn:microsoft.com/office/officeart/2008/layout/LinedList"/>
    <dgm:cxn modelId="{EB16DFAB-2DA3-49EC-8CAA-1464A29456B3}" type="presParOf" srcId="{CCF29454-178F-41D3-8DAF-761C0E993851}" destId="{52EFD627-C9F7-4FDB-B712-FBFCA8A9956F}" srcOrd="2" destOrd="0" presId="urn:microsoft.com/office/officeart/2008/layout/LinedList"/>
    <dgm:cxn modelId="{C41D9249-B37E-4F31-B3A5-A3FA2567F4BE}" type="presParOf" srcId="{9FFD080B-15D6-48EB-A478-4A105C1E40C8}" destId="{B0537281-4626-4971-B653-91772C9025B6}" srcOrd="2" destOrd="0" presId="urn:microsoft.com/office/officeart/2008/layout/LinedList"/>
    <dgm:cxn modelId="{B034DD61-5D1A-4318-9183-8F66AABC333F}" type="presParOf" srcId="{9FFD080B-15D6-48EB-A478-4A105C1E40C8}" destId="{B8C9F1CB-7D6C-46E3-843D-0BBF006512CE}" srcOrd="3" destOrd="0" presId="urn:microsoft.com/office/officeart/2008/layout/LinedList"/>
    <dgm:cxn modelId="{06C884E0-ED2E-466E-AD18-67DFCA360C55}" type="presParOf" srcId="{41D4BA01-01B6-49C5-935D-2CC14EF342A5}" destId="{F8AB323A-62E1-4835-95AC-FAB9E52EE188}" srcOrd="6" destOrd="0" presId="urn:microsoft.com/office/officeart/2008/layout/LinedList"/>
    <dgm:cxn modelId="{9E1323E0-C1DA-477E-9546-15D25AFA090E}" type="presParOf" srcId="{41D4BA01-01B6-49C5-935D-2CC14EF342A5}" destId="{8899CA0B-61C8-4A35-B7B6-932FA8FF9A97}" srcOrd="7" destOrd="0" presId="urn:microsoft.com/office/officeart/2008/layout/LinedList"/>
    <dgm:cxn modelId="{87F930C3-1F1C-48E0-9DEF-71B5F793E6A3}" type="presParOf" srcId="{8899CA0B-61C8-4A35-B7B6-932FA8FF9A97}" destId="{ADC3D47B-7D2E-4AF0-A293-9DFB5F3B4F90}" srcOrd="0" destOrd="0" presId="urn:microsoft.com/office/officeart/2008/layout/LinedList"/>
    <dgm:cxn modelId="{4CA6FC3C-5A0C-4DDF-843C-AAD1E1716497}" type="presParOf" srcId="{8899CA0B-61C8-4A35-B7B6-932FA8FF9A97}" destId="{9DD34CEB-28BC-445C-9FC4-11A28BD5B0A8}" srcOrd="1" destOrd="0" presId="urn:microsoft.com/office/officeart/2008/layout/LinedList"/>
    <dgm:cxn modelId="{0590EB17-2206-4FF0-9334-B63D3D48ACBC}" type="presParOf" srcId="{9DD34CEB-28BC-445C-9FC4-11A28BD5B0A8}" destId="{0BEC8012-66C6-49C0-AE43-A87B22975439}" srcOrd="0" destOrd="0" presId="urn:microsoft.com/office/officeart/2008/layout/LinedList"/>
    <dgm:cxn modelId="{A50CE336-1CDC-43F6-8AD1-59AFBF1C6569}" type="presParOf" srcId="{9DD34CEB-28BC-445C-9FC4-11A28BD5B0A8}" destId="{E9F3E438-F40B-42F0-8682-8F744570DC6A}" srcOrd="1" destOrd="0" presId="urn:microsoft.com/office/officeart/2008/layout/LinedList"/>
    <dgm:cxn modelId="{3344890E-B10C-4B90-827C-0B28A72F5110}" type="presParOf" srcId="{E9F3E438-F40B-42F0-8682-8F744570DC6A}" destId="{308ED431-6D06-415E-AECF-562F73A50AED}" srcOrd="0" destOrd="0" presId="urn:microsoft.com/office/officeart/2008/layout/LinedList"/>
    <dgm:cxn modelId="{950C3B43-91A1-464E-A0A5-D333039F33E7}" type="presParOf" srcId="{E9F3E438-F40B-42F0-8682-8F744570DC6A}" destId="{7A7172AA-0237-49BC-85E3-061D0C7C38A2}" srcOrd="1" destOrd="0" presId="urn:microsoft.com/office/officeart/2008/layout/LinedList"/>
    <dgm:cxn modelId="{E7F35CCC-F350-4741-A5A8-CEDBCFB02C6C}" type="presParOf" srcId="{E9F3E438-F40B-42F0-8682-8F744570DC6A}" destId="{D3D7EB8D-C22F-4436-86E9-330E697B0786}" srcOrd="2" destOrd="0" presId="urn:microsoft.com/office/officeart/2008/layout/LinedList"/>
    <dgm:cxn modelId="{13CC4DEB-9559-44EF-B186-B158EA41EB2E}" type="presParOf" srcId="{9DD34CEB-28BC-445C-9FC4-11A28BD5B0A8}" destId="{2BA77281-6C10-4B12-BF61-02C9E881358D}" srcOrd="2" destOrd="0" presId="urn:microsoft.com/office/officeart/2008/layout/LinedList"/>
    <dgm:cxn modelId="{C0858F62-E9AD-423A-AECC-D5133FF98568}"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BCF0B-F971-469B-99BA-22896B0AE0F9}">
      <dsp:nvSpPr>
        <dsp:cNvPr id="0" name=""/>
        <dsp:cNvSpPr/>
      </dsp:nvSpPr>
      <dsp:spPr>
        <a:xfrm>
          <a:off x="0" y="289956"/>
          <a:ext cx="8548688" cy="1286275"/>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en-US" sz="3700" kern="1200" dirty="0" smtClean="0"/>
            <a:t># 1 – Increase the number of transplants</a:t>
          </a:r>
          <a:endParaRPr lang="en-US" sz="3700" kern="1200" dirty="0"/>
        </a:p>
      </dsp:txBody>
      <dsp:txXfrm>
        <a:off x="0" y="289956"/>
        <a:ext cx="8548688" cy="1286275"/>
      </dsp:txXfrm>
    </dsp:sp>
    <dsp:sp modelId="{AFFB0EDE-38B8-4079-B361-E9C9ED4F3D4A}">
      <dsp:nvSpPr>
        <dsp:cNvPr id="0" name=""/>
        <dsp:cNvSpPr/>
      </dsp:nvSpPr>
      <dsp:spPr>
        <a:xfrm>
          <a:off x="0" y="1576231"/>
          <a:ext cx="8548688" cy="2539125"/>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Increase the number of organ donors</a:t>
          </a:r>
          <a:endParaRPr lang="en-US" sz="3700" kern="1200" dirty="0"/>
        </a:p>
        <a:p>
          <a:pPr marL="285750" lvl="1" indent="-285750" algn="l" defTabSz="1644650">
            <a:lnSpc>
              <a:spcPct val="90000"/>
            </a:lnSpc>
            <a:spcBef>
              <a:spcPct val="0"/>
            </a:spcBef>
            <a:spcAft>
              <a:spcPct val="15000"/>
            </a:spcAft>
            <a:buChar char="••"/>
          </a:pPr>
          <a:r>
            <a:rPr lang="en-US" sz="3700" kern="1200" dirty="0" smtClean="0"/>
            <a:t>Provide clear and accurate information on VCA deceased donor authorization</a:t>
          </a:r>
          <a:endParaRPr lang="en-US" sz="3700" kern="1200" dirty="0"/>
        </a:p>
      </dsp:txBody>
      <dsp:txXfrm>
        <a:off x="0" y="1576231"/>
        <a:ext cx="8548688" cy="2539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Product</a:t>
          </a:r>
          <a:endParaRPr lang="en-US" sz="1800" b="1" kern="1200" dirty="0">
            <a:solidFill>
              <a:schemeClr val="tx1"/>
            </a:solidFill>
            <a:latin typeface="Arial" panose="020B0604020202020204" pitchFamily="34" charset="0"/>
            <a:cs typeface="Arial" panose="020B0604020202020204" pitchFamily="34" charset="0"/>
          </a:endParaRPr>
        </a:p>
      </dsp:txBody>
      <dsp:txXfrm>
        <a:off x="0" y="0"/>
        <a:ext cx="1681896" cy="1285406"/>
      </dsp:txXfrm>
    </dsp:sp>
    <dsp:sp modelId="{61BBD1D9-C9D7-41CB-B9D0-28A16CBCAB48}">
      <dsp:nvSpPr>
        <dsp:cNvPr id="0" name=""/>
        <dsp:cNvSpPr/>
      </dsp:nvSpPr>
      <dsp:spPr>
        <a:xfrm>
          <a:off x="2256606" y="58370"/>
          <a:ext cx="6099997"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Guidance Document</a:t>
          </a:r>
          <a:endParaRPr lang="en-US" sz="2000" b="1" kern="1200" dirty="0">
            <a:solidFill>
              <a:schemeClr val="tx1"/>
            </a:solidFill>
            <a:latin typeface="Arial" panose="020B0604020202020204" pitchFamily="34" charset="0"/>
            <a:cs typeface="Arial" panose="020B0604020202020204" pitchFamily="34" charset="0"/>
          </a:endParaRPr>
        </a:p>
      </dsp:txBody>
      <dsp:txXfrm>
        <a:off x="2256606" y="58370"/>
        <a:ext cx="6099997" cy="1167410"/>
      </dsp:txXfrm>
    </dsp:sp>
    <dsp:sp modelId="{151C5AA3-6813-4CAD-A994-5131D6BBE9AD}">
      <dsp:nvSpPr>
        <dsp:cNvPr id="0" name=""/>
        <dsp:cNvSpPr/>
      </dsp:nvSpPr>
      <dsp:spPr>
        <a:xfrm>
          <a:off x="1681896" y="1225780"/>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168189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Target Population Impact:  </a:t>
          </a:r>
          <a:endParaRPr lang="en-US" sz="1800" i="1" kern="1200" dirty="0">
            <a:solidFill>
              <a:schemeClr val="tx1"/>
            </a:solidFill>
            <a:latin typeface="Arial" panose="020B0604020202020204" pitchFamily="34" charset="0"/>
            <a:cs typeface="Arial" panose="020B0604020202020204" pitchFamily="34" charset="0"/>
          </a:endParaRPr>
        </a:p>
      </dsp:txBody>
      <dsp:txXfrm>
        <a:off x="0" y="1285406"/>
        <a:ext cx="1681896" cy="1285406"/>
      </dsp:txXfrm>
    </dsp:sp>
    <dsp:sp modelId="{A25D3FC2-CC95-4E66-9F45-8730BC74FE22}">
      <dsp:nvSpPr>
        <dsp:cNvPr id="0" name=""/>
        <dsp:cNvSpPr/>
      </dsp:nvSpPr>
      <dsp:spPr>
        <a:xfrm>
          <a:off x="2273374" y="1343777"/>
          <a:ext cx="5993120"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i="0" kern="1200" dirty="0" smtClean="0">
              <a:solidFill>
                <a:schemeClr val="tx1"/>
              </a:solidFill>
              <a:latin typeface="Arial" panose="020B0604020202020204" pitchFamily="34" charset="0"/>
              <a:cs typeface="Arial" panose="020B0604020202020204" pitchFamily="34" charset="0"/>
            </a:rPr>
            <a:t>OPOs, transplants hospitals, designated requesters, staff at donor hospitals, and the public</a:t>
          </a:r>
          <a:endParaRPr lang="en-US" sz="2000" b="1" i="0" kern="1200" dirty="0">
            <a:solidFill>
              <a:schemeClr val="tx1"/>
            </a:solidFill>
            <a:latin typeface="Arial" panose="020B0604020202020204" pitchFamily="34" charset="0"/>
            <a:cs typeface="Arial" panose="020B0604020202020204" pitchFamily="34" charset="0"/>
          </a:endParaRPr>
        </a:p>
      </dsp:txBody>
      <dsp:txXfrm>
        <a:off x="2273374" y="1343777"/>
        <a:ext cx="5993120" cy="1167410"/>
      </dsp:txXfrm>
    </dsp:sp>
    <dsp:sp modelId="{7CA78E68-D3BD-4481-A6E9-F5B1FE2EC337}">
      <dsp:nvSpPr>
        <dsp:cNvPr id="0" name=""/>
        <dsp:cNvSpPr/>
      </dsp:nvSpPr>
      <dsp:spPr>
        <a:xfrm>
          <a:off x="1681896" y="2511187"/>
          <a:ext cx="6727585"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1839360"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Total IT Implementation Hours</a:t>
          </a:r>
          <a:endParaRPr lang="en-US" sz="1800" kern="1200" dirty="0">
            <a:solidFill>
              <a:schemeClr val="tx1"/>
            </a:solidFill>
            <a:latin typeface="Arial" panose="020B0604020202020204" pitchFamily="34" charset="0"/>
            <a:cs typeface="Arial" panose="020B0604020202020204" pitchFamily="34" charset="0"/>
          </a:endParaRPr>
        </a:p>
      </dsp:txBody>
      <dsp:txXfrm>
        <a:off x="0" y="2570813"/>
        <a:ext cx="1839360" cy="1285406"/>
      </dsp:txXfrm>
    </dsp:sp>
    <dsp:sp modelId="{EE9F9188-CC40-4834-A3BE-74371158E0C7}">
      <dsp:nvSpPr>
        <dsp:cNvPr id="0" name=""/>
        <dsp:cNvSpPr/>
      </dsp:nvSpPr>
      <dsp:spPr>
        <a:xfrm>
          <a:off x="2265800" y="2594675"/>
          <a:ext cx="6091829"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65800" y="2594675"/>
        <a:ext cx="6091829" cy="1167410"/>
      </dsp:txXfrm>
    </dsp:sp>
    <dsp:sp modelId="{B0537281-4626-4971-B653-91772C9025B6}">
      <dsp:nvSpPr>
        <dsp:cNvPr id="0" name=""/>
        <dsp:cNvSpPr/>
      </dsp:nvSpPr>
      <dsp:spPr>
        <a:xfrm>
          <a:off x="1839360" y="3796594"/>
          <a:ext cx="6569907"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1839360"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1800" kern="1200" dirty="0">
            <a:solidFill>
              <a:schemeClr val="tx1"/>
            </a:solidFill>
            <a:latin typeface="Arial" panose="020B0604020202020204" pitchFamily="34" charset="0"/>
            <a:cs typeface="Arial" panose="020B0604020202020204" pitchFamily="34" charset="0"/>
          </a:endParaRPr>
        </a:p>
      </dsp:txBody>
      <dsp:txXfrm>
        <a:off x="0" y="3856220"/>
        <a:ext cx="1839360" cy="1285406"/>
      </dsp:txXfrm>
    </dsp:sp>
    <dsp:sp modelId="{7A7172AA-0237-49BC-85E3-061D0C7C38A2}">
      <dsp:nvSpPr>
        <dsp:cNvPr id="0" name=""/>
        <dsp:cNvSpPr/>
      </dsp:nvSpPr>
      <dsp:spPr>
        <a:xfrm>
          <a:off x="2263350" y="3897336"/>
          <a:ext cx="6003252"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25/17,885</a:t>
          </a:r>
          <a:endParaRPr lang="en-US" sz="2000" kern="1200" dirty="0">
            <a:solidFill>
              <a:schemeClr val="tx1"/>
            </a:solidFill>
            <a:latin typeface="Arial" panose="020B0604020202020204" pitchFamily="34" charset="0"/>
            <a:cs typeface="Arial" panose="020B0604020202020204" pitchFamily="34" charset="0"/>
          </a:endParaRPr>
        </a:p>
      </dsp:txBody>
      <dsp:txXfrm>
        <a:off x="2263350" y="3897336"/>
        <a:ext cx="6003252" cy="1167410"/>
      </dsp:txXfrm>
    </dsp:sp>
    <dsp:sp modelId="{2BA77281-6C10-4B12-BF61-02C9E881358D}">
      <dsp:nvSpPr>
        <dsp:cNvPr id="0" name=""/>
        <dsp:cNvSpPr/>
      </dsp:nvSpPr>
      <dsp:spPr>
        <a:xfrm>
          <a:off x="1839360" y="5082001"/>
          <a:ext cx="6569907"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B0FBD1-8689-43CA-BE37-2A902E446F90}" type="datetimeFigureOut">
              <a:rPr lang="en-US" smtClean="0"/>
              <a:t>11/6/2014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8D8418-AE68-460C-A50B-F25B40C0F0C9}" type="slidenum">
              <a:rPr lang="en-US" smtClean="0"/>
              <a:t>‹#›</a:t>
            </a:fld>
            <a:endParaRPr lang="en-US"/>
          </a:p>
        </p:txBody>
      </p:sp>
    </p:spTree>
    <p:extLst>
      <p:ext uri="{BB962C8B-B14F-4D97-AF65-F5344CB8AC3E}">
        <p14:creationId xmlns:p14="http://schemas.microsoft.com/office/powerpoint/2010/main" val="1041397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17C6F-6251-429B-ABAC-2708C12CBB22}" type="datetimeFigureOut">
              <a:rPr lang="en-US" smtClean="0"/>
              <a:t>11/6/2014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17973-9EB8-4E8B-ABD9-162CA4E5C7FA}" type="slidenum">
              <a:rPr lang="en-US" smtClean="0"/>
              <a:t>‹#›</a:t>
            </a:fld>
            <a:endParaRPr lang="en-US"/>
          </a:p>
        </p:txBody>
      </p:sp>
    </p:spTree>
    <p:extLst>
      <p:ext uri="{BB962C8B-B14F-4D97-AF65-F5344CB8AC3E}">
        <p14:creationId xmlns:p14="http://schemas.microsoft.com/office/powerpoint/2010/main" val="146098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July</a:t>
            </a:r>
            <a:r>
              <a:rPr lang="en-US" baseline="0" dirty="0" smtClean="0"/>
              <a:t> 3, 2014, VCAs were classified as “covered human organs” under the OPTN Final Rule.  New OPTN Policies and Bylaws regarding VCAs were effective at the same time.  However, prior to this date, federal regulation and the OPTN Bylaws and Policies did not include VCAs as an “organ”.  </a:t>
            </a:r>
          </a:p>
          <a:p>
            <a:endParaRPr lang="en-US" baseline="0" dirty="0" smtClean="0"/>
          </a:p>
          <a:p>
            <a:r>
              <a:rPr lang="en-US" baseline="0" dirty="0" smtClean="0"/>
              <a:t>Covered human organs prior to that time included </a:t>
            </a:r>
            <a:r>
              <a:rPr lang="en-US" sz="1200" kern="1200" dirty="0" smtClean="0">
                <a:solidFill>
                  <a:schemeClr val="tx1"/>
                </a:solidFill>
                <a:effectLst/>
                <a:latin typeface="+mn-lt"/>
                <a:ea typeface="+mn-ea"/>
                <a:cs typeface="+mn-cs"/>
              </a:rPr>
              <a:t>a kidney, liver, heart, lung, pancreas, or intestine (including the esophagus, stomach, small or large intestine, or any portion of the gastrointestinal tract). These human organs were likely the scope of the general public’s understanding of an organ that may be used in a transplant procedure.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Additionally, these organs were likely the scope considered when an individual entered a decision regarding donor authorization in a recognized donor registry,</a:t>
            </a:r>
            <a:r>
              <a:rPr lang="en-US" sz="1200" kern="1200" baseline="0" dirty="0" smtClean="0">
                <a:solidFill>
                  <a:schemeClr val="tx1"/>
                </a:solidFill>
                <a:effectLst/>
                <a:latin typeface="+mn-lt"/>
                <a:ea typeface="+mn-ea"/>
                <a:cs typeface="+mn-cs"/>
              </a:rPr>
              <a:t> and VCAs were likely not considered in decision-making.</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goal of this guidance document is to provide support to Organ Procurement Organizations (OPOs) and other designated requestors, transplant hospitals, staff at local donor hospitals and administrators, as well as the general public.</a:t>
            </a:r>
            <a:endParaRPr lang="en-US" dirty="0"/>
          </a:p>
        </p:txBody>
      </p:sp>
      <p:sp>
        <p:nvSpPr>
          <p:cNvPr id="4" name="Slide Number Placeholder 3"/>
          <p:cNvSpPr>
            <a:spLocks noGrp="1"/>
          </p:cNvSpPr>
          <p:nvPr>
            <p:ph type="sldNum" sz="quarter" idx="10"/>
          </p:nvPr>
        </p:nvSpPr>
        <p:spPr/>
        <p:txBody>
          <a:bodyPr/>
          <a:lstStyle/>
          <a:p>
            <a:fld id="{EAD17973-9EB8-4E8B-ABD9-162CA4E5C7FA}" type="slidenum">
              <a:rPr lang="en-US" smtClean="0"/>
              <a:t>2</a:t>
            </a:fld>
            <a:endParaRPr lang="en-US"/>
          </a:p>
        </p:txBody>
      </p:sp>
    </p:spTree>
    <p:extLst>
      <p:ext uri="{BB962C8B-B14F-4D97-AF65-F5344CB8AC3E}">
        <p14:creationId xmlns:p14="http://schemas.microsoft.com/office/powerpoint/2010/main" val="285772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Alignment</a:t>
            </a:r>
            <a:r>
              <a:rPr lang="en-US" baseline="0" dirty="0" smtClean="0"/>
              <a:t> with the OPTN Strategic Plan is noted here to maximize the number of donors and transplants.</a:t>
            </a:r>
            <a:endParaRPr lang="en-US" dirty="0" smtClean="0"/>
          </a:p>
          <a:p>
            <a:endParaRPr lang="en-US" dirty="0"/>
          </a:p>
        </p:txBody>
      </p:sp>
      <p:sp>
        <p:nvSpPr>
          <p:cNvPr id="4" name="Slide Number Placeholder 3"/>
          <p:cNvSpPr>
            <a:spLocks noGrp="1"/>
          </p:cNvSpPr>
          <p:nvPr>
            <p:ph type="sldNum" sz="quarter" idx="10"/>
          </p:nvPr>
        </p:nvSpPr>
        <p:spPr/>
        <p:txBody>
          <a:bodyPr/>
          <a:lstStyle/>
          <a:p>
            <a:fld id="{EAD17973-9EB8-4E8B-ABD9-162CA4E5C7FA}" type="slidenum">
              <a:rPr lang="en-US" smtClean="0"/>
              <a:t>3</a:t>
            </a:fld>
            <a:endParaRPr lang="en-US"/>
          </a:p>
        </p:txBody>
      </p:sp>
    </p:spTree>
    <p:extLst>
      <p:ext uri="{BB962C8B-B14F-4D97-AF65-F5344CB8AC3E}">
        <p14:creationId xmlns:p14="http://schemas.microsoft.com/office/powerpoint/2010/main" val="2400307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VCA</a:t>
            </a:r>
            <a:r>
              <a:rPr lang="en-US" sz="1200" kern="1200" baseline="0" dirty="0" smtClean="0">
                <a:solidFill>
                  <a:schemeClr val="tx1"/>
                </a:solidFill>
                <a:effectLst/>
                <a:latin typeface="+mn-lt"/>
                <a:ea typeface="+mn-ea"/>
                <a:cs typeface="+mn-cs"/>
              </a:rPr>
              <a:t> Committee sought to: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Ensure </a:t>
            </a:r>
            <a:r>
              <a:rPr lang="en-US" sz="1200" kern="1200" dirty="0" smtClean="0">
                <a:solidFill>
                  <a:schemeClr val="tx1"/>
                </a:solidFill>
                <a:effectLst/>
                <a:latin typeface="+mn-lt"/>
                <a:ea typeface="+mn-ea"/>
                <a:cs typeface="+mn-cs"/>
              </a:rPr>
              <a:t>of</a:t>
            </a:r>
            <a:r>
              <a:rPr lang="en-US" sz="1200" kern="1200" baseline="0" dirty="0" smtClean="0">
                <a:solidFill>
                  <a:schemeClr val="tx1"/>
                </a:solidFill>
                <a:effectLst/>
                <a:latin typeface="+mn-lt"/>
                <a:ea typeface="+mn-ea"/>
                <a:cs typeface="+mn-cs"/>
              </a:rPr>
              <a:t> this </a:t>
            </a:r>
            <a:r>
              <a:rPr lang="en-US" sz="1200" kern="1200" dirty="0" smtClean="0">
                <a:solidFill>
                  <a:schemeClr val="tx1"/>
                </a:solidFill>
                <a:effectLst/>
                <a:latin typeface="+mn-lt"/>
                <a:ea typeface="+mn-ea"/>
                <a:cs typeface="+mn-cs"/>
              </a:rPr>
              <a:t>transparency in the donation request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Require explicit and specific authorization for VCA from deceased donors, whether given by the donor prior to death, or by family as surrogate decision makers after death,</a:t>
            </a:r>
            <a:r>
              <a:rPr lang="en-US" sz="1200" kern="1200" baseline="0" dirty="0" smtClean="0">
                <a:solidFill>
                  <a:schemeClr val="tx1"/>
                </a:solidFill>
                <a:effectLst/>
                <a:latin typeface="+mn-lt"/>
                <a:ea typeface="+mn-ea"/>
                <a:cs typeface="+mn-cs"/>
              </a:rPr>
              <a:t> and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Authorization for VCA donation should not be assumed under the general term “organ” donation.</a:t>
            </a:r>
          </a:p>
          <a:p>
            <a:endParaRPr lang="en-US" dirty="0"/>
          </a:p>
        </p:txBody>
      </p:sp>
      <p:sp>
        <p:nvSpPr>
          <p:cNvPr id="4" name="Slide Number Placeholder 3"/>
          <p:cNvSpPr>
            <a:spLocks noGrp="1"/>
          </p:cNvSpPr>
          <p:nvPr>
            <p:ph type="sldNum" sz="quarter" idx="10"/>
          </p:nvPr>
        </p:nvSpPr>
        <p:spPr/>
        <p:txBody>
          <a:bodyPr/>
          <a:lstStyle/>
          <a:p>
            <a:fld id="{EAD17973-9EB8-4E8B-ABD9-162CA4E5C7FA}" type="slidenum">
              <a:rPr lang="en-US" smtClean="0"/>
              <a:t>4</a:t>
            </a:fld>
            <a:endParaRPr lang="en-US"/>
          </a:p>
        </p:txBody>
      </p:sp>
    </p:spTree>
    <p:extLst>
      <p:ext uri="{BB962C8B-B14F-4D97-AF65-F5344CB8AC3E}">
        <p14:creationId xmlns:p14="http://schemas.microsoft.com/office/powerpoint/2010/main" val="3979375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guidance document</a:t>
            </a:r>
            <a:r>
              <a:rPr lang="en-US" baseline="0" dirty="0" smtClean="0"/>
              <a:t> was a collaborative effort by the VCA and Ethics Committees.</a:t>
            </a:r>
          </a:p>
          <a:p>
            <a:endParaRPr lang="en-US" baseline="0" dirty="0" smtClean="0"/>
          </a:p>
          <a:p>
            <a:r>
              <a:rPr lang="en-US" baseline="0" dirty="0" smtClean="0"/>
              <a:t>Review and input was sought by seven other groups identified on the slide.</a:t>
            </a:r>
          </a:p>
          <a:p>
            <a:endParaRPr lang="en-US" baseline="0" dirty="0" smtClean="0"/>
          </a:p>
          <a:p>
            <a:r>
              <a:rPr lang="en-US" baseline="0" dirty="0" smtClean="0"/>
              <a:t>Feedback was very positive and the consensus was the guidance document would be helpful to the transplant community and the public regarding deceased VCA donor authorization.  </a:t>
            </a:r>
          </a:p>
          <a:p>
            <a:endParaRPr lang="en-US" dirty="0"/>
          </a:p>
        </p:txBody>
      </p:sp>
      <p:sp>
        <p:nvSpPr>
          <p:cNvPr id="4" name="Slide Number Placeholder 3"/>
          <p:cNvSpPr>
            <a:spLocks noGrp="1"/>
          </p:cNvSpPr>
          <p:nvPr>
            <p:ph type="sldNum" sz="quarter" idx="10"/>
          </p:nvPr>
        </p:nvSpPr>
        <p:spPr/>
        <p:txBody>
          <a:bodyPr/>
          <a:lstStyle/>
          <a:p>
            <a:fld id="{EAD17973-9EB8-4E8B-ABD9-162CA4E5C7FA}" type="slidenum">
              <a:rPr lang="en-US" smtClean="0"/>
              <a:t>5</a:t>
            </a:fld>
            <a:endParaRPr lang="en-US"/>
          </a:p>
        </p:txBody>
      </p:sp>
    </p:spTree>
    <p:extLst>
      <p:ext uri="{BB962C8B-B14F-4D97-AF65-F5344CB8AC3E}">
        <p14:creationId xmlns:p14="http://schemas.microsoft.com/office/powerpoint/2010/main" val="2180103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solidFill>
                  <a:prstClr val="black"/>
                </a:solidFill>
              </a:rPr>
              <a:pPr/>
              <a:t>6</a:t>
            </a:fld>
            <a:endParaRPr lang="en-US" altLang="en-US" smtClean="0">
              <a:solidFill>
                <a:prstClr val="black"/>
              </a:solidFill>
            </a:endParaRPr>
          </a:p>
        </p:txBody>
      </p:sp>
    </p:spTree>
    <p:extLst>
      <p:ext uri="{BB962C8B-B14F-4D97-AF65-F5344CB8AC3E}">
        <p14:creationId xmlns:p14="http://schemas.microsoft.com/office/powerpoint/2010/main" val="388476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D17973-9EB8-4E8B-ABD9-162CA4E5C7FA}" type="slidenum">
              <a:rPr lang="en-US" smtClean="0"/>
              <a:t>7</a:t>
            </a:fld>
            <a:endParaRPr lang="en-US"/>
          </a:p>
        </p:txBody>
      </p:sp>
    </p:spTree>
    <p:extLst>
      <p:ext uri="{BB962C8B-B14F-4D97-AF65-F5344CB8AC3E}">
        <p14:creationId xmlns:p14="http://schemas.microsoft.com/office/powerpoint/2010/main" val="19540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2456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73917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21935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1742626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3" descr="OPTN_trans.png"/>
          <p:cNvPicPr>
            <a:picLocks noChangeAspect="1"/>
          </p:cNvPicPr>
          <p:nvPr userDrawn="1"/>
        </p:nvPicPr>
        <p:blipFill>
          <a:blip r:embed="rId5"/>
          <a:srcRect/>
          <a:stretch>
            <a:fillRect/>
          </a:stretch>
        </p:blipFill>
        <p:spPr bwMode="auto">
          <a:xfrm>
            <a:off x="288925" y="6273800"/>
            <a:ext cx="1425575" cy="415925"/>
          </a:xfrm>
          <a:prstGeom prst="rect">
            <a:avLst/>
          </a:prstGeom>
          <a:noFill/>
          <a:ln w="9525">
            <a:noFill/>
            <a:miter lim="800000"/>
            <a:headEnd/>
            <a:tailEnd/>
          </a:ln>
        </p:spPr>
      </p:pic>
      <p:pic>
        <p:nvPicPr>
          <p:cNvPr id="2053" name="Picture 4" descr="UNOS_logo_large.png"/>
          <p:cNvPicPr>
            <a:picLocks noChangeAspect="1"/>
          </p:cNvPicPr>
          <p:nvPr userDrawn="1"/>
        </p:nvPicPr>
        <p:blipFill>
          <a:blip r:embed="rId6"/>
          <a:srcRect/>
          <a:stretch>
            <a:fillRect/>
          </a:stretch>
        </p:blipFill>
        <p:spPr bwMode="auto">
          <a:xfrm>
            <a:off x="7421563" y="6199188"/>
            <a:ext cx="1495425" cy="582612"/>
          </a:xfrm>
          <a:prstGeom prst="rect">
            <a:avLst/>
          </a:prstGeom>
          <a:noFill/>
          <a:ln w="9525">
            <a:noFill/>
            <a:miter lim="800000"/>
            <a:headEnd/>
            <a:tailEnd/>
          </a:ln>
        </p:spPr>
      </p:pic>
    </p:spTree>
    <p:extLst>
      <p:ext uri="{BB962C8B-B14F-4D97-AF65-F5344CB8AC3E}">
        <p14:creationId xmlns:p14="http://schemas.microsoft.com/office/powerpoint/2010/main" val="3309826782"/>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1832028"/>
      </p:ext>
    </p:extLst>
  </p:cSld>
  <p:clrMap bg1="lt1" tx1="dk1" bg2="lt2" tx2="dk2" accent1="accent1" accent2="accent2" accent3="accent3" accent4="accent4" accent5="accent5" accent6="accent6" hlink="hlink" folHlink="folHlink"/>
  <p:sldLayoutIdLst>
    <p:sldLayoutId id="2147483676" r:id="rId1"/>
    <p:sldLayoutId id="2147483677"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95943" y="595313"/>
            <a:ext cx="8948057" cy="3206750"/>
          </a:xfrm>
        </p:spPr>
        <p:txBody>
          <a:bodyPr/>
          <a:lstStyle/>
          <a:p>
            <a:pPr>
              <a:defRPr/>
            </a:pPr>
            <a:r>
              <a:rPr lang="en-US" sz="4000" dirty="0" smtClean="0">
                <a:latin typeface="+mn-lt"/>
              </a:rPr>
              <a:t>Guidance for VCA Deceased Donor Authorization</a:t>
            </a:r>
            <a:br>
              <a:rPr lang="en-US" sz="4000" dirty="0" smtClean="0">
                <a:latin typeface="+mn-lt"/>
              </a:rPr>
            </a:br>
            <a:r>
              <a:rPr lang="en-US" sz="4000" dirty="0" smtClean="0">
                <a:latin typeface="+mn-lt"/>
              </a:rPr>
              <a:t>(Resolution 7)</a:t>
            </a:r>
            <a:endParaRPr lang="en-US" sz="3200" i="1" dirty="0" smtClean="0">
              <a:latin typeface="+mn-lt"/>
            </a:endParaRPr>
          </a:p>
        </p:txBody>
      </p:sp>
      <p:sp>
        <p:nvSpPr>
          <p:cNvPr id="3" name="Subtitle 2"/>
          <p:cNvSpPr>
            <a:spLocks noGrp="1"/>
          </p:cNvSpPr>
          <p:nvPr>
            <p:ph type="subTitle" idx="1"/>
          </p:nvPr>
        </p:nvSpPr>
        <p:spPr>
          <a:xfrm>
            <a:off x="406627" y="3454730"/>
            <a:ext cx="8307387" cy="2202872"/>
          </a:xfrm>
        </p:spPr>
        <p:txBody>
          <a:bodyPr rtlCol="0">
            <a:noAutofit/>
          </a:bodyPr>
          <a:lstStyle/>
          <a:p>
            <a:pPr eaLnBrk="1" fontAlgn="auto" hangingPunct="1">
              <a:spcAft>
                <a:spcPts val="0"/>
              </a:spcAft>
              <a:buFont typeface="Wingdings" charset="2"/>
              <a:buNone/>
              <a:defRPr/>
            </a:pPr>
            <a:r>
              <a:rPr lang="en-US" sz="2400" dirty="0" smtClean="0">
                <a:solidFill>
                  <a:schemeClr val="bg1">
                    <a:lumMod val="50000"/>
                  </a:schemeClr>
                </a:solidFill>
                <a:latin typeface="Arial" panose="020B0604020202020204" pitchFamily="34" charset="0"/>
                <a:ea typeface="+mn-ea"/>
                <a:cs typeface="Arial" panose="020B0604020202020204" pitchFamily="34" charset="0"/>
              </a:rPr>
              <a:t>Vascularized Composite Allograft (VCA)Transplantation Committee</a:t>
            </a:r>
          </a:p>
          <a:p>
            <a:pPr eaLnBrk="1" fontAlgn="auto" hangingPunct="1">
              <a:spcAft>
                <a:spcPts val="0"/>
              </a:spcAft>
              <a:defRPr/>
            </a:pPr>
            <a:r>
              <a:rPr lang="en-US" sz="2400" dirty="0">
                <a:solidFill>
                  <a:schemeClr val="bg1">
                    <a:lumMod val="50000"/>
                  </a:schemeClr>
                </a:solidFill>
                <a:latin typeface="Arial" panose="020B0604020202020204" pitchFamily="34" charset="0"/>
                <a:cs typeface="Arial" panose="020B0604020202020204" pitchFamily="34" charset="0"/>
              </a:rPr>
              <a:t>Sue V. McDiarmid, MD, Chair</a:t>
            </a:r>
          </a:p>
          <a:p>
            <a:pPr eaLnBrk="1" fontAlgn="auto" hangingPunct="1">
              <a:spcAft>
                <a:spcPts val="0"/>
              </a:spcAft>
              <a:defRPr/>
            </a:pPr>
            <a:endParaRPr lang="en-US" sz="240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153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256624"/>
            <a:ext cx="8548414" cy="4405247"/>
          </a:xfrm>
        </p:spPr>
        <p:txBody>
          <a:bodyPr/>
          <a:lstStyle/>
          <a:p>
            <a:r>
              <a:rPr lang="en-US" dirty="0" smtClean="0">
                <a:latin typeface="Arial" panose="020B0604020202020204" pitchFamily="34" charset="0"/>
                <a:cs typeface="Arial" panose="020B0604020202020204" pitchFamily="34" charset="0"/>
              </a:rPr>
              <a:t>July 3, 2014 VCAs were classified as “covered human organs</a:t>
            </a:r>
            <a:r>
              <a:rPr lang="en-US" dirty="0" smtClean="0">
                <a:latin typeface="Arial" panose="020B0604020202020204" pitchFamily="34" charset="0"/>
                <a:cs typeface="Arial" panose="020B0604020202020204" pitchFamily="34" charset="0"/>
              </a:rPr>
              <a:t>” under the OPTN Final Rule</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Prior to that time, VCAs were not considered an organ and fell under the U.S. Food and Drug Administration</a:t>
            </a:r>
          </a:p>
          <a:p>
            <a:r>
              <a:rPr lang="en-US" dirty="0" smtClean="0">
                <a:latin typeface="Arial" panose="020B0604020202020204" pitchFamily="34" charset="0"/>
                <a:cs typeface="Arial" panose="020B0604020202020204" pitchFamily="34" charset="0"/>
              </a:rPr>
              <a:t>Individuals enrolling in donor registries likely did not consider VCAs in decision-making</a:t>
            </a: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Guidance for VCA Deceased Donor Authorization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3226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674377"/>
              </p:ext>
            </p:extLst>
          </p:nvPr>
        </p:nvGraphicFramePr>
        <p:xfrm>
          <a:off x="288925" y="1349375"/>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Strategic Plan </a:t>
            </a:r>
          </a:p>
        </p:txBody>
      </p:sp>
    </p:spTree>
    <p:extLst>
      <p:ext uri="{BB962C8B-B14F-4D97-AF65-F5344CB8AC3E}">
        <p14:creationId xmlns:p14="http://schemas.microsoft.com/office/powerpoint/2010/main" val="3494033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Transparency in donation request</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Guidance on obtaining explicit </a:t>
            </a:r>
            <a:r>
              <a:rPr lang="en-US" dirty="0" smtClean="0">
                <a:latin typeface="Arial" panose="020B0604020202020204" pitchFamily="34" charset="0"/>
                <a:cs typeface="Arial" panose="020B0604020202020204" pitchFamily="34" charset="0"/>
              </a:rPr>
              <a:t>and specific authorization for VCA </a:t>
            </a:r>
            <a:r>
              <a:rPr lang="en-US" dirty="0" smtClean="0">
                <a:latin typeface="Arial" panose="020B0604020202020204" pitchFamily="34" charset="0"/>
                <a:cs typeface="Arial" panose="020B0604020202020204" pitchFamily="34" charset="0"/>
              </a:rPr>
              <a:t>recovery</a:t>
            </a:r>
            <a:endParaRPr 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Guidance </a:t>
            </a:r>
            <a:r>
              <a:rPr lang="en-US" sz="3200" dirty="0" smtClean="0">
                <a:latin typeface="Arial" panose="020B0604020202020204" pitchFamily="34" charset="0"/>
                <a:cs typeface="Arial" panose="020B0604020202020204" pitchFamily="34" charset="0"/>
              </a:rPr>
              <a:t>for </a:t>
            </a:r>
            <a:r>
              <a:rPr lang="en-US" sz="3200" dirty="0">
                <a:latin typeface="Arial" panose="020B0604020202020204" pitchFamily="34" charset="0"/>
                <a:cs typeface="Arial" panose="020B0604020202020204" pitchFamily="34" charset="0"/>
              </a:rPr>
              <a:t>VCA </a:t>
            </a:r>
            <a:r>
              <a:rPr lang="en-US" sz="3200" dirty="0" smtClean="0">
                <a:latin typeface="Arial" panose="020B0604020202020204" pitchFamily="34" charset="0"/>
                <a:cs typeface="Arial" panose="020B0604020202020204" pitchFamily="34" charset="0"/>
              </a:rPr>
              <a:t>Deceased Donor </a:t>
            </a:r>
            <a:r>
              <a:rPr lang="en-US" sz="3200" dirty="0">
                <a:latin typeface="Arial" panose="020B0604020202020204" pitchFamily="34" charset="0"/>
                <a:cs typeface="Arial" panose="020B0604020202020204" pitchFamily="34" charset="0"/>
              </a:rPr>
              <a:t>Authorization</a:t>
            </a:r>
            <a:endParaRPr lang="en-US" dirty="0"/>
          </a:p>
        </p:txBody>
      </p:sp>
    </p:spTree>
    <p:extLst>
      <p:ext uri="{BB962C8B-B14F-4D97-AF65-F5344CB8AC3E}">
        <p14:creationId xmlns:p14="http://schemas.microsoft.com/office/powerpoint/2010/main" val="2297281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VCA Committee collaborated with </a:t>
            </a:r>
            <a:r>
              <a:rPr lang="en-US" dirty="0" smtClean="0">
                <a:latin typeface="Arial" panose="020B0604020202020204" pitchFamily="34" charset="0"/>
                <a:cs typeface="Arial" panose="020B0604020202020204" pitchFamily="34" charset="0"/>
              </a:rPr>
              <a:t>the following groups:</a:t>
            </a:r>
            <a:endParaRPr lang="en-US" dirty="0"/>
          </a:p>
        </p:txBody>
      </p:sp>
      <p:sp>
        <p:nvSpPr>
          <p:cNvPr id="3" name="Title 2"/>
          <p:cNvSpPr>
            <a:spLocks noGrp="1"/>
          </p:cNvSpPr>
          <p:nvPr>
            <p:ph type="title"/>
          </p:nvPr>
        </p:nvSpPr>
        <p:spPr/>
        <p:txBody>
          <a:bodyPr/>
          <a:lstStyle/>
          <a:p>
            <a:r>
              <a:rPr lang="en-US" sz="3200" dirty="0">
                <a:latin typeface="Arial" panose="020B0604020202020204" pitchFamily="34" charset="0"/>
                <a:cs typeface="Arial" panose="020B0604020202020204" pitchFamily="34" charset="0"/>
              </a:rPr>
              <a:t>Guidance </a:t>
            </a:r>
            <a:r>
              <a:rPr lang="en-US" sz="3200" dirty="0" smtClean="0">
                <a:latin typeface="Arial" panose="020B0604020202020204" pitchFamily="34" charset="0"/>
                <a:cs typeface="Arial" panose="020B0604020202020204" pitchFamily="34" charset="0"/>
              </a:rPr>
              <a:t>for </a:t>
            </a:r>
            <a:r>
              <a:rPr lang="en-US" sz="3200" dirty="0">
                <a:latin typeface="Arial" panose="020B0604020202020204" pitchFamily="34" charset="0"/>
                <a:cs typeface="Arial" panose="020B0604020202020204" pitchFamily="34" charset="0"/>
              </a:rPr>
              <a:t>VCA </a:t>
            </a:r>
            <a:r>
              <a:rPr lang="en-US" sz="3200" dirty="0" smtClean="0">
                <a:latin typeface="Arial" panose="020B0604020202020204" pitchFamily="34" charset="0"/>
                <a:cs typeface="Arial" panose="020B0604020202020204" pitchFamily="34" charset="0"/>
              </a:rPr>
              <a:t>Deceased Donor </a:t>
            </a:r>
            <a:r>
              <a:rPr lang="en-US" sz="3200" dirty="0">
                <a:latin typeface="Arial" panose="020B0604020202020204" pitchFamily="34" charset="0"/>
                <a:cs typeface="Arial" panose="020B0604020202020204" pitchFamily="34" charset="0"/>
              </a:rPr>
              <a:t>Authorization</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466521226"/>
              </p:ext>
            </p:extLst>
          </p:nvPr>
        </p:nvGraphicFramePr>
        <p:xfrm>
          <a:off x="709126" y="2351314"/>
          <a:ext cx="7949682" cy="3582955"/>
        </p:xfrm>
        <a:graphic>
          <a:graphicData uri="http://schemas.openxmlformats.org/drawingml/2006/table">
            <a:tbl>
              <a:tblPr bandRow="1">
                <a:tableStyleId>{37CE84F3-28C3-443E-9E96-99CF82512B78}</a:tableStyleId>
              </a:tblPr>
              <a:tblGrid>
                <a:gridCol w="2566611"/>
                <a:gridCol w="2543898"/>
                <a:gridCol w="2839173"/>
              </a:tblGrid>
              <a:tr h="1701667">
                <a:tc>
                  <a:txBody>
                    <a:bodyPr/>
                    <a:lstStyle/>
                    <a:p>
                      <a:pPr algn="ctr"/>
                      <a:r>
                        <a:rPr lang="en-US" sz="2400" b="1" dirty="0" smtClean="0">
                          <a:solidFill>
                            <a:schemeClr val="tx1"/>
                          </a:solidFill>
                        </a:rPr>
                        <a:t>OPO Committee</a:t>
                      </a:r>
                      <a:endParaRPr lang="en-US" sz="2400" b="1" dirty="0">
                        <a:solidFill>
                          <a:schemeClr val="tx1"/>
                        </a:solidFill>
                      </a:endParaRPr>
                    </a:p>
                  </a:txBody>
                  <a:tcPr anchor="ctr">
                    <a:solidFill>
                      <a:schemeClr val="accent2">
                        <a:lumMod val="60000"/>
                        <a:lumOff val="40000"/>
                      </a:schemeClr>
                    </a:solidFill>
                  </a:tcPr>
                </a:tc>
                <a:tc>
                  <a:txBody>
                    <a:bodyPr/>
                    <a:lstStyle/>
                    <a:p>
                      <a:pPr algn="ctr"/>
                      <a:r>
                        <a:rPr lang="en-US" sz="2400" b="1" dirty="0" smtClean="0">
                          <a:solidFill>
                            <a:schemeClr val="tx1"/>
                          </a:solidFill>
                        </a:rPr>
                        <a:t>Minority Affairs Committee</a:t>
                      </a:r>
                      <a:endParaRPr lang="en-US" sz="2400" b="1" dirty="0">
                        <a:solidFill>
                          <a:schemeClr val="tx1"/>
                        </a:solidFill>
                      </a:endParaRPr>
                    </a:p>
                  </a:txBody>
                  <a:tcPr anchor="ctr">
                    <a:solidFill>
                      <a:schemeClr val="accent2">
                        <a:lumMod val="60000"/>
                        <a:lumOff val="40000"/>
                      </a:schemeClr>
                    </a:solidFill>
                  </a:tcPr>
                </a:tc>
                <a:tc>
                  <a:txBody>
                    <a:bodyPr/>
                    <a:lstStyle/>
                    <a:p>
                      <a:pPr algn="ctr"/>
                      <a:r>
                        <a:rPr lang="en-US" sz="2400" b="1" dirty="0" smtClean="0">
                          <a:solidFill>
                            <a:schemeClr val="tx1"/>
                          </a:solidFill>
                        </a:rPr>
                        <a:t>Transplant Coordinators Committee</a:t>
                      </a:r>
                      <a:endParaRPr lang="en-US" sz="2400" b="1" dirty="0">
                        <a:solidFill>
                          <a:schemeClr val="tx1"/>
                        </a:solidFill>
                      </a:endParaRPr>
                    </a:p>
                  </a:txBody>
                  <a:tcPr anchor="ctr">
                    <a:solidFill>
                      <a:schemeClr val="accent2">
                        <a:lumMod val="60000"/>
                        <a:lumOff val="40000"/>
                      </a:schemeClr>
                    </a:solidFill>
                  </a:tcPr>
                </a:tc>
              </a:tr>
              <a:tr h="1191167">
                <a:tc>
                  <a:txBody>
                    <a:bodyPr/>
                    <a:lstStyle/>
                    <a:p>
                      <a:pPr algn="ctr"/>
                      <a:r>
                        <a:rPr lang="en-US" sz="2400" b="1" dirty="0" smtClean="0">
                          <a:solidFill>
                            <a:schemeClr val="tx1"/>
                          </a:solidFill>
                        </a:rPr>
                        <a:t>Patient Affairs Committee</a:t>
                      </a:r>
                      <a:endParaRPr lang="en-US" sz="2400" b="1" dirty="0">
                        <a:solidFill>
                          <a:schemeClr val="tx1"/>
                        </a:solidFill>
                      </a:endParaRPr>
                    </a:p>
                  </a:txBody>
                  <a:tcPr anchor="ctr"/>
                </a:tc>
                <a:tc>
                  <a:txBody>
                    <a:bodyPr/>
                    <a:lstStyle/>
                    <a:p>
                      <a:pPr algn="ctr"/>
                      <a:r>
                        <a:rPr lang="en-US" sz="2400" b="1" dirty="0" smtClean="0">
                          <a:solidFill>
                            <a:schemeClr val="tx1"/>
                          </a:solidFill>
                        </a:rPr>
                        <a:t>Ethics</a:t>
                      </a:r>
                      <a:r>
                        <a:rPr lang="en-US" sz="2400" b="1" baseline="0" dirty="0" smtClean="0">
                          <a:solidFill>
                            <a:schemeClr val="tx1"/>
                          </a:solidFill>
                        </a:rPr>
                        <a:t> Committee</a:t>
                      </a:r>
                      <a:endParaRPr lang="en-US" sz="2400" b="1" dirty="0">
                        <a:solidFill>
                          <a:schemeClr val="tx1"/>
                        </a:solidFill>
                      </a:endParaRPr>
                    </a:p>
                  </a:txBody>
                  <a:tcPr anchor="ctr"/>
                </a:tc>
                <a:tc>
                  <a:txBody>
                    <a:bodyPr/>
                    <a:lstStyle/>
                    <a:p>
                      <a:pPr algn="ctr"/>
                      <a:r>
                        <a:rPr lang="en-US" sz="2400" b="1" dirty="0" smtClean="0">
                          <a:solidFill>
                            <a:schemeClr val="tx1"/>
                          </a:solidFill>
                        </a:rPr>
                        <a:t>Living Donor Committee</a:t>
                      </a:r>
                      <a:endParaRPr lang="en-US" sz="2400" b="1" dirty="0">
                        <a:solidFill>
                          <a:schemeClr val="tx1"/>
                        </a:solidFill>
                      </a:endParaRPr>
                    </a:p>
                  </a:txBody>
                  <a:tcPr anchor="ctr"/>
                </a:tc>
              </a:tr>
              <a:tr h="690121">
                <a:tc gridSpan="3">
                  <a:txBody>
                    <a:bodyPr/>
                    <a:lstStyle/>
                    <a:p>
                      <a:pPr algn="ctr"/>
                      <a:r>
                        <a:rPr lang="en-US" sz="2400" b="1" dirty="0" smtClean="0">
                          <a:solidFill>
                            <a:schemeClr val="tx1"/>
                          </a:solidFill>
                        </a:rPr>
                        <a:t>Association</a:t>
                      </a:r>
                      <a:r>
                        <a:rPr lang="en-US" sz="2400" b="1" baseline="0" dirty="0" smtClean="0">
                          <a:solidFill>
                            <a:schemeClr val="tx1"/>
                          </a:solidFill>
                        </a:rPr>
                        <a:t> of Organ Procurement Organizations</a:t>
                      </a:r>
                      <a:endParaRPr lang="en-US" sz="2400" b="1" dirty="0">
                        <a:solidFill>
                          <a:schemeClr val="tx1"/>
                        </a:solidFill>
                      </a:endParaRPr>
                    </a:p>
                  </a:txBody>
                  <a:tcPr anchor="ctr">
                    <a:solidFill>
                      <a:schemeClr val="accent2">
                        <a:lumMod val="60000"/>
                        <a:lumOff val="40000"/>
                      </a:schemeClr>
                    </a:solidFill>
                  </a:tcPr>
                </a:tc>
                <a:tc hMerge="1">
                  <a:txBody>
                    <a:bodyPr/>
                    <a:lstStyle/>
                    <a:p>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1447634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50833092"/>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971177946"/>
              </p:ext>
            </p:extLst>
          </p:nvPr>
        </p:nvGraphicFramePr>
        <p:xfrm>
          <a:off x="4471179" y="3499655"/>
          <a:ext cx="4396775" cy="145472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 name="Chart 6"/>
          <p:cNvGraphicFramePr>
            <a:graphicFrameLocks/>
          </p:cNvGraphicFramePr>
          <p:nvPr>
            <p:extLst>
              <p:ext uri="{D42A27DB-BD31-4B8C-83A1-F6EECF244321}">
                <p14:modId xmlns:p14="http://schemas.microsoft.com/office/powerpoint/2010/main" val="1076452247"/>
              </p:ext>
            </p:extLst>
          </p:nvPr>
        </p:nvGraphicFramePr>
        <p:xfrm>
          <a:off x="4448623" y="5037917"/>
          <a:ext cx="4352925" cy="10953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159564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latin typeface="Arial" panose="020B0604020202020204" pitchFamily="34" charset="0"/>
                <a:cs typeface="Arial" panose="020B0604020202020204" pitchFamily="34" charset="0"/>
              </a:rPr>
              <a:t>RESOLVED, that the guidance document entitled, “Guidance for VCA Deceased </a:t>
            </a:r>
            <a:r>
              <a:rPr lang="en-US" b="1" dirty="0" smtClean="0">
                <a:latin typeface="Arial" panose="020B0604020202020204" pitchFamily="34" charset="0"/>
                <a:cs typeface="Arial" panose="020B0604020202020204" pitchFamily="34" charset="0"/>
              </a:rPr>
              <a:t>Donor </a:t>
            </a:r>
            <a:r>
              <a:rPr lang="en-US" b="1" dirty="0">
                <a:latin typeface="Arial" panose="020B0604020202020204" pitchFamily="34" charset="0"/>
                <a:cs typeface="Arial" panose="020B0604020202020204" pitchFamily="34" charset="0"/>
              </a:rPr>
              <a:t>Authorization</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is hereby approved, effective November 13, 2014.</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Resolution </a:t>
            </a:r>
            <a:r>
              <a:rPr lang="en-US" sz="3200" dirty="0" smtClean="0">
                <a:latin typeface="Arial" panose="020B0604020202020204" pitchFamily="34" charset="0"/>
                <a:cs typeface="Arial" panose="020B0604020202020204" pitchFamily="34" charset="0"/>
              </a:rPr>
              <a:t>7, page 16</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233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Comment xmlns="807d2b1c-adf4-4795-b92a-f5e245800038" xsi:nil="true"/>
    <Status_x0020__x002d__x0020_Policy xmlns="807d2b1c-adf4-4795-b92a-f5e245800038">Final Approval</Status_x0020__x002d__x0020_Policy>
    <Status_x0020__x002d__x0020_Research xmlns="807d2b1c-adf4-4795-b92a-f5e245800038">Review pending</Status_x0020__x002d__x0020_Research>
    <Status xmlns="807d2b1c-adf4-4795-b92a-f5e245800038">Final Version</Status>
    <Status_x0020__x002d__x0020_Counsel xmlns="807d2b1c-adf4-4795-b92a-f5e245800038">Review pending</Status_x0020__x002d__x0020_Counsel>
    <c4269b1b5a244d6cade965ef625899db xmlns="c8f9c7e0-6682-419d-a909-cda05b6ce1a7">
      <Terms xmlns="http://schemas.microsoft.com/office/infopath/2007/PartnerControls"/>
    </c4269b1b5a244d6cade965ef625899db>
  </documentManagement>
</p:properties>
</file>

<file path=customXml/itemProps1.xml><?xml version="1.0" encoding="utf-8"?>
<ds:datastoreItem xmlns:ds="http://schemas.openxmlformats.org/officeDocument/2006/customXml" ds:itemID="{225B3933-BE51-425D-92A2-58F0B5E7654F}"/>
</file>

<file path=customXml/itemProps2.xml><?xml version="1.0" encoding="utf-8"?>
<ds:datastoreItem xmlns:ds="http://schemas.openxmlformats.org/officeDocument/2006/customXml" ds:itemID="{D4D3BD05-259A-4948-A2A1-392AF9CC0AF3}"/>
</file>

<file path=customXml/itemProps3.xml><?xml version="1.0" encoding="utf-8"?>
<ds:datastoreItem xmlns:ds="http://schemas.openxmlformats.org/officeDocument/2006/customXml" ds:itemID="{17379287-80ED-4A70-BAA8-A83E574ED936}"/>
</file>

<file path=docProps/app.xml><?xml version="1.0" encoding="utf-8"?>
<Properties xmlns="http://schemas.openxmlformats.org/officeDocument/2006/extended-properties" xmlns:vt="http://schemas.openxmlformats.org/officeDocument/2006/docPropsVTypes">
  <Template>Office Theme</Template>
  <TotalTime>148</TotalTime>
  <Words>564</Words>
  <Application>Microsoft Office PowerPoint</Application>
  <PresentationFormat>On-screen Show (4:3)</PresentationFormat>
  <Paragraphs>58</Paragraphs>
  <Slides>7</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Myriad Pro</vt:lpstr>
      <vt:lpstr>Wingdings</vt:lpstr>
      <vt:lpstr>Expo</vt:lpstr>
      <vt:lpstr>1_Expo</vt:lpstr>
      <vt:lpstr>Guidance for VCA Deceased Donor Authorization (Resolution 7)</vt:lpstr>
      <vt:lpstr>Guidance for VCA Deceased Donor Authorization</vt:lpstr>
      <vt:lpstr>Strategic Plan </vt:lpstr>
      <vt:lpstr>Guidance for VCA Deceased Donor Authorization</vt:lpstr>
      <vt:lpstr>Guidance for VCA Deceased Donor Authorization</vt:lpstr>
      <vt:lpstr>Overall Project Impact</vt:lpstr>
      <vt:lpstr>Resolution 7, page 16</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Vascularized Composite Allograft Transplantation Committee Report</dc:title>
  <dc:creator>Christopher L. Wholley</dc:creator>
  <cp:lastModifiedBy>Gena Boyle</cp:lastModifiedBy>
  <cp:revision>19</cp:revision>
  <dcterms:created xsi:type="dcterms:W3CDTF">2014-10-24T19:08:47Z</dcterms:created>
  <dcterms:modified xsi:type="dcterms:W3CDTF">2014-11-06T16:47:36Z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mmittee">
    <vt:lpwstr/>
  </property>
</Properties>
</file>