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2" r:id="rId4"/>
  </p:sldMasterIdLst>
  <p:notesMasterIdLst>
    <p:notesMasterId r:id="rId21"/>
  </p:notesMasterIdLst>
  <p:handoutMasterIdLst>
    <p:handoutMasterId r:id="rId22"/>
  </p:handoutMasterIdLst>
  <p:sldIdLst>
    <p:sldId id="261" r:id="rId5"/>
    <p:sldId id="270" r:id="rId6"/>
    <p:sldId id="271" r:id="rId7"/>
    <p:sldId id="283" r:id="rId8"/>
    <p:sldId id="267" r:id="rId9"/>
    <p:sldId id="279" r:id="rId10"/>
    <p:sldId id="280" r:id="rId11"/>
    <p:sldId id="277" r:id="rId12"/>
    <p:sldId id="281" r:id="rId13"/>
    <p:sldId id="269" r:id="rId14"/>
    <p:sldId id="278" r:id="rId15"/>
    <p:sldId id="284" r:id="rId16"/>
    <p:sldId id="272" r:id="rId17"/>
    <p:sldId id="274" r:id="rId18"/>
    <p:sldId id="273" r:id="rId19"/>
    <p:sldId id="276" r:id="rId2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F. Edwards" initials="SFE" lastIdx="5" clrIdx="0">
    <p:extLst>
      <p:ext uri="{19B8F6BF-5375-455C-9EA6-DF929625EA0E}">
        <p15:presenceInfo xmlns:p15="http://schemas.microsoft.com/office/powerpoint/2012/main" userId="S-1-5-21-3838001524-2532167733-2738084025-1549" providerId="AD"/>
      </p:ext>
    </p:extLst>
  </p:cmAuthor>
  <p:cmAuthor id="2" name="Liz Robbins" initials="LR" lastIdx="2" clrIdx="1">
    <p:extLst>
      <p:ext uri="{19B8F6BF-5375-455C-9EA6-DF929625EA0E}">
        <p15:presenceInfo xmlns:p15="http://schemas.microsoft.com/office/powerpoint/2012/main" userId="S-1-5-21-3838001524-2532167733-2738084025-7535" providerId="AD"/>
      </p:ext>
    </p:extLst>
  </p:cmAuthor>
  <p:cmAuthor id="3" name="Matthew A. Prentice" initials="MAP" lastIdx="1" clrIdx="2">
    <p:extLst>
      <p:ext uri="{19B8F6BF-5375-455C-9EA6-DF929625EA0E}">
        <p15:presenceInfo xmlns:p15="http://schemas.microsoft.com/office/powerpoint/2012/main" userId="S-1-5-21-3838001524-2532167733-2738084025-11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600"/>
    <a:srgbClr val="002045"/>
    <a:srgbClr val="001B37"/>
    <a:srgbClr val="0B76BC"/>
    <a:srgbClr val="283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5340" autoAdjust="0"/>
  </p:normalViewPr>
  <p:slideViewPr>
    <p:cSldViewPr snapToGrid="0" snapToObjects="1">
      <p:cViewPr varScale="1">
        <p:scale>
          <a:sx n="98" d="100"/>
          <a:sy n="98" d="100"/>
        </p:scale>
        <p:origin x="1038" y="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7554-EDE7-C740-8201-C9DDA9E9AA5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A865-CC10-C149-9C90-415BB204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705A-8FF2-604C-8E1D-7FD5CF39FB92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4781-6EDE-5B4E-B103-71F0AC49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7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NLRB policy</a:t>
            </a:r>
            <a:r>
              <a:rPr lang="en-US" dirty="0" smtClean="0"/>
              <a:t> passed </a:t>
            </a:r>
            <a:r>
              <a:rPr lang="en-US" b="1" dirty="0" smtClean="0"/>
              <a:t>June 2017</a:t>
            </a:r>
            <a:r>
              <a:rPr lang="en-US" dirty="0" smtClean="0"/>
              <a:t>, including a new idea for scoring relying on the </a:t>
            </a:r>
            <a:r>
              <a:rPr lang="en-US" dirty="0" err="1" smtClean="0"/>
              <a:t>MMaT</a:t>
            </a:r>
            <a:r>
              <a:rPr lang="en-US" dirty="0" smtClean="0"/>
              <a:t>,  in advance of a broader distribution policy which we had been working on since 2012.</a:t>
            </a:r>
          </a:p>
          <a:p>
            <a:r>
              <a:rPr lang="en-US" b="1" dirty="0" smtClean="0"/>
              <a:t>Enhanced</a:t>
            </a:r>
            <a:r>
              <a:rPr lang="en-US" b="1" baseline="0" dirty="0" smtClean="0"/>
              <a:t> l</a:t>
            </a:r>
            <a:r>
              <a:rPr lang="en-US" b="1" dirty="0" smtClean="0"/>
              <a:t>iver</a:t>
            </a:r>
            <a:r>
              <a:rPr lang="en-US" dirty="0" smtClean="0"/>
              <a:t> </a:t>
            </a:r>
            <a:r>
              <a:rPr lang="en-US" b="1" dirty="0" smtClean="0"/>
              <a:t>distribution policy </a:t>
            </a:r>
            <a:r>
              <a:rPr lang="en-US" dirty="0" smtClean="0"/>
              <a:t>passed board </a:t>
            </a:r>
            <a:r>
              <a:rPr lang="en-US" b="1" dirty="0" smtClean="0"/>
              <a:t>December 2017 </a:t>
            </a:r>
            <a:r>
              <a:rPr lang="en-US" dirty="0" smtClean="0"/>
              <a:t>which shared livers for patients with a MELD of 32 and higher in the region plus a circle around the donor hospital of 150 nautical miles.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Timeline balances concern for unintended consequences</a:t>
            </a:r>
            <a:r>
              <a:rPr lang="en-US" b="1" baseline="0" dirty="0" smtClean="0"/>
              <a:t> with a need to bring policy into compliance and keep the decision in the transplant community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Policy challenged by a </a:t>
            </a:r>
            <a:r>
              <a:rPr lang="en-US" b="1" dirty="0" smtClean="0"/>
              <a:t>letter to HRSA May 30, 2018 </a:t>
            </a:r>
            <a:r>
              <a:rPr lang="en-US" dirty="0" smtClean="0"/>
              <a:t>(ultimately followed by a lawsuit filed in July)</a:t>
            </a:r>
          </a:p>
          <a:p>
            <a:r>
              <a:rPr lang="en-US" dirty="0" smtClean="0"/>
              <a:t>Letter from HRSA Administrator to Dr. Becker received late Friday, June 8 which directed OPTN to offer its views on issues raised in the letter by </a:t>
            </a:r>
            <a:r>
              <a:rPr lang="en-US" b="1" dirty="0" smtClean="0"/>
              <a:t>June 25</a:t>
            </a:r>
          </a:p>
          <a:p>
            <a:r>
              <a:rPr lang="en-US" dirty="0" smtClean="0"/>
              <a:t>Upon request by the Board, Liver committee provided feedback to the OPTN recommending adoption of the policy as written with a stepwise plan to continue to improve the system in order to preserve the process of policy development </a:t>
            </a:r>
          </a:p>
          <a:p>
            <a:r>
              <a:rPr lang="en-US" dirty="0" smtClean="0"/>
              <a:t>OPTN Board agreed with the Liver Committee that the </a:t>
            </a:r>
            <a:r>
              <a:rPr lang="en-US" b="1" dirty="0" smtClean="0"/>
              <a:t>process of policy development is essential</a:t>
            </a:r>
            <a:r>
              <a:rPr lang="en-US" dirty="0" smtClean="0"/>
              <a:t>, but committed to creation of a </a:t>
            </a:r>
            <a:r>
              <a:rPr lang="en-US" b="1" dirty="0" smtClean="0"/>
              <a:t>new policy </a:t>
            </a:r>
            <a:r>
              <a:rPr lang="en-US" dirty="0" smtClean="0"/>
              <a:t>that does use DSA or region as a part of the system of allocation, using modeling and a special public comment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project will</a:t>
            </a:r>
            <a:r>
              <a:rPr lang="en-US" baseline="0" dirty="0" smtClean="0"/>
              <a:t> change both of the projects that were board approved and being programmed.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NLRB was based on </a:t>
            </a:r>
            <a:r>
              <a:rPr lang="en-US" dirty="0" err="1" smtClean="0"/>
              <a:t>MMaT</a:t>
            </a:r>
            <a:r>
              <a:rPr lang="en-US" dirty="0" smtClean="0"/>
              <a:t> in the DSA, and will be replaced with </a:t>
            </a:r>
            <a:r>
              <a:rPr lang="en-US" dirty="0" err="1" smtClean="0"/>
              <a:t>MMaT</a:t>
            </a:r>
            <a:r>
              <a:rPr lang="en-US" dirty="0" smtClean="0"/>
              <a:t> of</a:t>
            </a:r>
            <a:r>
              <a:rPr lang="en-US" baseline="0" dirty="0" smtClean="0"/>
              <a:t> candidates transplanted in a circle around the transplant hospital.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Increased priority for pediatric candidates with pediatric donors being allocated to pediatric recipients in the circle and then nationally before adults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34781-6EDE-5B4E-B103-71F0AC4907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58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34781-6EDE-5B4E-B103-71F0AC4907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6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40" y="1721629"/>
            <a:ext cx="11073631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540" y="3810000"/>
            <a:ext cx="11073631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800" i="1"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os_optn_logo_blu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6" y="6326538"/>
            <a:ext cx="1780858" cy="4219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Arial"/>
          <a:ea typeface="+mj-ea"/>
          <a:cs typeface="Myriad Pro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bg2"/>
        </a:buClr>
        <a:buSzPct val="80000"/>
        <a:buFont typeface="Wingdings" charset="2"/>
        <a:buChar char="§"/>
        <a:defRPr sz="2800" b="0" i="0" kern="1200">
          <a:solidFill>
            <a:srgbClr val="002045"/>
          </a:solidFill>
          <a:latin typeface="Arial"/>
          <a:ea typeface="+mn-ea"/>
          <a:cs typeface="Myriad Pro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56540" y="1721629"/>
            <a:ext cx="11073631" cy="1619250"/>
          </a:xfrm>
        </p:spPr>
        <p:txBody>
          <a:bodyPr/>
          <a:lstStyle/>
          <a:p>
            <a:r>
              <a:rPr lang="en-US" sz="6000" dirty="0" smtClean="0"/>
              <a:t>Liver and Intestinal Organ Transplantation Committee</a:t>
            </a:r>
            <a:endParaRPr lang="en-US" sz="6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6540" y="3414889"/>
            <a:ext cx="11073631" cy="7530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Fall 2018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6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Make a distribution policy that 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disparity </a:t>
            </a:r>
          </a:p>
          <a:p>
            <a:pPr lvl="1"/>
            <a:r>
              <a:rPr lang="en-US" sz="2800" dirty="0" smtClean="0"/>
              <a:t>Consideration for efficiency, logistics, impact on disadvantaged populations, and recognize the need to compromise </a:t>
            </a:r>
            <a:endParaRPr lang="en-US" sz="2800" dirty="0"/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compliant with the final rule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Liver </a:t>
            </a:r>
            <a:r>
              <a:rPr lang="en-US" dirty="0"/>
              <a:t>C</a:t>
            </a:r>
            <a:r>
              <a:rPr lang="en-US" dirty="0" smtClean="0"/>
              <a:t>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79" y="1348828"/>
            <a:ext cx="5101122" cy="21346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Modeling 2 different combinations of circles</a:t>
            </a:r>
          </a:p>
          <a:p>
            <a:r>
              <a:rPr lang="en-US" dirty="0" smtClean="0"/>
              <a:t>Ordered by MELD/PELD acuity</a:t>
            </a:r>
          </a:p>
          <a:p>
            <a:r>
              <a:rPr lang="en-US" dirty="0" smtClean="0"/>
              <a:t>DCD/Age 70 donors – prioritize to candidates in close proximity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Modeling – Framework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26" t="30887" r="35079" b="11285"/>
          <a:stretch/>
        </p:blipFill>
        <p:spPr>
          <a:xfrm>
            <a:off x="5645189" y="1348828"/>
            <a:ext cx="6391859" cy="4577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7" y="3483429"/>
            <a:ext cx="551735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816" t="14376" r="33676"/>
          <a:stretch/>
        </p:blipFill>
        <p:spPr>
          <a:xfrm>
            <a:off x="5359579" y="126193"/>
            <a:ext cx="6829246" cy="71398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810" y="126193"/>
            <a:ext cx="11651769" cy="850932"/>
          </a:xfrm>
        </p:spPr>
        <p:txBody>
          <a:bodyPr/>
          <a:lstStyle/>
          <a:p>
            <a:r>
              <a:rPr lang="en-US" dirty="0" smtClean="0"/>
              <a:t>Framework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F8753-48E3-DC43-B5AB-733E5321FD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78" y="1348828"/>
            <a:ext cx="3596847" cy="4405247"/>
          </a:xfrm>
        </p:spPr>
        <p:txBody>
          <a:bodyPr/>
          <a:lstStyle/>
          <a:p>
            <a:r>
              <a:rPr lang="en-US" dirty="0" smtClean="0"/>
              <a:t>All pediatric candidates prioritized above adult candidates</a:t>
            </a:r>
          </a:p>
          <a:p>
            <a:r>
              <a:rPr lang="en-US" dirty="0" smtClean="0"/>
              <a:t>No local priority for pediatric candidates in smaller circles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79" y="1348828"/>
            <a:ext cx="4157170" cy="4405247"/>
          </a:xfrm>
        </p:spPr>
        <p:txBody>
          <a:bodyPr>
            <a:normAutofit/>
          </a:bodyPr>
          <a:lstStyle/>
          <a:p>
            <a:r>
              <a:rPr lang="en-US" dirty="0" smtClean="0"/>
              <a:t>500 </a:t>
            </a:r>
            <a:r>
              <a:rPr lang="en-US" dirty="0"/>
              <a:t>mile circle for 1A/1B</a:t>
            </a:r>
          </a:p>
          <a:p>
            <a:r>
              <a:rPr lang="en-US" dirty="0"/>
              <a:t>250 nm circle for high  </a:t>
            </a:r>
            <a:r>
              <a:rPr lang="en-US" dirty="0" smtClean="0"/>
              <a:t>MELD/PELD </a:t>
            </a:r>
            <a:r>
              <a:rPr lang="en-US" dirty="0"/>
              <a:t>&gt; 35</a:t>
            </a:r>
          </a:p>
          <a:p>
            <a:r>
              <a:rPr lang="en-US" dirty="0" smtClean="0"/>
              <a:t>150 </a:t>
            </a:r>
            <a:r>
              <a:rPr lang="en-US" dirty="0"/>
              <a:t>nm for </a:t>
            </a:r>
            <a:r>
              <a:rPr lang="en-US" dirty="0" smtClean="0"/>
              <a:t>&gt; 15, </a:t>
            </a:r>
            <a:r>
              <a:rPr lang="en-US" dirty="0"/>
              <a:t>then 250 and 500nm circles for MELD &gt; 15</a:t>
            </a:r>
          </a:p>
          <a:p>
            <a:r>
              <a:rPr lang="en-US" dirty="0"/>
              <a:t>35 or 32 </a:t>
            </a:r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Modeling – Framework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" t="3975"/>
          <a:stretch/>
        </p:blipFill>
        <p:spPr>
          <a:xfrm>
            <a:off x="4964509" y="852785"/>
            <a:ext cx="7072539" cy="3325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25" y="4100979"/>
            <a:ext cx="7494600" cy="26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081" t="40464" r="15810" b="6842"/>
          <a:stretch/>
        </p:blipFill>
        <p:spPr>
          <a:xfrm>
            <a:off x="4246536" y="3298567"/>
            <a:ext cx="7334360" cy="347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Framework 2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F8753-48E3-DC43-B5AB-733E5321FD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5278" y="1348828"/>
            <a:ext cx="3065153" cy="4405247"/>
          </a:xfrm>
        </p:spPr>
        <p:txBody>
          <a:bodyPr/>
          <a:lstStyle/>
          <a:p>
            <a:r>
              <a:rPr lang="en-US" dirty="0"/>
              <a:t>All pediatric candidates prioritized above adult candidates</a:t>
            </a:r>
          </a:p>
          <a:p>
            <a:r>
              <a:rPr lang="en-US" dirty="0"/>
              <a:t>No local priority for pediatric candidates in smaller circles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77" y="6229964"/>
            <a:ext cx="6335770" cy="511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760" t="32968" r="24865" b="15220"/>
          <a:stretch/>
        </p:blipFill>
        <p:spPr>
          <a:xfrm>
            <a:off x="5040411" y="65920"/>
            <a:ext cx="6996637" cy="3249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561" y="2827716"/>
            <a:ext cx="6084335" cy="4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580" y="156310"/>
            <a:ext cx="11651768" cy="859690"/>
          </a:xfrm>
        </p:spPr>
        <p:txBody>
          <a:bodyPr/>
          <a:lstStyle/>
          <a:p>
            <a:r>
              <a:rPr lang="en-US" sz="4400" dirty="0" smtClean="0"/>
              <a:t>Projects and Policy Implementation Dates</a:t>
            </a:r>
            <a:endParaRPr lang="en-US" sz="4400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38268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Liver Review Board (approved June 2017)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Liver Distribution (approved December 2017)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Both affected by directive to remove DSA and region from allocation policy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580" y="156310"/>
            <a:ext cx="11651768" cy="859690"/>
          </a:xfrm>
        </p:spPr>
        <p:txBody>
          <a:bodyPr/>
          <a:lstStyle/>
          <a:p>
            <a:r>
              <a:rPr lang="en-US" sz="4400" dirty="0" smtClean="0"/>
              <a:t>Project and Policy Implementation Dates</a:t>
            </a:r>
            <a:endParaRPr lang="en-US" sz="4400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725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Committee directive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Legal challenge (letter to HRSA &amp; lawsuit)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Compliance with the Final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for unintended consequences resulting from immediate change</a:t>
            </a:r>
          </a:p>
          <a:p>
            <a:pPr lvl="1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Keep the decision making in the transplant community</a:t>
            </a:r>
          </a:p>
          <a:p>
            <a:pPr marL="228600" lvl="1" indent="0"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580" y="156310"/>
            <a:ext cx="11651768" cy="859690"/>
          </a:xfrm>
        </p:spPr>
        <p:txBody>
          <a:bodyPr/>
          <a:lstStyle/>
          <a:p>
            <a:r>
              <a:rPr lang="en-US" sz="4400" dirty="0" smtClean="0"/>
              <a:t>Project and Policy Implementation Dates</a:t>
            </a:r>
            <a:endParaRPr lang="en-US" sz="4400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725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Removing DSAs and Regions from Liver Distribution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(new project)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National Liver Review Board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Exception score basis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Liver Distribution/Allocation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distribution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SRTR modeling of two concepts is currently underway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457612"/>
          </a:xfrm>
        </p:spPr>
        <p:txBody>
          <a:bodyPr>
            <a:normAutofit/>
          </a:bodyPr>
          <a:lstStyle/>
          <a:p>
            <a:r>
              <a:rPr lang="en-US" dirty="0" smtClean="0"/>
              <a:t>Committee anticipates replacing the concept of </a:t>
            </a:r>
            <a:r>
              <a:rPr lang="en-US" dirty="0" err="1" smtClean="0"/>
              <a:t>MMaT</a:t>
            </a:r>
            <a:r>
              <a:rPr lang="en-US" dirty="0" smtClean="0"/>
              <a:t> in the DSA with </a:t>
            </a:r>
            <a:r>
              <a:rPr lang="en-US" dirty="0" err="1" smtClean="0"/>
              <a:t>MMaT</a:t>
            </a:r>
            <a:r>
              <a:rPr lang="en-US" dirty="0" smtClean="0"/>
              <a:t> within a circle around the transplant hospital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Exception Scoring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9948" r="13254" b="6235"/>
          <a:stretch/>
        </p:blipFill>
        <p:spPr>
          <a:xfrm>
            <a:off x="2354782" y="2290137"/>
            <a:ext cx="6433169" cy="44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concepts utilize fixed distance circles around the donor hospital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Distrubtion</a:t>
            </a:r>
            <a:r>
              <a:rPr lang="en-US" dirty="0" smtClean="0"/>
              <a:t> concepts being modeled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789" t="7345" r="14213" b="3057"/>
          <a:stretch/>
        </p:blipFill>
        <p:spPr>
          <a:xfrm>
            <a:off x="2196470" y="1797645"/>
            <a:ext cx="7276877" cy="5396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756" y="5818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concepts include variations on 150, 250, 300, 500, and 600 mile circles</a:t>
            </a:r>
          </a:p>
          <a:p>
            <a:r>
              <a:rPr lang="en-US" dirty="0" smtClean="0"/>
              <a:t>MELD/PELD sharing thresholds</a:t>
            </a:r>
          </a:p>
          <a:p>
            <a:r>
              <a:rPr lang="en-US" dirty="0" smtClean="0"/>
              <a:t>Alternative allocation for DCD and age </a:t>
            </a:r>
            <a:r>
              <a:rPr lang="en-US" u="sng" dirty="0" smtClean="0"/>
              <a:t>&gt;</a:t>
            </a:r>
            <a:r>
              <a:rPr lang="en-US" dirty="0" smtClean="0"/>
              <a:t> 70 donors</a:t>
            </a:r>
          </a:p>
          <a:p>
            <a:pPr lvl="1"/>
            <a:r>
              <a:rPr lang="en-US" dirty="0" smtClean="0"/>
              <a:t>Prioritize candidates in closer proximity</a:t>
            </a:r>
          </a:p>
          <a:p>
            <a:r>
              <a:rPr lang="en-US" dirty="0" smtClean="0"/>
              <a:t>Increased priority for pediatric candidates with pediatric donors</a:t>
            </a:r>
            <a:endParaRPr lang="en-US" dirty="0"/>
          </a:p>
          <a:p>
            <a:r>
              <a:rPr lang="en-US" dirty="0" smtClean="0"/>
              <a:t>Cap on exception scores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being modeled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01756" y="5818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78" y="1348828"/>
            <a:ext cx="9147140" cy="440524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Simultaneous Liver Kidney (SLK) distribution</a:t>
            </a:r>
          </a:p>
          <a:p>
            <a:pPr marL="457200" lvl="2">
              <a:spcBef>
                <a:spcPts val="2000"/>
              </a:spcBef>
              <a:buSzPct val="80000"/>
            </a:pPr>
            <a:r>
              <a:rPr lang="en-US" sz="2800" dirty="0">
                <a:solidFill>
                  <a:srgbClr val="002045"/>
                </a:solidFill>
              </a:rPr>
              <a:t>Removing OPTN Regions and DSA from liver policy requires modifications to SLK policy</a:t>
            </a:r>
          </a:p>
          <a:p>
            <a:pPr marL="457200" lvl="2">
              <a:spcBef>
                <a:spcPts val="2000"/>
              </a:spcBef>
              <a:buSzPct val="80000"/>
            </a:pPr>
            <a:r>
              <a:rPr lang="en-US" sz="2800" dirty="0">
                <a:solidFill>
                  <a:srgbClr val="002045"/>
                </a:solidFill>
              </a:rPr>
              <a:t>Medical eligibility and safety net are unchanged</a:t>
            </a:r>
          </a:p>
          <a:p>
            <a:pPr marL="0" indent="0">
              <a:buNone/>
            </a:pPr>
            <a:r>
              <a:rPr lang="en-US" sz="3200" dirty="0"/>
              <a:t>Liver-Intestine and Intestine Distribution</a:t>
            </a:r>
          </a:p>
          <a:p>
            <a:pPr marL="457200" lvl="2">
              <a:spcBef>
                <a:spcPts val="2000"/>
              </a:spcBef>
              <a:buSzPct val="80000"/>
            </a:pPr>
            <a:r>
              <a:rPr lang="en-US" sz="2800" dirty="0">
                <a:solidFill>
                  <a:srgbClr val="002045"/>
                </a:solidFill>
              </a:rPr>
              <a:t>Circle based distribution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Changes Being Discussed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available late September</a:t>
            </a:r>
          </a:p>
          <a:p>
            <a:r>
              <a:rPr lang="en-US" dirty="0" smtClean="0"/>
              <a:t>Public comment October 8-November 1</a:t>
            </a:r>
          </a:p>
          <a:p>
            <a:pPr lvl="1"/>
            <a:r>
              <a:rPr lang="en-US" dirty="0" smtClean="0"/>
              <a:t>National webinar and regional webinars</a:t>
            </a:r>
          </a:p>
          <a:p>
            <a:r>
              <a:rPr lang="en-US" dirty="0" smtClean="0"/>
              <a:t>Board consideration December 3-4</a:t>
            </a:r>
          </a:p>
          <a:p>
            <a:r>
              <a:rPr lang="en-US" dirty="0" smtClean="0"/>
              <a:t>Implementation Q1 2019</a:t>
            </a:r>
            <a:endParaRPr lang="en-US" dirty="0"/>
          </a:p>
          <a:p>
            <a:pPr lvl="1"/>
            <a:r>
              <a:rPr lang="en-US" dirty="0" smtClean="0"/>
              <a:t>NLRB and Distribution may be separate or together</a:t>
            </a:r>
          </a:p>
          <a:p>
            <a:pPr lvl="1"/>
            <a:r>
              <a:rPr lang="en-US" dirty="0" smtClean="0"/>
              <a:t>Education dates will be announced closer to implementation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95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Custom 4">
      <a:dk1>
        <a:srgbClr val="000000"/>
      </a:dk1>
      <a:lt1>
        <a:sysClr val="window" lastClr="FFFFFF"/>
      </a:lt1>
      <a:dk2>
        <a:srgbClr val="0A468C"/>
      </a:dk2>
      <a:lt2>
        <a:srgbClr val="0FA0E4"/>
      </a:lt2>
      <a:accent1>
        <a:srgbClr val="FBC01E"/>
      </a:accent1>
      <a:accent2>
        <a:srgbClr val="78B43C"/>
      </a:accent2>
      <a:accent3>
        <a:srgbClr val="FA8716"/>
      </a:accent3>
      <a:accent4>
        <a:srgbClr val="BE0204"/>
      </a:accent4>
      <a:accent5>
        <a:srgbClr val="800040"/>
      </a:accent5>
      <a:accent6>
        <a:srgbClr val="7E13E3"/>
      </a:accent6>
      <a:hlink>
        <a:srgbClr val="0FA0E4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16BBB36FB9644B4DC5A4168E0CC9B" ma:contentTypeVersion="2" ma:contentTypeDescription="Create a new document." ma:contentTypeScope="" ma:versionID="153c61b9d62639d5fba16c15d24230f8">
  <xsd:schema xmlns:xsd="http://www.w3.org/2001/XMLSchema" xmlns:xs="http://www.w3.org/2001/XMLSchema" xmlns:p="http://schemas.microsoft.com/office/2006/metadata/properties" xmlns:ns2="eb91da90-ef78-48fa-8294-c2e3b9c4157a" targetNamespace="http://schemas.microsoft.com/office/2006/metadata/properties" ma:root="true" ma:fieldsID="0720fbe528f39436e7d2e4027fd66aeb" ns2:_="">
    <xsd:import namespace="eb91da90-ef78-48fa-8294-c2e3b9c4157a"/>
    <xsd:element name="properties">
      <xsd:complexType>
        <xsd:sequence>
          <xsd:element name="documentManagement">
            <xsd:complexType>
              <xsd:all>
                <xsd:element ref="ns2:Note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da90-ef78-48fa-8294-c2e3b9c4157a" elementFormDefault="qualified">
    <xsd:import namespace="http://schemas.microsoft.com/office/2006/documentManagement/types"/>
    <xsd:import namespace="http://schemas.microsoft.com/office/infopath/2007/PartnerControls"/>
    <xsd:element name="Note" ma:index="8" nillable="true" ma:displayName="Notes" ma:internalName="Note">
      <xsd:simpleType>
        <xsd:restriction base="dms:Note">
          <xsd:maxLength value="255"/>
        </xsd:restriction>
      </xsd:simpleType>
    </xsd:element>
    <xsd:element name="Due_x0020_Date" ma:index="9" nillable="true" ma:displayName="Due Date" ma:format="DateOnly" ma:internalName="Du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ue_x0020_Date xmlns="eb91da90-ef78-48fa-8294-c2e3b9c4157a" xsi:nil="true"/>
    <Note xmlns="eb91da90-ef78-48fa-8294-c2e3b9c415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437651-E892-4BAF-A51A-D0B8F8CCB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1da90-ef78-48fa-8294-c2e3b9c41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B4DD36-3E77-48C1-BD50-FF15F831F4D8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91da90-ef78-48fa-8294-c2e3b9c4157a"/>
  </ds:schemaRefs>
</ds:datastoreItem>
</file>

<file path=customXml/itemProps3.xml><?xml version="1.0" encoding="utf-8"?>
<ds:datastoreItem xmlns:ds="http://schemas.openxmlformats.org/officeDocument/2006/customXml" ds:itemID="{19AC5259-4682-454A-9542-9B6F82E2C3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705</Words>
  <Application>Microsoft Office PowerPoint</Application>
  <PresentationFormat>Custom</PresentationFormat>
  <Paragraphs>103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Pro</vt:lpstr>
      <vt:lpstr>Wingdings</vt:lpstr>
      <vt:lpstr>Expo</vt:lpstr>
      <vt:lpstr>Liver and Intestinal Organ Transplantation Committee</vt:lpstr>
      <vt:lpstr>Projects and Policy Implementation Dates</vt:lpstr>
      <vt:lpstr>Project and Policy Implementation Dates</vt:lpstr>
      <vt:lpstr>Project and Policy Implementation Dates</vt:lpstr>
      <vt:lpstr>Exception Scoring</vt:lpstr>
      <vt:lpstr>Distrubtion concepts being modeled</vt:lpstr>
      <vt:lpstr>Concepts being modeled</vt:lpstr>
      <vt:lpstr>Other Changes Being Discussed</vt:lpstr>
      <vt:lpstr>Timeline</vt:lpstr>
      <vt:lpstr>Questions?</vt:lpstr>
      <vt:lpstr>Supplementary Slides</vt:lpstr>
      <vt:lpstr>Goals of the Liver Committee</vt:lpstr>
      <vt:lpstr>Current Modeling – Framework 1</vt:lpstr>
      <vt:lpstr>Framework 1</vt:lpstr>
      <vt:lpstr>Current Modeling – Framework 2</vt:lpstr>
      <vt:lpstr>Framework 2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Smolen</dc:creator>
  <cp:lastModifiedBy>Karen Sokohl</cp:lastModifiedBy>
  <cp:revision>74</cp:revision>
  <dcterms:created xsi:type="dcterms:W3CDTF">2010-09-17T15:26:33Z</dcterms:created>
  <dcterms:modified xsi:type="dcterms:W3CDTF">2018-08-20T19:51:55Z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0x010100B9016BBB36FB9644B4DC5A4168E0CC9B</vt:lpwstr>
  </property>
  <property fmtid="{D5CDD505-2E9C-101B-9397-08002B2CF9AE}" pid="3" name="_dlc_DocIdItemGuid">
    <vt:lpwstr>77589e5d-3c9a-4ae7-8e91-b377234c341b</vt:lpwstr>
  </property>
  <property fmtid="{D5CDD505-2E9C-101B-9397-08002B2CF9AE}" pid="4" name="Committee">
    <vt:lpwstr>6;#Liver and Intestinal Organ Transplantation|b0acb3d8-2643-46db-a757-b03d0e0e3c76</vt:lpwstr>
  </property>
</Properties>
</file>