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6"/>
  </p:notesMasterIdLst>
  <p:sldIdLst>
    <p:sldId id="256" r:id="rId5"/>
    <p:sldId id="349" r:id="rId6"/>
    <p:sldId id="332" r:id="rId7"/>
    <p:sldId id="354" r:id="rId8"/>
    <p:sldId id="355" r:id="rId9"/>
    <p:sldId id="351" r:id="rId10"/>
    <p:sldId id="356" r:id="rId11"/>
    <p:sldId id="357" r:id="rId12"/>
    <p:sldId id="360" r:id="rId13"/>
    <p:sldId id="358" r:id="rId14"/>
    <p:sldId id="353"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rie Poole" initials="CP" lastIdx="1" clrIdx="0">
    <p:extLst>
      <p:ext uri="{19B8F6BF-5375-455C-9EA6-DF929625EA0E}">
        <p15:presenceInfo xmlns:p15="http://schemas.microsoft.com/office/powerpoint/2012/main" userId="S-1-5-21-2246529653-2917113999-3333148136-28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99"/>
    <a:srgbClr val="24374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94"/>
    <p:restoredTop sz="85996" autoAdjust="0"/>
  </p:normalViewPr>
  <p:slideViewPr>
    <p:cSldViewPr snapToGrid="0" snapToObjects="1">
      <p:cViewPr varScale="1">
        <p:scale>
          <a:sx n="29" d="100"/>
          <a:sy n="29" d="100"/>
        </p:scale>
        <p:origin x="1140"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 name="Shape 53"/>
          <p:cNvSpPr>
            <a:spLocks noGrp="1" noRot="1" noChangeAspect="1"/>
          </p:cNvSpPr>
          <p:nvPr>
            <p:ph type="sldImg"/>
          </p:nvPr>
        </p:nvSpPr>
        <p:spPr>
          <a:xfrm>
            <a:off x="1143000" y="685800"/>
            <a:ext cx="4572000" cy="3429000"/>
          </a:xfrm>
          <a:prstGeom prst="rect">
            <a:avLst/>
          </a:prstGeom>
        </p:spPr>
        <p:txBody>
          <a:bodyPr/>
          <a:lstStyle/>
          <a:p>
            <a:endParaRPr/>
          </a:p>
        </p:txBody>
      </p:sp>
      <p:sp>
        <p:nvSpPr>
          <p:cNvPr id="54" name="Shape 5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7456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0508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1638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181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5350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025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7078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0634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0877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2755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778000" y="2298700"/>
            <a:ext cx="20828000" cy="4648200"/>
          </a:xfrm>
          <a:prstGeom prst="rect">
            <a:avLst/>
          </a:prstGeom>
        </p:spPr>
        <p:txBody>
          <a:bodyPr anchor="b"/>
          <a:lstStyle/>
          <a:p>
            <a:r>
              <a:t>Title Text</a:t>
            </a:r>
          </a:p>
        </p:txBody>
      </p:sp>
      <p:sp>
        <p:nvSpPr>
          <p:cNvPr id="12" name="Shape 12"/>
          <p:cNvSpPr>
            <a:spLocks noGrp="1"/>
          </p:cNvSpPr>
          <p:nvPr>
            <p:ph type="body" sz="quarter" idx="1"/>
          </p:nvPr>
        </p:nvSpPr>
        <p:spPr>
          <a:xfrm>
            <a:off x="1778000" y="7073900"/>
            <a:ext cx="20828000" cy="1587500"/>
          </a:xfrm>
          <a:prstGeom prst="rect">
            <a:avLst/>
          </a:prstGeom>
        </p:spPr>
        <p:txBody>
          <a:bodyPr anchor="t"/>
          <a:lstStyle>
            <a:lvl1pPr marL="0" indent="0" algn="r">
              <a:spcBef>
                <a:spcPts val="0"/>
              </a:spcBef>
              <a:buSzTx/>
              <a:buNone/>
              <a:defRPr sz="2400">
                <a:solidFill>
                  <a:srgbClr val="FFFFFF"/>
                </a:solidFill>
                <a:latin typeface="Open Sans" panose="020B0606030504020204" pitchFamily="34" charset="0"/>
                <a:ea typeface="Open Sans" panose="020B0606030504020204" pitchFamily="34" charset="0"/>
                <a:cs typeface="Open Sans" panose="020B0606030504020204" pitchFamily="34" charset="0"/>
                <a:sym typeface="Helvetica"/>
              </a:defRPr>
            </a:lvl1pPr>
            <a:lvl2pPr marL="0" indent="228600" algn="r">
              <a:spcBef>
                <a:spcPts val="0"/>
              </a:spcBef>
              <a:buSzTx/>
              <a:buNone/>
              <a:defRPr sz="2400">
                <a:solidFill>
                  <a:srgbClr val="FFFFFF"/>
                </a:solidFill>
                <a:latin typeface="Open Sans" panose="020B0606030504020204" pitchFamily="34" charset="0"/>
                <a:ea typeface="Open Sans" panose="020B0606030504020204" pitchFamily="34" charset="0"/>
                <a:cs typeface="Open Sans" panose="020B0606030504020204" pitchFamily="34" charset="0"/>
                <a:sym typeface="Helvetica"/>
              </a:defRPr>
            </a:lvl2pPr>
            <a:lvl3pPr marL="0" indent="457200" algn="r">
              <a:spcBef>
                <a:spcPts val="0"/>
              </a:spcBef>
              <a:buSzTx/>
              <a:buNone/>
              <a:defRPr sz="2400">
                <a:solidFill>
                  <a:srgbClr val="FFFFFF"/>
                </a:solidFill>
                <a:latin typeface="Open Sans" panose="020B0606030504020204" pitchFamily="34" charset="0"/>
                <a:ea typeface="Open Sans" panose="020B0606030504020204" pitchFamily="34" charset="0"/>
                <a:cs typeface="Open Sans" panose="020B0606030504020204" pitchFamily="34" charset="0"/>
                <a:sym typeface="Helvetica"/>
              </a:defRPr>
            </a:lvl3pPr>
            <a:lvl4pPr marL="0" indent="685800" algn="r">
              <a:spcBef>
                <a:spcPts val="0"/>
              </a:spcBef>
              <a:buSzTx/>
              <a:buNone/>
              <a:defRPr sz="2400">
                <a:solidFill>
                  <a:srgbClr val="FFFFFF"/>
                </a:solidFill>
                <a:latin typeface="Open Sans" panose="020B0606030504020204" pitchFamily="34" charset="0"/>
                <a:ea typeface="Open Sans" panose="020B0606030504020204" pitchFamily="34" charset="0"/>
                <a:cs typeface="Open Sans" panose="020B0606030504020204" pitchFamily="34" charset="0"/>
                <a:sym typeface="Helvetica"/>
              </a:defRPr>
            </a:lvl4pPr>
            <a:lvl5pPr marL="0" indent="914400" algn="r">
              <a:spcBef>
                <a:spcPts val="0"/>
              </a:spcBef>
              <a:buSzTx/>
              <a:buNone/>
              <a:defRPr sz="2400">
                <a:solidFill>
                  <a:srgbClr val="FFFFFF"/>
                </a:solidFill>
                <a:latin typeface="Open Sans" panose="020B0606030504020204" pitchFamily="34" charset="0"/>
                <a:ea typeface="Open Sans" panose="020B0606030504020204" pitchFamily="34" charset="0"/>
                <a:cs typeface="Open Sans" panose="020B0606030504020204" pitchFamily="34" charset="0"/>
                <a:sym typeface="Helvetic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11998014" y="13081000"/>
            <a:ext cx="375272" cy="406400"/>
          </a:xfrm>
          <a:prstGeom prst="rect">
            <a:avLst/>
          </a:prstGeom>
          <a:ln w="12700">
            <a:miter lim="400000"/>
          </a:ln>
        </p:spPr>
        <p:txBody>
          <a:bodyPr wrap="none" lIns="50800" tIns="50800" rIns="50800" bIns="50800">
            <a:spAutoFit/>
          </a:bodyPr>
          <a:lstStyle>
            <a:lvl1pPr>
              <a:defRPr sz="1800" b="1">
                <a:solidFill>
                  <a:srgbClr val="39C2D7"/>
                </a:solidFill>
                <a:latin typeface="+mn-lt"/>
                <a:ea typeface="+mn-ea"/>
                <a:cs typeface="+mn-cs"/>
                <a:sym typeface="Open Sans"/>
              </a:defRPr>
            </a:lvl1pPr>
          </a:lstStyle>
          <a:p>
            <a:fld id="{86CB4B4D-7CA3-9044-876B-883B54F8677D}" type="slidenum">
              <a:t>‹#›</a:t>
            </a:fld>
            <a:endParaRPr/>
          </a:p>
        </p:txBody>
      </p:sp>
      <p:sp>
        <p:nvSpPr>
          <p:cNvPr id="3" name="Shape 3"/>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4" name="Shape 4"/>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l" defTabSz="825500" rtl="0" latinLnBrk="0">
        <a:lnSpc>
          <a:spcPct val="70000"/>
        </a:lnSpc>
        <a:spcBef>
          <a:spcPts val="0"/>
        </a:spcBef>
        <a:spcAft>
          <a:spcPts val="0"/>
        </a:spcAft>
        <a:buClrTx/>
        <a:buSzTx/>
        <a:buFontTx/>
        <a:buNone/>
        <a:tabLst/>
        <a:defRPr sz="12800" b="1" i="0" u="none" strike="noStrike" cap="none" spc="0" baseline="0">
          <a:ln>
            <a:noFill/>
          </a:ln>
          <a:solidFill>
            <a:srgbClr val="FFFFFF"/>
          </a:solidFill>
          <a:uFillTx/>
          <a:latin typeface="+mn-lt"/>
          <a:ea typeface="+mn-ea"/>
          <a:cs typeface="+mn-cs"/>
          <a:sym typeface="Open Sans"/>
        </a:defRPr>
      </a:lvl1pPr>
      <a:lvl2pPr marL="0" marR="0" indent="228600" algn="l" defTabSz="825500" rtl="0" latinLnBrk="0">
        <a:lnSpc>
          <a:spcPct val="70000"/>
        </a:lnSpc>
        <a:spcBef>
          <a:spcPts val="0"/>
        </a:spcBef>
        <a:spcAft>
          <a:spcPts val="0"/>
        </a:spcAft>
        <a:buClrTx/>
        <a:buSzTx/>
        <a:buFontTx/>
        <a:buNone/>
        <a:tabLst/>
        <a:defRPr sz="12800" b="1" i="0" u="none" strike="noStrike" cap="none" spc="0" baseline="0">
          <a:ln>
            <a:noFill/>
          </a:ln>
          <a:solidFill>
            <a:srgbClr val="FFFFFF"/>
          </a:solidFill>
          <a:uFillTx/>
          <a:latin typeface="+mn-lt"/>
          <a:ea typeface="+mn-ea"/>
          <a:cs typeface="+mn-cs"/>
          <a:sym typeface="Open Sans"/>
        </a:defRPr>
      </a:lvl2pPr>
      <a:lvl3pPr marL="0" marR="0" indent="457200" algn="l" defTabSz="825500" rtl="0" latinLnBrk="0">
        <a:lnSpc>
          <a:spcPct val="70000"/>
        </a:lnSpc>
        <a:spcBef>
          <a:spcPts val="0"/>
        </a:spcBef>
        <a:spcAft>
          <a:spcPts val="0"/>
        </a:spcAft>
        <a:buClrTx/>
        <a:buSzTx/>
        <a:buFontTx/>
        <a:buNone/>
        <a:tabLst/>
        <a:defRPr sz="12800" b="1" i="0" u="none" strike="noStrike" cap="none" spc="0" baseline="0">
          <a:ln>
            <a:noFill/>
          </a:ln>
          <a:solidFill>
            <a:srgbClr val="FFFFFF"/>
          </a:solidFill>
          <a:uFillTx/>
          <a:latin typeface="+mn-lt"/>
          <a:ea typeface="+mn-ea"/>
          <a:cs typeface="+mn-cs"/>
          <a:sym typeface="Open Sans"/>
        </a:defRPr>
      </a:lvl3pPr>
      <a:lvl4pPr marL="0" marR="0" indent="685800" algn="l" defTabSz="825500" rtl="0" latinLnBrk="0">
        <a:lnSpc>
          <a:spcPct val="70000"/>
        </a:lnSpc>
        <a:spcBef>
          <a:spcPts val="0"/>
        </a:spcBef>
        <a:spcAft>
          <a:spcPts val="0"/>
        </a:spcAft>
        <a:buClrTx/>
        <a:buSzTx/>
        <a:buFontTx/>
        <a:buNone/>
        <a:tabLst/>
        <a:defRPr sz="12800" b="1" i="0" u="none" strike="noStrike" cap="none" spc="0" baseline="0">
          <a:ln>
            <a:noFill/>
          </a:ln>
          <a:solidFill>
            <a:srgbClr val="FFFFFF"/>
          </a:solidFill>
          <a:uFillTx/>
          <a:latin typeface="+mn-lt"/>
          <a:ea typeface="+mn-ea"/>
          <a:cs typeface="+mn-cs"/>
          <a:sym typeface="Open Sans"/>
        </a:defRPr>
      </a:lvl4pPr>
      <a:lvl5pPr marL="0" marR="0" indent="914400" algn="l" defTabSz="825500" rtl="0" latinLnBrk="0">
        <a:lnSpc>
          <a:spcPct val="70000"/>
        </a:lnSpc>
        <a:spcBef>
          <a:spcPts val="0"/>
        </a:spcBef>
        <a:spcAft>
          <a:spcPts val="0"/>
        </a:spcAft>
        <a:buClrTx/>
        <a:buSzTx/>
        <a:buFontTx/>
        <a:buNone/>
        <a:tabLst/>
        <a:defRPr sz="12800" b="1" i="0" u="none" strike="noStrike" cap="none" spc="0" baseline="0">
          <a:ln>
            <a:noFill/>
          </a:ln>
          <a:solidFill>
            <a:srgbClr val="FFFFFF"/>
          </a:solidFill>
          <a:uFillTx/>
          <a:latin typeface="+mn-lt"/>
          <a:ea typeface="+mn-ea"/>
          <a:cs typeface="+mn-cs"/>
          <a:sym typeface="Open Sans"/>
        </a:defRPr>
      </a:lvl5pPr>
      <a:lvl6pPr marL="0" marR="0" indent="1143000" algn="l" defTabSz="825500" rtl="0" latinLnBrk="0">
        <a:lnSpc>
          <a:spcPct val="70000"/>
        </a:lnSpc>
        <a:spcBef>
          <a:spcPts val="0"/>
        </a:spcBef>
        <a:spcAft>
          <a:spcPts val="0"/>
        </a:spcAft>
        <a:buClrTx/>
        <a:buSzTx/>
        <a:buFontTx/>
        <a:buNone/>
        <a:tabLst/>
        <a:defRPr sz="12800" b="1" i="0" u="none" strike="noStrike" cap="none" spc="0" baseline="0">
          <a:ln>
            <a:noFill/>
          </a:ln>
          <a:solidFill>
            <a:srgbClr val="FFFFFF"/>
          </a:solidFill>
          <a:uFillTx/>
          <a:latin typeface="+mn-lt"/>
          <a:ea typeface="+mn-ea"/>
          <a:cs typeface="+mn-cs"/>
          <a:sym typeface="Open Sans"/>
        </a:defRPr>
      </a:lvl6pPr>
      <a:lvl7pPr marL="0" marR="0" indent="1371600" algn="l" defTabSz="825500" rtl="0" latinLnBrk="0">
        <a:lnSpc>
          <a:spcPct val="70000"/>
        </a:lnSpc>
        <a:spcBef>
          <a:spcPts val="0"/>
        </a:spcBef>
        <a:spcAft>
          <a:spcPts val="0"/>
        </a:spcAft>
        <a:buClrTx/>
        <a:buSzTx/>
        <a:buFontTx/>
        <a:buNone/>
        <a:tabLst/>
        <a:defRPr sz="12800" b="1" i="0" u="none" strike="noStrike" cap="none" spc="0" baseline="0">
          <a:ln>
            <a:noFill/>
          </a:ln>
          <a:solidFill>
            <a:srgbClr val="FFFFFF"/>
          </a:solidFill>
          <a:uFillTx/>
          <a:latin typeface="+mn-lt"/>
          <a:ea typeface="+mn-ea"/>
          <a:cs typeface="+mn-cs"/>
          <a:sym typeface="Open Sans"/>
        </a:defRPr>
      </a:lvl7pPr>
      <a:lvl8pPr marL="0" marR="0" indent="1600200" algn="l" defTabSz="825500" rtl="0" latinLnBrk="0">
        <a:lnSpc>
          <a:spcPct val="70000"/>
        </a:lnSpc>
        <a:spcBef>
          <a:spcPts val="0"/>
        </a:spcBef>
        <a:spcAft>
          <a:spcPts val="0"/>
        </a:spcAft>
        <a:buClrTx/>
        <a:buSzTx/>
        <a:buFontTx/>
        <a:buNone/>
        <a:tabLst/>
        <a:defRPr sz="12800" b="1" i="0" u="none" strike="noStrike" cap="none" spc="0" baseline="0">
          <a:ln>
            <a:noFill/>
          </a:ln>
          <a:solidFill>
            <a:srgbClr val="FFFFFF"/>
          </a:solidFill>
          <a:uFillTx/>
          <a:latin typeface="+mn-lt"/>
          <a:ea typeface="+mn-ea"/>
          <a:cs typeface="+mn-cs"/>
          <a:sym typeface="Open Sans"/>
        </a:defRPr>
      </a:lvl8pPr>
      <a:lvl9pPr marL="0" marR="0" indent="1828800" algn="l" defTabSz="825500" rtl="0" latinLnBrk="0">
        <a:lnSpc>
          <a:spcPct val="70000"/>
        </a:lnSpc>
        <a:spcBef>
          <a:spcPts val="0"/>
        </a:spcBef>
        <a:spcAft>
          <a:spcPts val="0"/>
        </a:spcAft>
        <a:buClrTx/>
        <a:buSzTx/>
        <a:buFontTx/>
        <a:buNone/>
        <a:tabLst/>
        <a:defRPr sz="12800" b="1" i="0" u="none" strike="noStrike" cap="none" spc="0" baseline="0">
          <a:ln>
            <a:noFill/>
          </a:ln>
          <a:solidFill>
            <a:srgbClr val="FFFFFF"/>
          </a:solidFill>
          <a:uFillTx/>
          <a:latin typeface="+mn-lt"/>
          <a:ea typeface="+mn-ea"/>
          <a:cs typeface="+mn-cs"/>
          <a:sym typeface="Open Sans"/>
        </a:defRPr>
      </a:lvl9pPr>
    </p:titleStyle>
    <p:bodyStyle>
      <a:lvl1pPr marL="635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Open Sans" panose="020B0606030504020204" pitchFamily="34" charset="0"/>
          <a:ea typeface="Open Sans" panose="020B0606030504020204" pitchFamily="34" charset="0"/>
          <a:cs typeface="Open Sans" panose="020B0606030504020204" pitchFamily="34" charset="0"/>
          <a:sym typeface="Helvetica Light"/>
        </a:defRPr>
      </a:lvl1pPr>
      <a:lvl2pPr marL="1270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Open Sans" panose="020B0606030504020204" pitchFamily="34" charset="0"/>
          <a:ea typeface="Open Sans" panose="020B0606030504020204" pitchFamily="34" charset="0"/>
          <a:cs typeface="Open Sans" panose="020B0606030504020204" pitchFamily="34" charset="0"/>
          <a:sym typeface="Helvetica Light"/>
        </a:defRPr>
      </a:lvl2pPr>
      <a:lvl3pPr marL="1905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Open Sans" panose="020B0606030504020204" pitchFamily="34" charset="0"/>
          <a:ea typeface="Open Sans" panose="020B0606030504020204" pitchFamily="34" charset="0"/>
          <a:cs typeface="Open Sans" panose="020B0606030504020204" pitchFamily="34" charset="0"/>
          <a:sym typeface="Helvetica Light"/>
        </a:defRPr>
      </a:lvl3pPr>
      <a:lvl4pPr marL="2540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Open Sans" panose="020B0606030504020204" pitchFamily="34" charset="0"/>
          <a:ea typeface="Open Sans" panose="020B0606030504020204" pitchFamily="34" charset="0"/>
          <a:cs typeface="Open Sans" panose="020B0606030504020204" pitchFamily="34" charset="0"/>
          <a:sym typeface="Helvetica Light"/>
        </a:defRPr>
      </a:lvl4pPr>
      <a:lvl5pPr marL="3175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Open Sans" panose="020B0606030504020204" pitchFamily="34" charset="0"/>
          <a:ea typeface="Open Sans" panose="020B0606030504020204" pitchFamily="34" charset="0"/>
          <a:cs typeface="Open Sans" panose="020B0606030504020204" pitchFamily="34" charset="0"/>
          <a:sym typeface="Helvetica Light"/>
        </a:defRPr>
      </a:lvl5pPr>
      <a:lvl6pPr marL="3810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Open Sans"/>
        </a:defRPr>
      </a:lvl1pPr>
      <a:lvl2pPr marL="0" marR="0" indent="228600" algn="ctr" defTabSz="8255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Open Sans"/>
        </a:defRPr>
      </a:lvl2pPr>
      <a:lvl3pPr marL="0" marR="0" indent="457200" algn="ctr" defTabSz="8255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Open Sans"/>
        </a:defRPr>
      </a:lvl3pPr>
      <a:lvl4pPr marL="0" marR="0" indent="685800" algn="ctr" defTabSz="8255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Open Sans"/>
        </a:defRPr>
      </a:lvl4pPr>
      <a:lvl5pPr marL="0" marR="0" indent="914400" algn="ctr" defTabSz="8255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Open Sans"/>
        </a:defRPr>
      </a:lvl5pPr>
      <a:lvl6pPr marL="0" marR="0" indent="1143000" algn="ctr" defTabSz="8255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Open Sans"/>
        </a:defRPr>
      </a:lvl6pPr>
      <a:lvl7pPr marL="0" marR="0" indent="1371600" algn="ctr" defTabSz="8255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Open Sans"/>
        </a:defRPr>
      </a:lvl7pPr>
      <a:lvl8pPr marL="0" marR="0" indent="1600200" algn="ctr" defTabSz="8255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Open Sans"/>
        </a:defRPr>
      </a:lvl8pPr>
      <a:lvl9pPr marL="0" marR="0" indent="1828800" algn="ctr" defTabSz="8255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Open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tom-barrett-328744-unsplash.jpg"/>
          <p:cNvPicPr>
            <a:picLocks noChangeAspect="1"/>
          </p:cNvPicPr>
          <p:nvPr/>
        </p:nvPicPr>
        <p:blipFill>
          <a:blip r:embed="rId2">
            <a:extLst/>
          </a:blip>
          <a:srcRect t="52587" r="2483" b="1220"/>
          <a:stretch>
            <a:fillRect/>
          </a:stretch>
        </p:blipFill>
        <p:spPr>
          <a:xfrm>
            <a:off x="-1155175" y="-779541"/>
            <a:ext cx="24518939" cy="14516895"/>
          </a:xfrm>
          <a:custGeom>
            <a:avLst/>
            <a:gdLst/>
            <a:ahLst/>
            <a:cxnLst>
              <a:cxn ang="0">
                <a:pos x="wd2" y="hd2"/>
              </a:cxn>
              <a:cxn ang="5400000">
                <a:pos x="wd2" y="hd2"/>
              </a:cxn>
              <a:cxn ang="10800000">
                <a:pos x="wd2" y="hd2"/>
              </a:cxn>
              <a:cxn ang="16200000">
                <a:pos x="wd2" y="hd2"/>
              </a:cxn>
            </a:cxnLst>
            <a:rect l="0" t="0" r="r" b="b"/>
            <a:pathLst>
              <a:path w="21600" h="21600" extrusionOk="0">
                <a:moveTo>
                  <a:pt x="390" y="0"/>
                </a:moveTo>
                <a:cubicBezTo>
                  <a:pt x="218" y="0"/>
                  <a:pt x="101" y="3"/>
                  <a:pt x="0" y="21"/>
                </a:cubicBezTo>
                <a:lnTo>
                  <a:pt x="0" y="21579"/>
                </a:lnTo>
                <a:cubicBezTo>
                  <a:pt x="101" y="21598"/>
                  <a:pt x="218" y="21600"/>
                  <a:pt x="390" y="21600"/>
                </a:cubicBezTo>
                <a:lnTo>
                  <a:pt x="20630" y="21600"/>
                </a:lnTo>
                <a:cubicBezTo>
                  <a:pt x="20911" y="21600"/>
                  <a:pt x="21052" y="21600"/>
                  <a:pt x="21201" y="21520"/>
                </a:cubicBezTo>
                <a:cubicBezTo>
                  <a:pt x="21364" y="21419"/>
                  <a:pt x="21493" y="21202"/>
                  <a:pt x="21553" y="20926"/>
                </a:cubicBezTo>
                <a:cubicBezTo>
                  <a:pt x="21600" y="20674"/>
                  <a:pt x="21600" y="20437"/>
                  <a:pt x="21600" y="19970"/>
                </a:cubicBezTo>
                <a:lnTo>
                  <a:pt x="21600" y="1638"/>
                </a:lnTo>
                <a:cubicBezTo>
                  <a:pt x="21600" y="1163"/>
                  <a:pt x="21600" y="925"/>
                  <a:pt x="21553" y="673"/>
                </a:cubicBezTo>
                <a:cubicBezTo>
                  <a:pt x="21493" y="398"/>
                  <a:pt x="21364" y="180"/>
                  <a:pt x="21201" y="80"/>
                </a:cubicBezTo>
                <a:cubicBezTo>
                  <a:pt x="21052" y="0"/>
                  <a:pt x="20911" y="0"/>
                  <a:pt x="20635" y="0"/>
                </a:cubicBezTo>
                <a:lnTo>
                  <a:pt x="394" y="0"/>
                </a:lnTo>
                <a:lnTo>
                  <a:pt x="390" y="0"/>
                </a:lnTo>
                <a:close/>
              </a:path>
            </a:pathLst>
          </a:custGeom>
          <a:ln w="12700">
            <a:miter lim="400000"/>
          </a:ln>
        </p:spPr>
      </p:pic>
      <p:sp>
        <p:nvSpPr>
          <p:cNvPr id="57" name="Shape 57"/>
          <p:cNvSpPr/>
          <p:nvPr/>
        </p:nvSpPr>
        <p:spPr>
          <a:xfrm>
            <a:off x="-1130825" y="-645515"/>
            <a:ext cx="24494589" cy="14498748"/>
          </a:xfrm>
          <a:prstGeom prst="roundRect">
            <a:avLst>
              <a:gd name="adj" fmla="val 4414"/>
            </a:avLst>
          </a:prstGeom>
          <a:solidFill>
            <a:srgbClr val="39C2D7">
              <a:alpha val="49911"/>
            </a:srgbClr>
          </a:solidFill>
          <a:ln w="12700">
            <a:miter lim="400000"/>
          </a:ln>
        </p:spPr>
        <p:txBody>
          <a:bodyPr lIns="50800" tIns="50800" rIns="50800" bIns="50800" anchor="ctr"/>
          <a:lstStyle/>
          <a:p>
            <a:pPr>
              <a:defRPr sz="3200">
                <a:solidFill>
                  <a:srgbClr val="FFFFFF"/>
                </a:solidFill>
              </a:defRPr>
            </a:pPr>
            <a:endParaRPr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9" name="Shape 59"/>
          <p:cNvSpPr/>
          <p:nvPr/>
        </p:nvSpPr>
        <p:spPr>
          <a:xfrm>
            <a:off x="4865856" y="6482687"/>
            <a:ext cx="20259243" cy="8131508"/>
          </a:xfrm>
          <a:prstGeom prst="roundRect">
            <a:avLst>
              <a:gd name="adj" fmla="val 9549"/>
            </a:avLst>
          </a:prstGeom>
          <a:ln w="6350">
            <a:solidFill>
              <a:srgbClr val="FFFFFF"/>
            </a:solidFill>
            <a:miter lim="400000"/>
          </a:ln>
        </p:spPr>
        <p:txBody>
          <a:bodyPr lIns="50800" tIns="50800" rIns="50800" bIns="50800" anchor="ctr"/>
          <a:lstStyle/>
          <a:p>
            <a:pPr>
              <a:defRPr sz="3200">
                <a:solidFill>
                  <a:srgbClr val="FBAD29"/>
                </a:solidFill>
              </a:defRPr>
            </a:pP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61" name="Shape 61"/>
          <p:cNvSpPr>
            <a:spLocks noGrp="1"/>
          </p:cNvSpPr>
          <p:nvPr>
            <p:ph type="sldNum" sz="quarter" idx="2"/>
          </p:nvPr>
        </p:nvSpPr>
        <p:spPr>
          <a:xfrm>
            <a:off x="23764191" y="12877800"/>
            <a:ext cx="244786" cy="40640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a:t>
            </a:fld>
            <a:endParaRPr/>
          </a:p>
        </p:txBody>
      </p:sp>
      <p:sp>
        <p:nvSpPr>
          <p:cNvPr id="11" name="Shape 70">
            <a:extLst>
              <a:ext uri="{FF2B5EF4-FFF2-40B4-BE49-F238E27FC236}">
                <a16:creationId xmlns:a16="http://schemas.microsoft.com/office/drawing/2014/main" id="{1E610422-C7F8-F04C-BF82-EC557AA5AF9D}"/>
              </a:ext>
            </a:extLst>
          </p:cNvPr>
          <p:cNvSpPr/>
          <p:nvPr/>
        </p:nvSpPr>
        <p:spPr>
          <a:xfrm>
            <a:off x="6857631" y="8776336"/>
            <a:ext cx="14277478" cy="2698046"/>
          </a:xfrm>
          <a:prstGeom prst="rect">
            <a:avLst/>
          </a:prstGeom>
          <a:noFill/>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r">
              <a:lnSpc>
                <a:spcPct val="70000"/>
              </a:lnSpc>
              <a:defRPr sz="12800" b="1">
                <a:solidFill>
                  <a:srgbClr val="FFFFFF"/>
                </a:solidFill>
                <a:latin typeface="+mn-lt"/>
                <a:ea typeface="+mn-ea"/>
                <a:cs typeface="+mn-cs"/>
                <a:sym typeface="Open Sans"/>
              </a:defRPr>
            </a:pPr>
            <a:r>
              <a:rPr lang="en-US" sz="9600" dirty="0">
                <a:solidFill>
                  <a:srgbClr val="000066"/>
                </a:solidFill>
              </a:rPr>
              <a:t>Region 5 Case Study</a:t>
            </a:r>
          </a:p>
          <a:p>
            <a:pPr algn="r">
              <a:lnSpc>
                <a:spcPct val="70000"/>
              </a:lnSpc>
              <a:defRPr sz="12800" b="1">
                <a:solidFill>
                  <a:srgbClr val="FFFFFF"/>
                </a:solidFill>
                <a:latin typeface="+mn-lt"/>
                <a:ea typeface="+mn-ea"/>
                <a:cs typeface="+mn-cs"/>
                <a:sym typeface="Open Sans"/>
              </a:defRPr>
            </a:pPr>
            <a:endParaRPr lang="en-US" sz="9600" dirty="0">
              <a:solidFill>
                <a:srgbClr val="000066"/>
              </a:solidFill>
            </a:endParaRPr>
          </a:p>
          <a:p>
            <a:pPr algn="r">
              <a:lnSpc>
                <a:spcPct val="70000"/>
              </a:lnSpc>
              <a:defRPr sz="12800" b="1">
                <a:solidFill>
                  <a:srgbClr val="FFFFFF"/>
                </a:solidFill>
                <a:latin typeface="+mn-lt"/>
                <a:ea typeface="+mn-ea"/>
                <a:cs typeface="+mn-cs"/>
                <a:sym typeface="Open Sans"/>
              </a:defRPr>
            </a:pPr>
            <a:r>
              <a:rPr lang="en-US" sz="4800" dirty="0">
                <a:solidFill>
                  <a:srgbClr val="000066"/>
                </a:solidFill>
              </a:rPr>
              <a:t>R. David Robles, LCSW</a:t>
            </a:r>
            <a:endParaRPr sz="4800" dirty="0">
              <a:solidFill>
                <a:srgbClr val="000066"/>
              </a:solidFill>
            </a:endParaRPr>
          </a:p>
        </p:txBody>
      </p:sp>
      <p:pic>
        <p:nvPicPr>
          <p:cNvPr id="1034" name="Picture 10" descr="Arctica">
            <a:extLst>
              <a:ext uri="{FF2B5EF4-FFF2-40B4-BE49-F238E27FC236}">
                <a16:creationId xmlns:a16="http://schemas.microsoft.com/office/drawing/2014/main" id="{B9844C44-FC65-44C7-8032-A0609D419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06" y="1494599"/>
            <a:ext cx="8572500" cy="2847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 name="Shape 74"/>
          <p:cNvSpPr/>
          <p:nvPr/>
        </p:nvSpPr>
        <p:spPr>
          <a:xfrm>
            <a:off x="1493525" y="-1438287"/>
            <a:ext cx="25819566" cy="15587267"/>
          </a:xfrm>
          <a:prstGeom prst="roundRect">
            <a:avLst>
              <a:gd name="adj" fmla="val 9604"/>
            </a:avLst>
          </a:prstGeom>
          <a:solidFill>
            <a:srgbClr val="FFFFFF"/>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3200">
                <a:solidFill>
                  <a:srgbClr val="FFFFFF"/>
                </a:solidFill>
              </a:defRPr>
            </a:lvl1pPr>
          </a:lstStyle>
          <a:p>
            <a:r>
              <a:rPr dirty="0">
                <a:latin typeface="Open Sans" panose="020B0606030504020204" pitchFamily="34" charset="0"/>
                <a:ea typeface="Open Sans" panose="020B0606030504020204" pitchFamily="34" charset="0"/>
                <a:cs typeface="Open Sans" panose="020B0606030504020204" pitchFamily="34" charset="0"/>
              </a:rPr>
              <a:t>v</a:t>
            </a:r>
          </a:p>
        </p:txBody>
      </p:sp>
      <p:sp>
        <p:nvSpPr>
          <p:cNvPr id="2" name="Title 1">
            <a:extLst>
              <a:ext uri="{FF2B5EF4-FFF2-40B4-BE49-F238E27FC236}">
                <a16:creationId xmlns:a16="http://schemas.microsoft.com/office/drawing/2014/main" id="{51DEE57A-2DF8-4F6F-B46C-9C0B57B78AB1}"/>
              </a:ext>
            </a:extLst>
          </p:cNvPr>
          <p:cNvSpPr>
            <a:spLocks noGrp="1"/>
          </p:cNvSpPr>
          <p:nvPr>
            <p:ph type="title"/>
          </p:nvPr>
        </p:nvSpPr>
        <p:spPr>
          <a:xfrm>
            <a:off x="3231238" y="246118"/>
            <a:ext cx="20828000" cy="2499227"/>
          </a:xfrm>
        </p:spPr>
        <p:txBody>
          <a:bodyPr>
            <a:normAutofit/>
          </a:bodyPr>
          <a:lstStyle/>
          <a:p>
            <a:pPr algn="ctr"/>
            <a:r>
              <a:rPr lang="en-US" dirty="0">
                <a:solidFill>
                  <a:srgbClr val="000066"/>
                </a:solidFill>
              </a:rPr>
              <a:t>Barriers</a:t>
            </a:r>
          </a:p>
        </p:txBody>
      </p:sp>
      <p:sp>
        <p:nvSpPr>
          <p:cNvPr id="3" name="Text Placeholder 2">
            <a:extLst>
              <a:ext uri="{FF2B5EF4-FFF2-40B4-BE49-F238E27FC236}">
                <a16:creationId xmlns:a16="http://schemas.microsoft.com/office/drawing/2014/main" id="{6C88F5DB-808E-4E21-96EF-3C9AA4643CA1}"/>
              </a:ext>
            </a:extLst>
          </p:cNvPr>
          <p:cNvSpPr>
            <a:spLocks noGrp="1"/>
          </p:cNvSpPr>
          <p:nvPr>
            <p:ph type="body" sz="quarter" idx="1"/>
          </p:nvPr>
        </p:nvSpPr>
        <p:spPr>
          <a:xfrm>
            <a:off x="2488691" y="2911083"/>
            <a:ext cx="20828000" cy="10804917"/>
          </a:xfrm>
        </p:spPr>
        <p:txBody>
          <a:bodyPr>
            <a:normAutofit/>
          </a:bodyPr>
          <a:lstStyle/>
          <a:p>
            <a:pPr lvl="2" indent="0" algn="l"/>
            <a:endParaRPr lang="en-US" sz="4400" dirty="0">
              <a:solidFill>
                <a:srgbClr val="000066"/>
              </a:solidFill>
            </a:endParaRPr>
          </a:p>
          <a:p>
            <a:pPr lvl="2" indent="0" algn="l"/>
            <a:endParaRPr lang="en-US" sz="4400" dirty="0">
              <a:solidFill>
                <a:srgbClr val="000066"/>
              </a:solidFill>
            </a:endParaRPr>
          </a:p>
          <a:p>
            <a:pPr lvl="2" indent="0" algn="l"/>
            <a:endParaRPr lang="en-US" sz="4400" dirty="0">
              <a:solidFill>
                <a:srgbClr val="000066"/>
              </a:solidFill>
            </a:endParaRPr>
          </a:p>
          <a:p>
            <a:pPr lvl="2" indent="0" algn="l"/>
            <a:endParaRPr lang="en-US" sz="4400" dirty="0">
              <a:solidFill>
                <a:srgbClr val="000066"/>
              </a:solidFill>
            </a:endParaRPr>
          </a:p>
          <a:p>
            <a:pPr lvl="2" indent="0" algn="l"/>
            <a:endParaRPr lang="en-US" sz="4400" dirty="0">
              <a:solidFill>
                <a:srgbClr val="000066"/>
              </a:solidFill>
            </a:endParaRPr>
          </a:p>
          <a:p>
            <a:pPr lvl="2" indent="0" algn="l"/>
            <a:r>
              <a:rPr lang="en-US" sz="4400" dirty="0">
                <a:solidFill>
                  <a:srgbClr val="000066"/>
                </a:solidFill>
              </a:rPr>
              <a:t>Ultimately we did not press the registry status as we considered the following:</a:t>
            </a:r>
          </a:p>
          <a:p>
            <a:pPr lvl="2" indent="0" algn="l"/>
            <a:endParaRPr lang="en-US" sz="4400" dirty="0">
              <a:solidFill>
                <a:srgbClr val="000066"/>
              </a:solidFill>
            </a:endParaRPr>
          </a:p>
          <a:p>
            <a:pPr marL="571500" lvl="2" indent="-571500" algn="l">
              <a:buFont typeface="Courier New" panose="02070309020205020404" pitchFamily="49" charset="0"/>
              <a:buChar char="o"/>
            </a:pPr>
            <a:r>
              <a:rPr lang="en-US" sz="4400" dirty="0">
                <a:solidFill>
                  <a:srgbClr val="000066"/>
                </a:solidFill>
              </a:rPr>
              <a:t>We did not have our staff on-site.</a:t>
            </a:r>
          </a:p>
          <a:p>
            <a:pPr lvl="2" indent="0" algn="l"/>
            <a:r>
              <a:rPr lang="en-US" sz="4400" dirty="0">
                <a:solidFill>
                  <a:srgbClr val="000066"/>
                </a:solidFill>
              </a:rPr>
              <a:t>    - Unable to adequately support the family and address their concerns.</a:t>
            </a:r>
          </a:p>
          <a:p>
            <a:pPr lvl="2" indent="0" algn="l"/>
            <a:r>
              <a:rPr lang="en-US" sz="4400" dirty="0">
                <a:solidFill>
                  <a:srgbClr val="000066"/>
                </a:solidFill>
              </a:rPr>
              <a:t>    - Concern that situation could escalate as they already appeared to be heading 	that direction.</a:t>
            </a:r>
          </a:p>
          <a:p>
            <a:pPr lvl="2" indent="0" algn="l"/>
            <a:r>
              <a:rPr lang="en-US" sz="4400" dirty="0">
                <a:solidFill>
                  <a:srgbClr val="000066"/>
                </a:solidFill>
              </a:rPr>
              <a:t>    - Potential negative impact to relationship with hospital by placing them in the</a:t>
            </a:r>
          </a:p>
          <a:p>
            <a:pPr lvl="2" indent="0" algn="l"/>
            <a:r>
              <a:rPr lang="en-US" sz="4400" dirty="0">
                <a:solidFill>
                  <a:srgbClr val="000066"/>
                </a:solidFill>
              </a:rPr>
              <a:t>	middle of an uncomfortable situation without us there to support them.</a:t>
            </a:r>
          </a:p>
        </p:txBody>
      </p:sp>
      <p:sp>
        <p:nvSpPr>
          <p:cNvPr id="75" name="Shape 75"/>
          <p:cNvSpPr>
            <a:spLocks noGrp="1"/>
          </p:cNvSpPr>
          <p:nvPr>
            <p:ph type="sldNum" sz="quarter" idx="2"/>
          </p:nvPr>
        </p:nvSpPr>
        <p:spPr>
          <a:xfrm>
            <a:off x="11998014" y="13080999"/>
            <a:ext cx="375272" cy="4064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pPr/>
              <a:t>10</a:t>
            </a:fld>
            <a:endParaRPr dirty="0"/>
          </a:p>
        </p:txBody>
      </p:sp>
      <p:sp>
        <p:nvSpPr>
          <p:cNvPr id="78" name="Shape 78"/>
          <p:cNvSpPr/>
          <p:nvPr/>
        </p:nvSpPr>
        <p:spPr>
          <a:xfrm>
            <a:off x="-6228490" y="5058265"/>
            <a:ext cx="8087256" cy="12751550"/>
          </a:xfrm>
          <a:prstGeom prst="roundRect">
            <a:avLst>
              <a:gd name="adj" fmla="val 10059"/>
            </a:avLst>
          </a:prstGeom>
          <a:ln w="6350">
            <a:solidFill>
              <a:schemeClr val="accent2"/>
            </a:solidFill>
            <a:miter lim="400000"/>
          </a:ln>
        </p:spPr>
        <p:txBody>
          <a:bodyPr lIns="50800" tIns="50800" rIns="50800" bIns="50800" anchor="ctr"/>
          <a:lstStyle/>
          <a:p>
            <a:pPr>
              <a:defRPr sz="3200">
                <a:solidFill>
                  <a:srgbClr val="FFFFFF"/>
                </a:solidFill>
              </a:defRPr>
            </a:pP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79" name="Donor Connect_just the icon_F-03.png"/>
          <p:cNvPicPr>
            <a:picLocks noChangeAspect="1"/>
          </p:cNvPicPr>
          <p:nvPr/>
        </p:nvPicPr>
        <p:blipFill>
          <a:blip r:embed="rId3">
            <a:extLst/>
          </a:blip>
          <a:stretch>
            <a:fillRect/>
          </a:stretch>
        </p:blipFill>
        <p:spPr>
          <a:xfrm>
            <a:off x="457199" y="12879154"/>
            <a:ext cx="406401" cy="403693"/>
          </a:xfrm>
          <a:prstGeom prst="rect">
            <a:avLst/>
          </a:prstGeom>
          <a:ln w="12700">
            <a:miter lim="400000"/>
          </a:ln>
        </p:spPr>
      </p:pic>
      <p:sp>
        <p:nvSpPr>
          <p:cNvPr id="6" name="Shape 94">
            <a:extLst>
              <a:ext uri="{FF2B5EF4-FFF2-40B4-BE49-F238E27FC236}">
                <a16:creationId xmlns:a16="http://schemas.microsoft.com/office/drawing/2014/main" id="{3284B4EF-236F-4758-AEBA-D853E9A2D206}"/>
              </a:ext>
            </a:extLst>
          </p:cNvPr>
          <p:cNvSpPr/>
          <p:nvPr/>
        </p:nvSpPr>
        <p:spPr>
          <a:xfrm>
            <a:off x="332105" y="433154"/>
            <a:ext cx="656590" cy="1633460"/>
          </a:xfrm>
          <a:prstGeom prst="rect">
            <a:avLst/>
          </a:prstGeom>
          <a:ln w="12700">
            <a:miter lim="400000"/>
          </a:ln>
          <a:extLst>
            <a:ext uri="{C572A759-6A51-4108-AA02-DFA0A04FC94B}">
              <ma14:wrappingTextBoxFlag xmlns:ma14="http://schemas.microsoft.com/office/mac/drawingml/2011/main" xmlns="" val="1"/>
            </a:ext>
          </a:extLst>
        </p:spPr>
        <p:txBody>
          <a:bodyPr vert="vert270" wrap="none" lIns="50800" tIns="50800" rIns="50800" bIns="50800" anchor="ctr">
            <a:spAutoFit/>
          </a:bodyPr>
          <a:lstStyle>
            <a:lvl1pPr algn="r">
              <a:defRPr sz="2400">
                <a:solidFill>
                  <a:srgbClr val="243746"/>
                </a:solidFill>
                <a:latin typeface="Helvetica"/>
                <a:ea typeface="Helvetica"/>
                <a:cs typeface="Helvetica"/>
                <a:sym typeface="Helvetica"/>
              </a:defRPr>
            </a:lvl1pPr>
          </a:lstStyle>
          <a:p>
            <a:r>
              <a:rPr lang="en-US" sz="3600" dirty="0">
                <a:solidFill>
                  <a:srgbClr val="FFC000"/>
                </a:solidFill>
                <a:latin typeface="Open Sans" panose="020B0606030504020204" pitchFamily="34" charset="0"/>
                <a:ea typeface="Open Sans" panose="020B0606030504020204" pitchFamily="34" charset="0"/>
                <a:cs typeface="Open Sans" panose="020B0606030504020204" pitchFamily="34" charset="0"/>
              </a:rPr>
              <a:t>Barriers</a:t>
            </a:r>
          </a:p>
        </p:txBody>
      </p:sp>
    </p:spTree>
    <p:extLst>
      <p:ext uri="{BB962C8B-B14F-4D97-AF65-F5344CB8AC3E}">
        <p14:creationId xmlns:p14="http://schemas.microsoft.com/office/powerpoint/2010/main" val="398236317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 name="Shape 74"/>
          <p:cNvSpPr/>
          <p:nvPr/>
        </p:nvSpPr>
        <p:spPr>
          <a:xfrm>
            <a:off x="1493525" y="-1438287"/>
            <a:ext cx="25819566" cy="15587267"/>
          </a:xfrm>
          <a:prstGeom prst="roundRect">
            <a:avLst>
              <a:gd name="adj" fmla="val 9604"/>
            </a:avLst>
          </a:prstGeom>
          <a:solidFill>
            <a:srgbClr val="FFFFFF"/>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3200">
                <a:solidFill>
                  <a:srgbClr val="FFFFFF"/>
                </a:solidFill>
              </a:defRPr>
            </a:lvl1pPr>
          </a:lstStyle>
          <a:p>
            <a:r>
              <a:rPr dirty="0">
                <a:latin typeface="Open Sans" panose="020B0606030504020204" pitchFamily="34" charset="0"/>
                <a:ea typeface="Open Sans" panose="020B0606030504020204" pitchFamily="34" charset="0"/>
                <a:cs typeface="Open Sans" panose="020B0606030504020204" pitchFamily="34" charset="0"/>
              </a:rPr>
              <a:t>v</a:t>
            </a:r>
          </a:p>
        </p:txBody>
      </p:sp>
      <p:sp>
        <p:nvSpPr>
          <p:cNvPr id="2" name="Title 1">
            <a:extLst>
              <a:ext uri="{FF2B5EF4-FFF2-40B4-BE49-F238E27FC236}">
                <a16:creationId xmlns:a16="http://schemas.microsoft.com/office/drawing/2014/main" id="{51DEE57A-2DF8-4F6F-B46C-9C0B57B78AB1}"/>
              </a:ext>
            </a:extLst>
          </p:cNvPr>
          <p:cNvSpPr>
            <a:spLocks noGrp="1"/>
          </p:cNvSpPr>
          <p:nvPr>
            <p:ph type="title"/>
          </p:nvPr>
        </p:nvSpPr>
        <p:spPr>
          <a:xfrm>
            <a:off x="3556000" y="1325882"/>
            <a:ext cx="20828000" cy="2499227"/>
          </a:xfrm>
        </p:spPr>
        <p:txBody>
          <a:bodyPr>
            <a:normAutofit/>
          </a:bodyPr>
          <a:lstStyle/>
          <a:p>
            <a:pPr algn="ctr"/>
            <a:r>
              <a:rPr lang="en-US" dirty="0">
                <a:solidFill>
                  <a:srgbClr val="000066"/>
                </a:solidFill>
              </a:rPr>
              <a:t>Next Steps</a:t>
            </a:r>
          </a:p>
        </p:txBody>
      </p:sp>
      <p:sp>
        <p:nvSpPr>
          <p:cNvPr id="3" name="Text Placeholder 2">
            <a:extLst>
              <a:ext uri="{FF2B5EF4-FFF2-40B4-BE49-F238E27FC236}">
                <a16:creationId xmlns:a16="http://schemas.microsoft.com/office/drawing/2014/main" id="{6C88F5DB-808E-4E21-96EF-3C9AA4643CA1}"/>
              </a:ext>
            </a:extLst>
          </p:cNvPr>
          <p:cNvSpPr>
            <a:spLocks noGrp="1"/>
          </p:cNvSpPr>
          <p:nvPr>
            <p:ph type="body" sz="quarter" idx="1"/>
          </p:nvPr>
        </p:nvSpPr>
        <p:spPr>
          <a:xfrm>
            <a:off x="3231238" y="8312726"/>
            <a:ext cx="20139126" cy="4970119"/>
          </a:xfrm>
        </p:spPr>
        <p:txBody>
          <a:bodyPr>
            <a:normAutofit/>
          </a:bodyPr>
          <a:lstStyle/>
          <a:p>
            <a:pPr lvl="2" indent="0" algn="l"/>
            <a:r>
              <a:rPr lang="en-US" sz="4400" dirty="0">
                <a:solidFill>
                  <a:srgbClr val="000066"/>
                </a:solidFill>
              </a:rPr>
              <a:t>Collaborate with other OPO’s to see how they have handled, or plan to handle these types of situations in the future.</a:t>
            </a:r>
          </a:p>
        </p:txBody>
      </p:sp>
      <p:sp>
        <p:nvSpPr>
          <p:cNvPr id="75" name="Shape 75"/>
          <p:cNvSpPr>
            <a:spLocks noGrp="1"/>
          </p:cNvSpPr>
          <p:nvPr>
            <p:ph type="sldNum" sz="quarter" idx="2"/>
          </p:nvPr>
        </p:nvSpPr>
        <p:spPr>
          <a:xfrm>
            <a:off x="11998014" y="13080999"/>
            <a:ext cx="375272" cy="4064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pPr/>
              <a:t>11</a:t>
            </a:fld>
            <a:endParaRPr dirty="0"/>
          </a:p>
        </p:txBody>
      </p:sp>
      <p:sp>
        <p:nvSpPr>
          <p:cNvPr id="78" name="Shape 78"/>
          <p:cNvSpPr/>
          <p:nvPr/>
        </p:nvSpPr>
        <p:spPr>
          <a:xfrm>
            <a:off x="-6228490" y="5058265"/>
            <a:ext cx="8087256" cy="12751550"/>
          </a:xfrm>
          <a:prstGeom prst="roundRect">
            <a:avLst>
              <a:gd name="adj" fmla="val 10059"/>
            </a:avLst>
          </a:prstGeom>
          <a:ln w="6350">
            <a:solidFill>
              <a:schemeClr val="accent2"/>
            </a:solidFill>
            <a:miter lim="400000"/>
          </a:ln>
        </p:spPr>
        <p:txBody>
          <a:bodyPr lIns="50800" tIns="50800" rIns="50800" bIns="50800" anchor="ctr"/>
          <a:lstStyle/>
          <a:p>
            <a:pPr>
              <a:defRPr sz="3200">
                <a:solidFill>
                  <a:srgbClr val="FFFFFF"/>
                </a:solidFill>
              </a:defRPr>
            </a:pP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79" name="Donor Connect_just the icon_F-03.png"/>
          <p:cNvPicPr>
            <a:picLocks noChangeAspect="1"/>
          </p:cNvPicPr>
          <p:nvPr/>
        </p:nvPicPr>
        <p:blipFill>
          <a:blip r:embed="rId3">
            <a:extLst/>
          </a:blip>
          <a:stretch>
            <a:fillRect/>
          </a:stretch>
        </p:blipFill>
        <p:spPr>
          <a:xfrm>
            <a:off x="457199" y="12879154"/>
            <a:ext cx="406401" cy="403693"/>
          </a:xfrm>
          <a:prstGeom prst="rect">
            <a:avLst/>
          </a:prstGeom>
          <a:ln w="12700">
            <a:miter lim="400000"/>
          </a:ln>
        </p:spPr>
      </p:pic>
      <p:sp>
        <p:nvSpPr>
          <p:cNvPr id="6" name="Shape 94">
            <a:extLst>
              <a:ext uri="{FF2B5EF4-FFF2-40B4-BE49-F238E27FC236}">
                <a16:creationId xmlns:a16="http://schemas.microsoft.com/office/drawing/2014/main" id="{3284B4EF-236F-4758-AEBA-D853E9A2D206}"/>
              </a:ext>
            </a:extLst>
          </p:cNvPr>
          <p:cNvSpPr/>
          <p:nvPr/>
        </p:nvSpPr>
        <p:spPr>
          <a:xfrm>
            <a:off x="332105" y="433154"/>
            <a:ext cx="656590" cy="2295500"/>
          </a:xfrm>
          <a:prstGeom prst="rect">
            <a:avLst/>
          </a:prstGeom>
          <a:ln w="12700">
            <a:miter lim="400000"/>
          </a:ln>
          <a:extLst>
            <a:ext uri="{C572A759-6A51-4108-AA02-DFA0A04FC94B}">
              <ma14:wrappingTextBoxFlag xmlns:ma14="http://schemas.microsoft.com/office/mac/drawingml/2011/main" xmlns="" val="1"/>
            </a:ext>
          </a:extLst>
        </p:spPr>
        <p:txBody>
          <a:bodyPr vert="vert270" wrap="none" lIns="50800" tIns="50800" rIns="50800" bIns="50800" anchor="ctr">
            <a:spAutoFit/>
          </a:bodyPr>
          <a:lstStyle>
            <a:lvl1pPr algn="r">
              <a:defRPr sz="2400">
                <a:solidFill>
                  <a:srgbClr val="243746"/>
                </a:solidFill>
                <a:latin typeface="Helvetica"/>
                <a:ea typeface="Helvetica"/>
                <a:cs typeface="Helvetica"/>
                <a:sym typeface="Helvetica"/>
              </a:defRPr>
            </a:lvl1pPr>
          </a:lstStyle>
          <a:p>
            <a:r>
              <a:rPr lang="en-US" sz="3600" dirty="0">
                <a:solidFill>
                  <a:srgbClr val="FFC000"/>
                </a:solidFill>
                <a:latin typeface="Open Sans" panose="020B0606030504020204" pitchFamily="34" charset="0"/>
                <a:ea typeface="Open Sans" panose="020B0606030504020204" pitchFamily="34" charset="0"/>
                <a:cs typeface="Open Sans" panose="020B0606030504020204" pitchFamily="34" charset="0"/>
              </a:rPr>
              <a:t>Next Steps</a:t>
            </a:r>
            <a:endParaRPr sz="3600" dirty="0">
              <a:solidFill>
                <a:srgbClr val="FFC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4757597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 name="Shape 74"/>
          <p:cNvSpPr/>
          <p:nvPr/>
        </p:nvSpPr>
        <p:spPr>
          <a:xfrm>
            <a:off x="1493525" y="-1438287"/>
            <a:ext cx="25819566" cy="15587267"/>
          </a:xfrm>
          <a:prstGeom prst="roundRect">
            <a:avLst>
              <a:gd name="adj" fmla="val 9604"/>
            </a:avLst>
          </a:prstGeom>
          <a:solidFill>
            <a:srgbClr val="FFFFFF"/>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3200">
                <a:solidFill>
                  <a:srgbClr val="FFFFFF"/>
                </a:solidFill>
              </a:defRPr>
            </a:lvl1pPr>
          </a:lstStyle>
          <a:p>
            <a:r>
              <a:rPr dirty="0">
                <a:latin typeface="Open Sans" panose="020B0606030504020204" pitchFamily="34" charset="0"/>
                <a:ea typeface="Open Sans" panose="020B0606030504020204" pitchFamily="34" charset="0"/>
                <a:cs typeface="Open Sans" panose="020B0606030504020204" pitchFamily="34" charset="0"/>
              </a:rPr>
              <a:t>v</a:t>
            </a:r>
          </a:p>
        </p:txBody>
      </p:sp>
      <p:sp>
        <p:nvSpPr>
          <p:cNvPr id="2" name="Title 1">
            <a:extLst>
              <a:ext uri="{FF2B5EF4-FFF2-40B4-BE49-F238E27FC236}">
                <a16:creationId xmlns:a16="http://schemas.microsoft.com/office/drawing/2014/main" id="{51DEE57A-2DF8-4F6F-B46C-9C0B57B78AB1}"/>
              </a:ext>
            </a:extLst>
          </p:cNvPr>
          <p:cNvSpPr>
            <a:spLocks noGrp="1"/>
          </p:cNvSpPr>
          <p:nvPr>
            <p:ph type="title"/>
          </p:nvPr>
        </p:nvSpPr>
        <p:spPr>
          <a:xfrm>
            <a:off x="3193118" y="466636"/>
            <a:ext cx="20828000" cy="4648200"/>
          </a:xfrm>
        </p:spPr>
        <p:txBody>
          <a:bodyPr/>
          <a:lstStyle/>
          <a:p>
            <a:pPr algn="ctr"/>
            <a:r>
              <a:rPr lang="en-US" dirty="0">
                <a:solidFill>
                  <a:srgbClr val="000066"/>
                </a:solidFill>
              </a:rPr>
              <a:t>General Practice for Registered Not Brain Dead DCD Approaches</a:t>
            </a:r>
          </a:p>
        </p:txBody>
      </p:sp>
      <p:sp>
        <p:nvSpPr>
          <p:cNvPr id="3" name="Text Placeholder 2">
            <a:extLst>
              <a:ext uri="{FF2B5EF4-FFF2-40B4-BE49-F238E27FC236}">
                <a16:creationId xmlns:a16="http://schemas.microsoft.com/office/drawing/2014/main" id="{6C88F5DB-808E-4E21-96EF-3C9AA4643CA1}"/>
              </a:ext>
            </a:extLst>
          </p:cNvPr>
          <p:cNvSpPr>
            <a:spLocks noGrp="1"/>
          </p:cNvSpPr>
          <p:nvPr>
            <p:ph type="body" sz="quarter" idx="1"/>
          </p:nvPr>
        </p:nvSpPr>
        <p:spPr>
          <a:xfrm>
            <a:off x="2488692" y="5592633"/>
            <a:ext cx="21438110" cy="7690214"/>
          </a:xfrm>
        </p:spPr>
        <p:txBody>
          <a:bodyPr>
            <a:normAutofit/>
          </a:bodyPr>
          <a:lstStyle/>
          <a:p>
            <a:pPr marL="571500" indent="-571500" algn="l">
              <a:lnSpc>
                <a:spcPct val="150000"/>
              </a:lnSpc>
              <a:buFont typeface="Courier New" panose="02070309020205020404" pitchFamily="49" charset="0"/>
              <a:buChar char="o"/>
            </a:pPr>
            <a:r>
              <a:rPr lang="en-US" sz="4400" dirty="0">
                <a:solidFill>
                  <a:srgbClr val="000066"/>
                </a:solidFill>
              </a:rPr>
              <a:t>Print off registry document and have readily available for approach</a:t>
            </a:r>
          </a:p>
          <a:p>
            <a:pPr marL="571500" indent="-571500" algn="l">
              <a:lnSpc>
                <a:spcPct val="150000"/>
              </a:lnSpc>
              <a:buFont typeface="Courier New" panose="02070309020205020404" pitchFamily="49" charset="0"/>
              <a:buChar char="o"/>
            </a:pPr>
            <a:r>
              <a:rPr lang="en-US" sz="4400" dirty="0">
                <a:solidFill>
                  <a:srgbClr val="000066"/>
                </a:solidFill>
              </a:rPr>
              <a:t>Assumptive, implied yes during approach:	</a:t>
            </a:r>
            <a:br>
              <a:rPr lang="en-US" sz="4400" dirty="0">
                <a:solidFill>
                  <a:srgbClr val="000066"/>
                </a:solidFill>
              </a:rPr>
            </a:br>
            <a:r>
              <a:rPr lang="en-US" sz="4400" dirty="0">
                <a:solidFill>
                  <a:srgbClr val="000066"/>
                </a:solidFill>
              </a:rPr>
              <a:t> -  After establishing grave prognosis with family, ask them if they were aware that    	 their loved one is a registered donor and share registry document with them.</a:t>
            </a:r>
          </a:p>
          <a:p>
            <a:pPr algn="l">
              <a:lnSpc>
                <a:spcPct val="150000"/>
              </a:lnSpc>
            </a:pPr>
            <a:r>
              <a:rPr lang="en-US" sz="4400" dirty="0">
                <a:solidFill>
                  <a:srgbClr val="000066"/>
                </a:solidFill>
              </a:rPr>
              <a:t>     -  Explain that we are here to support them through the donation process to    	   	 explain to them what it will look like.</a:t>
            </a:r>
          </a:p>
          <a:p>
            <a:pPr marL="857250" indent="-857250" algn="l">
              <a:lnSpc>
                <a:spcPct val="150000"/>
              </a:lnSpc>
              <a:buFont typeface="Courier New" panose="02070309020205020404" pitchFamily="49" charset="0"/>
              <a:buChar char="o"/>
            </a:pPr>
            <a:r>
              <a:rPr lang="en-US" sz="4400" dirty="0">
                <a:solidFill>
                  <a:srgbClr val="000066"/>
                </a:solidFill>
              </a:rPr>
              <a:t>Explain donation process and timeline addressing concerns as needed.</a:t>
            </a:r>
            <a:endParaRPr lang="en-US" sz="7200" dirty="0">
              <a:solidFill>
                <a:srgbClr val="000066"/>
              </a:solidFill>
            </a:endParaRPr>
          </a:p>
          <a:p>
            <a:pPr marL="571500" lvl="2" indent="-571500" algn="l">
              <a:buFont typeface="Courier New" panose="02070309020205020404" pitchFamily="49" charset="0"/>
              <a:buChar char="o"/>
            </a:pPr>
            <a:endParaRPr lang="en-US" sz="4400" dirty="0">
              <a:solidFill>
                <a:srgbClr val="000066"/>
              </a:solidFill>
            </a:endParaRPr>
          </a:p>
        </p:txBody>
      </p:sp>
      <p:sp>
        <p:nvSpPr>
          <p:cNvPr id="75" name="Shape 75"/>
          <p:cNvSpPr>
            <a:spLocks noGrp="1"/>
          </p:cNvSpPr>
          <p:nvPr>
            <p:ph type="sldNum" sz="quarter" idx="2"/>
          </p:nvPr>
        </p:nvSpPr>
        <p:spPr>
          <a:xfrm>
            <a:off x="11998014" y="13080999"/>
            <a:ext cx="375272" cy="4064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pPr/>
              <a:t>2</a:t>
            </a:fld>
            <a:endParaRPr dirty="0"/>
          </a:p>
        </p:txBody>
      </p:sp>
      <p:sp>
        <p:nvSpPr>
          <p:cNvPr id="78" name="Shape 78"/>
          <p:cNvSpPr/>
          <p:nvPr/>
        </p:nvSpPr>
        <p:spPr>
          <a:xfrm>
            <a:off x="-6228490" y="5058265"/>
            <a:ext cx="8087256" cy="12751550"/>
          </a:xfrm>
          <a:prstGeom prst="roundRect">
            <a:avLst>
              <a:gd name="adj" fmla="val 10059"/>
            </a:avLst>
          </a:prstGeom>
          <a:ln w="6350">
            <a:solidFill>
              <a:schemeClr val="accent2"/>
            </a:solidFill>
            <a:miter lim="400000"/>
          </a:ln>
        </p:spPr>
        <p:txBody>
          <a:bodyPr lIns="50800" tIns="50800" rIns="50800" bIns="50800" anchor="ctr"/>
          <a:lstStyle/>
          <a:p>
            <a:pPr>
              <a:defRPr sz="3200">
                <a:solidFill>
                  <a:srgbClr val="FFFFFF"/>
                </a:solidFill>
              </a:defRPr>
            </a:pP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79" name="Donor Connect_just the icon_F-03.png"/>
          <p:cNvPicPr>
            <a:picLocks noChangeAspect="1"/>
          </p:cNvPicPr>
          <p:nvPr/>
        </p:nvPicPr>
        <p:blipFill>
          <a:blip r:embed="rId3">
            <a:extLst/>
          </a:blip>
          <a:stretch>
            <a:fillRect/>
          </a:stretch>
        </p:blipFill>
        <p:spPr>
          <a:xfrm>
            <a:off x="457199" y="12879154"/>
            <a:ext cx="406401" cy="403693"/>
          </a:xfrm>
          <a:prstGeom prst="rect">
            <a:avLst/>
          </a:prstGeom>
          <a:ln w="12700">
            <a:miter lim="400000"/>
          </a:ln>
        </p:spPr>
      </p:pic>
      <p:sp>
        <p:nvSpPr>
          <p:cNvPr id="6" name="Shape 94">
            <a:extLst>
              <a:ext uri="{FF2B5EF4-FFF2-40B4-BE49-F238E27FC236}">
                <a16:creationId xmlns:a16="http://schemas.microsoft.com/office/drawing/2014/main" id="{3284B4EF-236F-4758-AEBA-D853E9A2D206}"/>
              </a:ext>
            </a:extLst>
          </p:cNvPr>
          <p:cNvSpPr/>
          <p:nvPr/>
        </p:nvSpPr>
        <p:spPr>
          <a:xfrm>
            <a:off x="332105" y="433154"/>
            <a:ext cx="656590" cy="3391955"/>
          </a:xfrm>
          <a:prstGeom prst="rect">
            <a:avLst/>
          </a:prstGeom>
          <a:ln w="12700">
            <a:miter lim="400000"/>
          </a:ln>
          <a:extLst>
            <a:ext uri="{C572A759-6A51-4108-AA02-DFA0A04FC94B}">
              <ma14:wrappingTextBoxFlag xmlns:ma14="http://schemas.microsoft.com/office/mac/drawingml/2011/main" xmlns="" val="1"/>
            </a:ext>
          </a:extLst>
        </p:spPr>
        <p:txBody>
          <a:bodyPr vert="vert270" wrap="none" lIns="50800" tIns="50800" rIns="50800" bIns="50800" anchor="ctr">
            <a:spAutoFit/>
          </a:bodyPr>
          <a:lstStyle>
            <a:lvl1pPr algn="r">
              <a:defRPr sz="2400">
                <a:solidFill>
                  <a:srgbClr val="243746"/>
                </a:solidFill>
                <a:latin typeface="Helvetica"/>
                <a:ea typeface="Helvetica"/>
                <a:cs typeface="Helvetica"/>
                <a:sym typeface="Helvetica"/>
              </a:defRPr>
            </a:lvl1pPr>
          </a:lstStyle>
          <a:p>
            <a:r>
              <a:rPr lang="en-US" sz="3600" dirty="0">
                <a:solidFill>
                  <a:srgbClr val="FFC000"/>
                </a:solidFill>
                <a:latin typeface="Open Sans" panose="020B0606030504020204" pitchFamily="34" charset="0"/>
                <a:ea typeface="Open Sans" panose="020B0606030504020204" pitchFamily="34" charset="0"/>
                <a:cs typeface="Open Sans" panose="020B0606030504020204" pitchFamily="34" charset="0"/>
              </a:rPr>
              <a:t>General Practice</a:t>
            </a:r>
            <a:endParaRPr sz="3600" dirty="0">
              <a:solidFill>
                <a:srgbClr val="FFC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3208421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 name="Shape 74"/>
          <p:cNvSpPr/>
          <p:nvPr/>
        </p:nvSpPr>
        <p:spPr>
          <a:xfrm>
            <a:off x="1493525" y="-1438287"/>
            <a:ext cx="25819566" cy="15587267"/>
          </a:xfrm>
          <a:prstGeom prst="roundRect">
            <a:avLst>
              <a:gd name="adj" fmla="val 9604"/>
            </a:avLst>
          </a:prstGeom>
          <a:solidFill>
            <a:srgbClr val="FFFFFF"/>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3200">
                <a:solidFill>
                  <a:srgbClr val="FFFFFF"/>
                </a:solidFill>
              </a:defRPr>
            </a:lvl1pPr>
          </a:lstStyle>
          <a:p>
            <a:r>
              <a:rPr dirty="0">
                <a:latin typeface="Open Sans" panose="020B0606030504020204" pitchFamily="34" charset="0"/>
                <a:ea typeface="Open Sans" panose="020B0606030504020204" pitchFamily="34" charset="0"/>
                <a:cs typeface="Open Sans" panose="020B0606030504020204" pitchFamily="34" charset="0"/>
              </a:rPr>
              <a:t>v</a:t>
            </a:r>
          </a:p>
        </p:txBody>
      </p:sp>
      <p:sp>
        <p:nvSpPr>
          <p:cNvPr id="2" name="Title 1">
            <a:extLst>
              <a:ext uri="{FF2B5EF4-FFF2-40B4-BE49-F238E27FC236}">
                <a16:creationId xmlns:a16="http://schemas.microsoft.com/office/drawing/2014/main" id="{51DEE57A-2DF8-4F6F-B46C-9C0B57B78AB1}"/>
              </a:ext>
            </a:extLst>
          </p:cNvPr>
          <p:cNvSpPr>
            <a:spLocks noGrp="1"/>
          </p:cNvSpPr>
          <p:nvPr>
            <p:ph type="title"/>
          </p:nvPr>
        </p:nvSpPr>
        <p:spPr>
          <a:xfrm>
            <a:off x="3556000" y="433154"/>
            <a:ext cx="20828000" cy="2499227"/>
          </a:xfrm>
        </p:spPr>
        <p:txBody>
          <a:bodyPr>
            <a:normAutofit/>
          </a:bodyPr>
          <a:lstStyle/>
          <a:p>
            <a:pPr algn="ctr"/>
            <a:r>
              <a:rPr lang="en-US" dirty="0">
                <a:solidFill>
                  <a:srgbClr val="000066"/>
                </a:solidFill>
              </a:rPr>
              <a:t>Most Common Concern</a:t>
            </a:r>
          </a:p>
        </p:txBody>
      </p:sp>
      <p:sp>
        <p:nvSpPr>
          <p:cNvPr id="3" name="Text Placeholder 2">
            <a:extLst>
              <a:ext uri="{FF2B5EF4-FFF2-40B4-BE49-F238E27FC236}">
                <a16:creationId xmlns:a16="http://schemas.microsoft.com/office/drawing/2014/main" id="{6C88F5DB-808E-4E21-96EF-3C9AA4643CA1}"/>
              </a:ext>
            </a:extLst>
          </p:cNvPr>
          <p:cNvSpPr>
            <a:spLocks noGrp="1"/>
          </p:cNvSpPr>
          <p:nvPr>
            <p:ph type="body" sz="quarter" idx="1"/>
          </p:nvPr>
        </p:nvSpPr>
        <p:spPr>
          <a:xfrm>
            <a:off x="3231238" y="5992618"/>
            <a:ext cx="20139126" cy="7290228"/>
          </a:xfrm>
        </p:spPr>
        <p:txBody>
          <a:bodyPr>
            <a:normAutofit/>
          </a:bodyPr>
          <a:lstStyle/>
          <a:p>
            <a:pPr lvl="2" indent="0" algn="l"/>
            <a:r>
              <a:rPr lang="en-US" sz="4400" b="1" dirty="0">
                <a:solidFill>
                  <a:srgbClr val="000066"/>
                </a:solidFill>
              </a:rPr>
              <a:t>Do we have to do this?</a:t>
            </a:r>
          </a:p>
          <a:p>
            <a:pPr lvl="2" indent="0" algn="l"/>
            <a:endParaRPr lang="en-US" sz="4400" b="1" dirty="0">
              <a:solidFill>
                <a:srgbClr val="000066"/>
              </a:solidFill>
            </a:endParaRPr>
          </a:p>
          <a:p>
            <a:pPr lvl="2" indent="0" algn="l"/>
            <a:r>
              <a:rPr lang="en-US" sz="4400" dirty="0">
                <a:solidFill>
                  <a:srgbClr val="000066"/>
                </a:solidFill>
              </a:rPr>
              <a:t>No, but since it was something that your loved one had indicated they wanted to do, I thought it would be something that you and your family would want to carry through with.</a:t>
            </a:r>
          </a:p>
          <a:p>
            <a:pPr lvl="2" indent="0" algn="l"/>
            <a:endParaRPr lang="en-US" sz="4400" dirty="0">
              <a:solidFill>
                <a:srgbClr val="000066"/>
              </a:solidFill>
            </a:endParaRPr>
          </a:p>
          <a:p>
            <a:pPr lvl="2" indent="0" algn="l"/>
            <a:r>
              <a:rPr lang="en-US" sz="4400" dirty="0">
                <a:solidFill>
                  <a:srgbClr val="000066"/>
                </a:solidFill>
              </a:rPr>
              <a:t>What questions or concerns do you have about what we have shared with you? I want to be sure that we support you and your family the best that we are able to throughout this process.</a:t>
            </a:r>
          </a:p>
        </p:txBody>
      </p:sp>
      <p:sp>
        <p:nvSpPr>
          <p:cNvPr id="75" name="Shape 75"/>
          <p:cNvSpPr>
            <a:spLocks noGrp="1"/>
          </p:cNvSpPr>
          <p:nvPr>
            <p:ph type="sldNum" sz="quarter" idx="2"/>
          </p:nvPr>
        </p:nvSpPr>
        <p:spPr>
          <a:xfrm>
            <a:off x="11998014" y="13080999"/>
            <a:ext cx="375272" cy="4064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pPr/>
              <a:t>3</a:t>
            </a:fld>
            <a:endParaRPr dirty="0"/>
          </a:p>
        </p:txBody>
      </p:sp>
      <p:sp>
        <p:nvSpPr>
          <p:cNvPr id="78" name="Shape 78"/>
          <p:cNvSpPr/>
          <p:nvPr/>
        </p:nvSpPr>
        <p:spPr>
          <a:xfrm>
            <a:off x="-6228490" y="5058265"/>
            <a:ext cx="8087256" cy="12751550"/>
          </a:xfrm>
          <a:prstGeom prst="roundRect">
            <a:avLst>
              <a:gd name="adj" fmla="val 10059"/>
            </a:avLst>
          </a:prstGeom>
          <a:ln w="6350">
            <a:solidFill>
              <a:schemeClr val="accent2"/>
            </a:solidFill>
            <a:miter lim="400000"/>
          </a:ln>
        </p:spPr>
        <p:txBody>
          <a:bodyPr lIns="50800" tIns="50800" rIns="50800" bIns="50800" anchor="ctr"/>
          <a:lstStyle/>
          <a:p>
            <a:pPr>
              <a:defRPr sz="3200">
                <a:solidFill>
                  <a:srgbClr val="FFFFFF"/>
                </a:solidFill>
              </a:defRPr>
            </a:pP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79" name="Donor Connect_just the icon_F-03.png"/>
          <p:cNvPicPr>
            <a:picLocks noChangeAspect="1"/>
          </p:cNvPicPr>
          <p:nvPr/>
        </p:nvPicPr>
        <p:blipFill>
          <a:blip r:embed="rId3">
            <a:extLst/>
          </a:blip>
          <a:stretch>
            <a:fillRect/>
          </a:stretch>
        </p:blipFill>
        <p:spPr>
          <a:xfrm>
            <a:off x="457199" y="12879154"/>
            <a:ext cx="406401" cy="403693"/>
          </a:xfrm>
          <a:prstGeom prst="rect">
            <a:avLst/>
          </a:prstGeom>
          <a:ln w="12700">
            <a:miter lim="400000"/>
          </a:ln>
        </p:spPr>
      </p:pic>
      <p:sp>
        <p:nvSpPr>
          <p:cNvPr id="6" name="Shape 94">
            <a:extLst>
              <a:ext uri="{FF2B5EF4-FFF2-40B4-BE49-F238E27FC236}">
                <a16:creationId xmlns:a16="http://schemas.microsoft.com/office/drawing/2014/main" id="{3284B4EF-236F-4758-AEBA-D853E9A2D206}"/>
              </a:ext>
            </a:extLst>
          </p:cNvPr>
          <p:cNvSpPr/>
          <p:nvPr/>
        </p:nvSpPr>
        <p:spPr>
          <a:xfrm>
            <a:off x="332105" y="433154"/>
            <a:ext cx="656590" cy="3391955"/>
          </a:xfrm>
          <a:prstGeom prst="rect">
            <a:avLst/>
          </a:prstGeom>
          <a:ln w="12700">
            <a:miter lim="400000"/>
          </a:ln>
          <a:extLst>
            <a:ext uri="{C572A759-6A51-4108-AA02-DFA0A04FC94B}">
              <ma14:wrappingTextBoxFlag xmlns:ma14="http://schemas.microsoft.com/office/mac/drawingml/2011/main" xmlns="" val="1"/>
            </a:ext>
          </a:extLst>
        </p:spPr>
        <p:txBody>
          <a:bodyPr vert="vert270" wrap="none" lIns="50800" tIns="50800" rIns="50800" bIns="50800" anchor="ctr">
            <a:spAutoFit/>
          </a:bodyPr>
          <a:lstStyle>
            <a:lvl1pPr algn="r">
              <a:defRPr sz="2400">
                <a:solidFill>
                  <a:srgbClr val="243746"/>
                </a:solidFill>
                <a:latin typeface="Helvetica"/>
                <a:ea typeface="Helvetica"/>
                <a:cs typeface="Helvetica"/>
                <a:sym typeface="Helvetica"/>
              </a:defRPr>
            </a:lvl1pPr>
          </a:lstStyle>
          <a:p>
            <a:r>
              <a:rPr lang="en-US" sz="3600" dirty="0">
                <a:solidFill>
                  <a:srgbClr val="FFC000"/>
                </a:solidFill>
                <a:latin typeface="Open Sans" panose="020B0606030504020204" pitchFamily="34" charset="0"/>
                <a:ea typeface="Open Sans" panose="020B0606030504020204" pitchFamily="34" charset="0"/>
                <a:cs typeface="Open Sans" panose="020B0606030504020204" pitchFamily="34" charset="0"/>
              </a:rPr>
              <a:t>General Practice</a:t>
            </a:r>
            <a:endParaRPr sz="3600" dirty="0">
              <a:solidFill>
                <a:srgbClr val="FFC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4348270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 name="Shape 74"/>
          <p:cNvSpPr/>
          <p:nvPr/>
        </p:nvSpPr>
        <p:spPr>
          <a:xfrm>
            <a:off x="1493525" y="-1438287"/>
            <a:ext cx="25819566" cy="15587267"/>
          </a:xfrm>
          <a:prstGeom prst="roundRect">
            <a:avLst>
              <a:gd name="adj" fmla="val 9604"/>
            </a:avLst>
          </a:prstGeom>
          <a:solidFill>
            <a:srgbClr val="FFFFFF"/>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3200">
                <a:solidFill>
                  <a:srgbClr val="FFFFFF"/>
                </a:solidFill>
              </a:defRPr>
            </a:lvl1pPr>
          </a:lstStyle>
          <a:p>
            <a:r>
              <a:rPr dirty="0">
                <a:latin typeface="Open Sans" panose="020B0606030504020204" pitchFamily="34" charset="0"/>
                <a:ea typeface="Open Sans" panose="020B0606030504020204" pitchFamily="34" charset="0"/>
                <a:cs typeface="Open Sans" panose="020B0606030504020204" pitchFamily="34" charset="0"/>
              </a:rPr>
              <a:t>v</a:t>
            </a:r>
          </a:p>
        </p:txBody>
      </p:sp>
      <p:sp>
        <p:nvSpPr>
          <p:cNvPr id="2" name="Title 1">
            <a:extLst>
              <a:ext uri="{FF2B5EF4-FFF2-40B4-BE49-F238E27FC236}">
                <a16:creationId xmlns:a16="http://schemas.microsoft.com/office/drawing/2014/main" id="{51DEE57A-2DF8-4F6F-B46C-9C0B57B78AB1}"/>
              </a:ext>
            </a:extLst>
          </p:cNvPr>
          <p:cNvSpPr>
            <a:spLocks noGrp="1"/>
          </p:cNvSpPr>
          <p:nvPr>
            <p:ph type="title"/>
          </p:nvPr>
        </p:nvSpPr>
        <p:spPr>
          <a:xfrm>
            <a:off x="3231238" y="246118"/>
            <a:ext cx="20828000" cy="2499227"/>
          </a:xfrm>
        </p:spPr>
        <p:txBody>
          <a:bodyPr>
            <a:normAutofit/>
          </a:bodyPr>
          <a:lstStyle/>
          <a:p>
            <a:pPr algn="ctr"/>
            <a:r>
              <a:rPr lang="en-US" dirty="0">
                <a:solidFill>
                  <a:srgbClr val="000066"/>
                </a:solidFill>
              </a:rPr>
              <a:t>Case Study</a:t>
            </a:r>
          </a:p>
        </p:txBody>
      </p:sp>
      <p:sp>
        <p:nvSpPr>
          <p:cNvPr id="3" name="Text Placeholder 2">
            <a:extLst>
              <a:ext uri="{FF2B5EF4-FFF2-40B4-BE49-F238E27FC236}">
                <a16:creationId xmlns:a16="http://schemas.microsoft.com/office/drawing/2014/main" id="{6C88F5DB-808E-4E21-96EF-3C9AA4643CA1}"/>
              </a:ext>
            </a:extLst>
          </p:cNvPr>
          <p:cNvSpPr>
            <a:spLocks noGrp="1"/>
          </p:cNvSpPr>
          <p:nvPr>
            <p:ph type="body" sz="quarter" idx="1"/>
          </p:nvPr>
        </p:nvSpPr>
        <p:spPr>
          <a:xfrm>
            <a:off x="2488691" y="2911083"/>
            <a:ext cx="20828000" cy="10804917"/>
          </a:xfrm>
        </p:spPr>
        <p:txBody>
          <a:bodyPr>
            <a:normAutofit fontScale="85000" lnSpcReduction="10000"/>
          </a:bodyPr>
          <a:lstStyle/>
          <a:p>
            <a:pPr lvl="2" indent="0" algn="l"/>
            <a:r>
              <a:rPr lang="en-US" sz="4400" dirty="0">
                <a:solidFill>
                  <a:srgbClr val="000066"/>
                </a:solidFill>
              </a:rPr>
              <a:t>58 Y / Male		Referral from a hospital 1 hour away.</a:t>
            </a:r>
          </a:p>
          <a:p>
            <a:pPr lvl="2" indent="0" algn="l"/>
            <a:endParaRPr lang="en-US" sz="4400" b="1" dirty="0">
              <a:solidFill>
                <a:srgbClr val="000066"/>
              </a:solidFill>
            </a:endParaRPr>
          </a:p>
          <a:p>
            <a:pPr lvl="2" indent="0" algn="l"/>
            <a:r>
              <a:rPr lang="en-US" sz="4400" b="1" dirty="0">
                <a:solidFill>
                  <a:srgbClr val="000066"/>
                </a:solidFill>
              </a:rPr>
              <a:t>Paged at 0319, c/b at 0327</a:t>
            </a:r>
            <a:r>
              <a:rPr lang="en-US" sz="4400" dirty="0">
                <a:solidFill>
                  <a:srgbClr val="000066"/>
                </a:solidFill>
              </a:rPr>
              <a:t> &amp; spoke with Kelly, RN.  Patient was a witnessed cardiac arrest at a rehab center.  Apparently, no bystander CPR was started, but when EMS arrived, they were able to do 2 rounds of CPR &amp; 2 pushes of Epi and got ROSC.  Patient was admitted to ICU about 2 hours ago &amp; since then he has had a change in pupils.  A CT was done &amp; it shows severe cerebral edema.</a:t>
            </a:r>
          </a:p>
          <a:p>
            <a:pPr lvl="2" indent="0" algn="l"/>
            <a:endParaRPr lang="en-US" sz="4400" dirty="0">
              <a:solidFill>
                <a:srgbClr val="000066"/>
              </a:solidFill>
            </a:endParaRPr>
          </a:p>
          <a:p>
            <a:pPr lvl="2" indent="0" algn="l"/>
            <a:r>
              <a:rPr lang="en-US" sz="4400" dirty="0">
                <a:solidFill>
                  <a:srgbClr val="000066"/>
                </a:solidFill>
              </a:rPr>
              <a:t>PMH: COPD, ETOH Abuse, Smoker, Drug abuse, anxiety, seizures, depression</a:t>
            </a:r>
          </a:p>
          <a:p>
            <a:pPr lvl="2" indent="0" algn="l"/>
            <a:r>
              <a:rPr lang="en-US" sz="4400" dirty="0">
                <a:solidFill>
                  <a:srgbClr val="000066"/>
                </a:solidFill>
              </a:rPr>
              <a:t>Neuro: -sedation, -cough/gag, pupils blown, +OBV</a:t>
            </a:r>
          </a:p>
          <a:p>
            <a:pPr lvl="2" indent="0" algn="l"/>
            <a:r>
              <a:rPr lang="en-US" sz="4400" dirty="0">
                <a:solidFill>
                  <a:srgbClr val="000066"/>
                </a:solidFill>
              </a:rPr>
              <a:t>VS: BP 82/56, HR 82, </a:t>
            </a:r>
            <a:r>
              <a:rPr lang="en-US" sz="4400" dirty="0" err="1">
                <a:solidFill>
                  <a:srgbClr val="000066"/>
                </a:solidFill>
              </a:rPr>
              <a:t>Sats</a:t>
            </a:r>
            <a:r>
              <a:rPr lang="en-US" sz="4400" dirty="0">
                <a:solidFill>
                  <a:srgbClr val="000066"/>
                </a:solidFill>
              </a:rPr>
              <a:t> 99% on 100% FiO2, RR 25-29, Temp 34.1- on 0.15 mcg/kg/min </a:t>
            </a:r>
            <a:r>
              <a:rPr lang="en-US" sz="4400" dirty="0" err="1">
                <a:solidFill>
                  <a:srgbClr val="000066"/>
                </a:solidFill>
              </a:rPr>
              <a:t>levo</a:t>
            </a:r>
            <a:endParaRPr lang="en-US" sz="4400" dirty="0">
              <a:solidFill>
                <a:srgbClr val="000066"/>
              </a:solidFill>
            </a:endParaRPr>
          </a:p>
          <a:p>
            <a:pPr lvl="2" indent="0" algn="l"/>
            <a:r>
              <a:rPr lang="en-US" sz="4400" dirty="0">
                <a:solidFill>
                  <a:srgbClr val="000066"/>
                </a:solidFill>
              </a:rPr>
              <a:t>Labs: BUN 5, Cr 0.86, AST 118, ALT 75, </a:t>
            </a:r>
            <a:r>
              <a:rPr lang="en-US" sz="4400" dirty="0" err="1">
                <a:solidFill>
                  <a:srgbClr val="000066"/>
                </a:solidFill>
              </a:rPr>
              <a:t>Tbili</a:t>
            </a:r>
            <a:r>
              <a:rPr lang="en-US" sz="4400" dirty="0">
                <a:solidFill>
                  <a:srgbClr val="000066"/>
                </a:solidFill>
              </a:rPr>
              <a:t> 0.3</a:t>
            </a:r>
          </a:p>
          <a:p>
            <a:pPr lvl="2" indent="0" algn="l"/>
            <a:endParaRPr lang="en-US" sz="4400" dirty="0">
              <a:solidFill>
                <a:srgbClr val="000066"/>
              </a:solidFill>
            </a:endParaRPr>
          </a:p>
          <a:p>
            <a:pPr lvl="2" indent="0" algn="l"/>
            <a:r>
              <a:rPr lang="en-US" sz="4400" dirty="0">
                <a:solidFill>
                  <a:srgbClr val="000066"/>
                </a:solidFill>
              </a:rPr>
              <a:t>Patient is still fully being treated.  There is no talk at all of w/d at this time.  The plan is to cool patient for 24 hours &amp; then reassess neuro status.  In addition to the cardiac arrest, there are also multiple other injuries that are unexplained, and those are being looked into.</a:t>
            </a:r>
          </a:p>
          <a:p>
            <a:pPr lvl="2" indent="0" algn="l"/>
            <a:endParaRPr lang="en-US" sz="4400" dirty="0">
              <a:solidFill>
                <a:srgbClr val="000066"/>
              </a:solidFill>
            </a:endParaRPr>
          </a:p>
          <a:p>
            <a:pPr lvl="2" indent="0" algn="l"/>
            <a:r>
              <a:rPr lang="en-US" sz="4400" dirty="0">
                <a:solidFill>
                  <a:srgbClr val="000066"/>
                </a:solidFill>
              </a:rPr>
              <a:t>I let her know we will follow up first thing in the morning.  I asked that she c/b with any talk of w/d or if patient loses all reflexes.</a:t>
            </a:r>
          </a:p>
          <a:p>
            <a:pPr lvl="2" indent="0" algn="l"/>
            <a:endParaRPr lang="en-US" sz="4400" dirty="0">
              <a:solidFill>
                <a:srgbClr val="000066"/>
              </a:solidFill>
            </a:endParaRPr>
          </a:p>
          <a:p>
            <a:pPr lvl="2" indent="0" algn="l"/>
            <a:r>
              <a:rPr lang="en-US" sz="4400" dirty="0">
                <a:solidFill>
                  <a:srgbClr val="000066"/>
                </a:solidFill>
              </a:rPr>
              <a:t>PLAN TO FOLLOW UP FIRST THING IN THE AM</a:t>
            </a:r>
          </a:p>
        </p:txBody>
      </p:sp>
      <p:sp>
        <p:nvSpPr>
          <p:cNvPr id="75" name="Shape 75"/>
          <p:cNvSpPr>
            <a:spLocks noGrp="1"/>
          </p:cNvSpPr>
          <p:nvPr>
            <p:ph type="sldNum" sz="quarter" idx="2"/>
          </p:nvPr>
        </p:nvSpPr>
        <p:spPr>
          <a:xfrm>
            <a:off x="11998014" y="13080999"/>
            <a:ext cx="375272" cy="4064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pPr/>
              <a:t>4</a:t>
            </a:fld>
            <a:endParaRPr dirty="0"/>
          </a:p>
        </p:txBody>
      </p:sp>
      <p:sp>
        <p:nvSpPr>
          <p:cNvPr id="78" name="Shape 78"/>
          <p:cNvSpPr/>
          <p:nvPr/>
        </p:nvSpPr>
        <p:spPr>
          <a:xfrm>
            <a:off x="-6228490" y="5058265"/>
            <a:ext cx="8087256" cy="12751550"/>
          </a:xfrm>
          <a:prstGeom prst="roundRect">
            <a:avLst>
              <a:gd name="adj" fmla="val 10059"/>
            </a:avLst>
          </a:prstGeom>
          <a:ln w="6350">
            <a:solidFill>
              <a:schemeClr val="accent2"/>
            </a:solidFill>
            <a:miter lim="400000"/>
          </a:ln>
        </p:spPr>
        <p:txBody>
          <a:bodyPr lIns="50800" tIns="50800" rIns="50800" bIns="50800" anchor="ctr"/>
          <a:lstStyle/>
          <a:p>
            <a:pPr>
              <a:defRPr sz="3200">
                <a:solidFill>
                  <a:srgbClr val="FFFFFF"/>
                </a:solidFill>
              </a:defRPr>
            </a:pP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79" name="Donor Connect_just the icon_F-03.png"/>
          <p:cNvPicPr>
            <a:picLocks noChangeAspect="1"/>
          </p:cNvPicPr>
          <p:nvPr/>
        </p:nvPicPr>
        <p:blipFill>
          <a:blip r:embed="rId3">
            <a:extLst/>
          </a:blip>
          <a:stretch>
            <a:fillRect/>
          </a:stretch>
        </p:blipFill>
        <p:spPr>
          <a:xfrm>
            <a:off x="457199" y="12879154"/>
            <a:ext cx="406401" cy="403693"/>
          </a:xfrm>
          <a:prstGeom prst="rect">
            <a:avLst/>
          </a:prstGeom>
          <a:ln w="12700">
            <a:miter lim="400000"/>
          </a:ln>
        </p:spPr>
      </p:pic>
      <p:sp>
        <p:nvSpPr>
          <p:cNvPr id="6" name="Shape 94">
            <a:extLst>
              <a:ext uri="{FF2B5EF4-FFF2-40B4-BE49-F238E27FC236}">
                <a16:creationId xmlns:a16="http://schemas.microsoft.com/office/drawing/2014/main" id="{3284B4EF-236F-4758-AEBA-D853E9A2D206}"/>
              </a:ext>
            </a:extLst>
          </p:cNvPr>
          <p:cNvSpPr/>
          <p:nvPr/>
        </p:nvSpPr>
        <p:spPr>
          <a:xfrm>
            <a:off x="332105" y="433154"/>
            <a:ext cx="656590" cy="2346796"/>
          </a:xfrm>
          <a:prstGeom prst="rect">
            <a:avLst/>
          </a:prstGeom>
          <a:ln w="12700">
            <a:miter lim="400000"/>
          </a:ln>
          <a:extLst>
            <a:ext uri="{C572A759-6A51-4108-AA02-DFA0A04FC94B}">
              <ma14:wrappingTextBoxFlag xmlns:ma14="http://schemas.microsoft.com/office/mac/drawingml/2011/main" xmlns="" val="1"/>
            </a:ext>
          </a:extLst>
        </p:spPr>
        <p:txBody>
          <a:bodyPr vert="vert270" wrap="none" lIns="50800" tIns="50800" rIns="50800" bIns="50800" anchor="ctr">
            <a:spAutoFit/>
          </a:bodyPr>
          <a:lstStyle>
            <a:lvl1pPr algn="r">
              <a:defRPr sz="2400">
                <a:solidFill>
                  <a:srgbClr val="243746"/>
                </a:solidFill>
                <a:latin typeface="Helvetica"/>
                <a:ea typeface="Helvetica"/>
                <a:cs typeface="Helvetica"/>
                <a:sym typeface="Helvetica"/>
              </a:defRPr>
            </a:lvl1pPr>
          </a:lstStyle>
          <a:p>
            <a:r>
              <a:rPr lang="en-US" sz="3600" dirty="0">
                <a:solidFill>
                  <a:srgbClr val="FFC000"/>
                </a:solidFill>
                <a:latin typeface="Open Sans" panose="020B0606030504020204" pitchFamily="34" charset="0"/>
                <a:ea typeface="Open Sans" panose="020B0606030504020204" pitchFamily="34" charset="0"/>
                <a:cs typeface="Open Sans" panose="020B0606030504020204" pitchFamily="34" charset="0"/>
              </a:rPr>
              <a:t>Case Study</a:t>
            </a:r>
            <a:endParaRPr sz="3600" dirty="0">
              <a:solidFill>
                <a:srgbClr val="FFC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0130106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 name="Shape 74"/>
          <p:cNvSpPr/>
          <p:nvPr/>
        </p:nvSpPr>
        <p:spPr>
          <a:xfrm>
            <a:off x="1493525" y="-1438287"/>
            <a:ext cx="25819566" cy="15587267"/>
          </a:xfrm>
          <a:prstGeom prst="roundRect">
            <a:avLst>
              <a:gd name="adj" fmla="val 9604"/>
            </a:avLst>
          </a:prstGeom>
          <a:solidFill>
            <a:srgbClr val="FFFFFF"/>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3200">
                <a:solidFill>
                  <a:srgbClr val="FFFFFF"/>
                </a:solidFill>
              </a:defRPr>
            </a:lvl1pPr>
          </a:lstStyle>
          <a:p>
            <a:r>
              <a:rPr dirty="0">
                <a:latin typeface="Open Sans" panose="020B0606030504020204" pitchFamily="34" charset="0"/>
                <a:ea typeface="Open Sans" panose="020B0606030504020204" pitchFamily="34" charset="0"/>
                <a:cs typeface="Open Sans" panose="020B0606030504020204" pitchFamily="34" charset="0"/>
              </a:rPr>
              <a:t>v</a:t>
            </a:r>
          </a:p>
        </p:txBody>
      </p:sp>
      <p:sp>
        <p:nvSpPr>
          <p:cNvPr id="2" name="Title 1">
            <a:extLst>
              <a:ext uri="{FF2B5EF4-FFF2-40B4-BE49-F238E27FC236}">
                <a16:creationId xmlns:a16="http://schemas.microsoft.com/office/drawing/2014/main" id="{51DEE57A-2DF8-4F6F-B46C-9C0B57B78AB1}"/>
              </a:ext>
            </a:extLst>
          </p:cNvPr>
          <p:cNvSpPr>
            <a:spLocks noGrp="1"/>
          </p:cNvSpPr>
          <p:nvPr>
            <p:ph type="title"/>
          </p:nvPr>
        </p:nvSpPr>
        <p:spPr>
          <a:xfrm>
            <a:off x="3231238" y="246118"/>
            <a:ext cx="20828000" cy="2499227"/>
          </a:xfrm>
        </p:spPr>
        <p:txBody>
          <a:bodyPr>
            <a:normAutofit/>
          </a:bodyPr>
          <a:lstStyle/>
          <a:p>
            <a:pPr algn="ctr"/>
            <a:r>
              <a:rPr lang="en-US" dirty="0">
                <a:solidFill>
                  <a:srgbClr val="000066"/>
                </a:solidFill>
              </a:rPr>
              <a:t>Case Study</a:t>
            </a:r>
          </a:p>
        </p:txBody>
      </p:sp>
      <p:sp>
        <p:nvSpPr>
          <p:cNvPr id="3" name="Text Placeholder 2">
            <a:extLst>
              <a:ext uri="{FF2B5EF4-FFF2-40B4-BE49-F238E27FC236}">
                <a16:creationId xmlns:a16="http://schemas.microsoft.com/office/drawing/2014/main" id="{6C88F5DB-808E-4E21-96EF-3C9AA4643CA1}"/>
              </a:ext>
            </a:extLst>
          </p:cNvPr>
          <p:cNvSpPr>
            <a:spLocks noGrp="1"/>
          </p:cNvSpPr>
          <p:nvPr>
            <p:ph type="body" sz="quarter" idx="1"/>
          </p:nvPr>
        </p:nvSpPr>
        <p:spPr>
          <a:xfrm>
            <a:off x="2488691" y="3883883"/>
            <a:ext cx="20828000" cy="8996899"/>
          </a:xfrm>
        </p:spPr>
        <p:txBody>
          <a:bodyPr>
            <a:normAutofit/>
          </a:bodyPr>
          <a:lstStyle/>
          <a:p>
            <a:pPr lvl="2" indent="0" algn="l"/>
            <a:r>
              <a:rPr lang="en-US" sz="4400" b="1" dirty="0">
                <a:solidFill>
                  <a:srgbClr val="000066"/>
                </a:solidFill>
              </a:rPr>
              <a:t>Paged at 0405, c/b at 0406</a:t>
            </a:r>
            <a:r>
              <a:rPr lang="en-US" sz="4400" dirty="0">
                <a:solidFill>
                  <a:srgbClr val="000066"/>
                </a:solidFill>
              </a:rPr>
              <a:t>  Kelly said that Dr. Washburn met with the patient's wife &amp; reviewed the results of the CT with her &amp; she said that she would like to w/d care now.  Dr. Washburn said he had to do some other things prior to w/d- so he was buying time for us to intervene.</a:t>
            </a:r>
          </a:p>
          <a:p>
            <a:pPr lvl="2" indent="0" algn="l"/>
            <a:endParaRPr lang="en-US" sz="4400" dirty="0">
              <a:solidFill>
                <a:srgbClr val="000066"/>
              </a:solidFill>
            </a:endParaRPr>
          </a:p>
          <a:p>
            <a:pPr lvl="2" indent="0" algn="l"/>
            <a:r>
              <a:rPr lang="en-US" sz="4400" dirty="0">
                <a:solidFill>
                  <a:srgbClr val="000066"/>
                </a:solidFill>
              </a:rPr>
              <a:t>I contacted Administrator on-call. Plan is to have David do a phone approach.</a:t>
            </a:r>
          </a:p>
          <a:p>
            <a:pPr lvl="2" indent="0" algn="l"/>
            <a:endParaRPr lang="en-US" sz="4400" dirty="0">
              <a:solidFill>
                <a:srgbClr val="000066"/>
              </a:solidFill>
            </a:endParaRPr>
          </a:p>
          <a:p>
            <a:pPr lvl="2" indent="0" algn="l"/>
            <a:r>
              <a:rPr lang="en-US" sz="4400" dirty="0">
                <a:solidFill>
                  <a:srgbClr val="000066"/>
                </a:solidFill>
              </a:rPr>
              <a:t>I let Kelly know that we are going to call patient's wife and do a phone approach.  She said that the wife is Betty, and her phone number is __.</a:t>
            </a:r>
          </a:p>
          <a:p>
            <a:pPr lvl="2" indent="0" algn="l"/>
            <a:endParaRPr lang="en-US" sz="4400" dirty="0">
              <a:solidFill>
                <a:srgbClr val="000066"/>
              </a:solidFill>
            </a:endParaRPr>
          </a:p>
          <a:p>
            <a:pPr lvl="2" indent="0" algn="l"/>
            <a:r>
              <a:rPr lang="en-US" sz="4400" dirty="0">
                <a:solidFill>
                  <a:srgbClr val="000066"/>
                </a:solidFill>
              </a:rPr>
              <a:t>I let her know as soon as we are finished with the approach I will call her back &amp; make a plan from there.  They will continue to treat while we work this out.</a:t>
            </a:r>
          </a:p>
        </p:txBody>
      </p:sp>
      <p:sp>
        <p:nvSpPr>
          <p:cNvPr id="75" name="Shape 75"/>
          <p:cNvSpPr>
            <a:spLocks noGrp="1"/>
          </p:cNvSpPr>
          <p:nvPr>
            <p:ph type="sldNum" sz="quarter" idx="2"/>
          </p:nvPr>
        </p:nvSpPr>
        <p:spPr>
          <a:xfrm>
            <a:off x="11998014" y="13080999"/>
            <a:ext cx="375272" cy="4064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pPr/>
              <a:t>5</a:t>
            </a:fld>
            <a:endParaRPr dirty="0"/>
          </a:p>
        </p:txBody>
      </p:sp>
      <p:sp>
        <p:nvSpPr>
          <p:cNvPr id="78" name="Shape 78"/>
          <p:cNvSpPr/>
          <p:nvPr/>
        </p:nvSpPr>
        <p:spPr>
          <a:xfrm>
            <a:off x="-6228490" y="5058265"/>
            <a:ext cx="8087256" cy="12751550"/>
          </a:xfrm>
          <a:prstGeom prst="roundRect">
            <a:avLst>
              <a:gd name="adj" fmla="val 10059"/>
            </a:avLst>
          </a:prstGeom>
          <a:ln w="6350">
            <a:solidFill>
              <a:schemeClr val="accent2"/>
            </a:solidFill>
            <a:miter lim="400000"/>
          </a:ln>
        </p:spPr>
        <p:txBody>
          <a:bodyPr lIns="50800" tIns="50800" rIns="50800" bIns="50800" anchor="ctr"/>
          <a:lstStyle/>
          <a:p>
            <a:pPr>
              <a:defRPr sz="3200">
                <a:solidFill>
                  <a:srgbClr val="FFFFFF"/>
                </a:solidFill>
              </a:defRPr>
            </a:pP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79" name="Donor Connect_just the icon_F-03.png"/>
          <p:cNvPicPr>
            <a:picLocks noChangeAspect="1"/>
          </p:cNvPicPr>
          <p:nvPr/>
        </p:nvPicPr>
        <p:blipFill>
          <a:blip r:embed="rId3">
            <a:extLst/>
          </a:blip>
          <a:stretch>
            <a:fillRect/>
          </a:stretch>
        </p:blipFill>
        <p:spPr>
          <a:xfrm>
            <a:off x="457199" y="12879154"/>
            <a:ext cx="406401" cy="403693"/>
          </a:xfrm>
          <a:prstGeom prst="rect">
            <a:avLst/>
          </a:prstGeom>
          <a:ln w="12700">
            <a:miter lim="400000"/>
          </a:ln>
        </p:spPr>
      </p:pic>
      <p:sp>
        <p:nvSpPr>
          <p:cNvPr id="6" name="Shape 94">
            <a:extLst>
              <a:ext uri="{FF2B5EF4-FFF2-40B4-BE49-F238E27FC236}">
                <a16:creationId xmlns:a16="http://schemas.microsoft.com/office/drawing/2014/main" id="{3284B4EF-236F-4758-AEBA-D853E9A2D206}"/>
              </a:ext>
            </a:extLst>
          </p:cNvPr>
          <p:cNvSpPr/>
          <p:nvPr/>
        </p:nvSpPr>
        <p:spPr>
          <a:xfrm>
            <a:off x="332105" y="433154"/>
            <a:ext cx="656590" cy="2346796"/>
          </a:xfrm>
          <a:prstGeom prst="rect">
            <a:avLst/>
          </a:prstGeom>
          <a:ln w="12700">
            <a:miter lim="400000"/>
          </a:ln>
          <a:extLst>
            <a:ext uri="{C572A759-6A51-4108-AA02-DFA0A04FC94B}">
              <ma14:wrappingTextBoxFlag xmlns:ma14="http://schemas.microsoft.com/office/mac/drawingml/2011/main" xmlns="" val="1"/>
            </a:ext>
          </a:extLst>
        </p:spPr>
        <p:txBody>
          <a:bodyPr vert="vert270" wrap="none" lIns="50800" tIns="50800" rIns="50800" bIns="50800" anchor="ctr">
            <a:spAutoFit/>
          </a:bodyPr>
          <a:lstStyle>
            <a:lvl1pPr algn="r">
              <a:defRPr sz="2400">
                <a:solidFill>
                  <a:srgbClr val="243746"/>
                </a:solidFill>
                <a:latin typeface="Helvetica"/>
                <a:ea typeface="Helvetica"/>
                <a:cs typeface="Helvetica"/>
                <a:sym typeface="Helvetica"/>
              </a:defRPr>
            </a:lvl1pPr>
          </a:lstStyle>
          <a:p>
            <a:r>
              <a:rPr lang="en-US" sz="3600" dirty="0">
                <a:solidFill>
                  <a:srgbClr val="FFC000"/>
                </a:solidFill>
                <a:latin typeface="Open Sans" panose="020B0606030504020204" pitchFamily="34" charset="0"/>
                <a:ea typeface="Open Sans" panose="020B0606030504020204" pitchFamily="34" charset="0"/>
                <a:cs typeface="Open Sans" panose="020B0606030504020204" pitchFamily="34" charset="0"/>
              </a:rPr>
              <a:t>Case Study</a:t>
            </a:r>
          </a:p>
        </p:txBody>
      </p:sp>
    </p:spTree>
    <p:extLst>
      <p:ext uri="{BB962C8B-B14F-4D97-AF65-F5344CB8AC3E}">
        <p14:creationId xmlns:p14="http://schemas.microsoft.com/office/powerpoint/2010/main" val="343442046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 name="Shape 74"/>
          <p:cNvSpPr/>
          <p:nvPr/>
        </p:nvSpPr>
        <p:spPr>
          <a:xfrm>
            <a:off x="1493525" y="-1438287"/>
            <a:ext cx="25819566" cy="15587267"/>
          </a:xfrm>
          <a:prstGeom prst="roundRect">
            <a:avLst>
              <a:gd name="adj" fmla="val 9604"/>
            </a:avLst>
          </a:prstGeom>
          <a:solidFill>
            <a:srgbClr val="FFFFFF"/>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3200">
                <a:solidFill>
                  <a:srgbClr val="FFFFFF"/>
                </a:solidFill>
              </a:defRPr>
            </a:lvl1pPr>
          </a:lstStyle>
          <a:p>
            <a:r>
              <a:rPr dirty="0">
                <a:latin typeface="Open Sans" panose="020B0606030504020204" pitchFamily="34" charset="0"/>
                <a:ea typeface="Open Sans" panose="020B0606030504020204" pitchFamily="34" charset="0"/>
                <a:cs typeface="Open Sans" panose="020B0606030504020204" pitchFamily="34" charset="0"/>
              </a:rPr>
              <a:t>v</a:t>
            </a:r>
          </a:p>
        </p:txBody>
      </p:sp>
      <p:sp>
        <p:nvSpPr>
          <p:cNvPr id="2" name="Title 1">
            <a:extLst>
              <a:ext uri="{FF2B5EF4-FFF2-40B4-BE49-F238E27FC236}">
                <a16:creationId xmlns:a16="http://schemas.microsoft.com/office/drawing/2014/main" id="{51DEE57A-2DF8-4F6F-B46C-9C0B57B78AB1}"/>
              </a:ext>
            </a:extLst>
          </p:cNvPr>
          <p:cNvSpPr>
            <a:spLocks noGrp="1"/>
          </p:cNvSpPr>
          <p:nvPr>
            <p:ph type="title"/>
          </p:nvPr>
        </p:nvSpPr>
        <p:spPr>
          <a:xfrm>
            <a:off x="3231238" y="246118"/>
            <a:ext cx="20828000" cy="2499227"/>
          </a:xfrm>
        </p:spPr>
        <p:txBody>
          <a:bodyPr>
            <a:normAutofit/>
          </a:bodyPr>
          <a:lstStyle/>
          <a:p>
            <a:pPr algn="ctr"/>
            <a:r>
              <a:rPr lang="en-US" dirty="0">
                <a:solidFill>
                  <a:srgbClr val="000066"/>
                </a:solidFill>
              </a:rPr>
              <a:t>Case Study</a:t>
            </a:r>
          </a:p>
        </p:txBody>
      </p:sp>
      <p:sp>
        <p:nvSpPr>
          <p:cNvPr id="3" name="Text Placeholder 2">
            <a:extLst>
              <a:ext uri="{FF2B5EF4-FFF2-40B4-BE49-F238E27FC236}">
                <a16:creationId xmlns:a16="http://schemas.microsoft.com/office/drawing/2014/main" id="{6C88F5DB-808E-4E21-96EF-3C9AA4643CA1}"/>
              </a:ext>
            </a:extLst>
          </p:cNvPr>
          <p:cNvSpPr>
            <a:spLocks noGrp="1"/>
          </p:cNvSpPr>
          <p:nvPr>
            <p:ph type="body" sz="quarter" idx="1"/>
          </p:nvPr>
        </p:nvSpPr>
        <p:spPr>
          <a:xfrm>
            <a:off x="2488691" y="2911083"/>
            <a:ext cx="20828000" cy="10804917"/>
          </a:xfrm>
        </p:spPr>
        <p:txBody>
          <a:bodyPr>
            <a:normAutofit/>
          </a:bodyPr>
          <a:lstStyle/>
          <a:p>
            <a:pPr lvl="2" indent="0" algn="l"/>
            <a:r>
              <a:rPr lang="en-US" sz="4400" b="1" dirty="0">
                <a:solidFill>
                  <a:srgbClr val="000066"/>
                </a:solidFill>
              </a:rPr>
              <a:t>Called patient’s wife Betty at 0420 (1</a:t>
            </a:r>
            <a:r>
              <a:rPr lang="en-US" sz="4400" b="1" baseline="30000" dirty="0">
                <a:solidFill>
                  <a:srgbClr val="000066"/>
                </a:solidFill>
              </a:rPr>
              <a:t>st</a:t>
            </a:r>
            <a:r>
              <a:rPr lang="en-US" sz="4400" b="1" dirty="0">
                <a:solidFill>
                  <a:srgbClr val="000066"/>
                </a:solidFill>
              </a:rPr>
              <a:t> phone call)</a:t>
            </a:r>
          </a:p>
          <a:p>
            <a:pPr lvl="2" indent="0" algn="l"/>
            <a:r>
              <a:rPr lang="en-US" sz="4400" dirty="0">
                <a:solidFill>
                  <a:srgbClr val="000066"/>
                </a:solidFill>
              </a:rPr>
              <a:t>04/24/2019 06:08 MDT I contacted the patient's wife Betty over the phone and approached for donation.</a:t>
            </a:r>
          </a:p>
          <a:p>
            <a:pPr lvl="2" indent="0" algn="l"/>
            <a:endParaRPr lang="en-US" sz="4400" dirty="0">
              <a:solidFill>
                <a:srgbClr val="000066"/>
              </a:solidFill>
            </a:endParaRPr>
          </a:p>
          <a:p>
            <a:pPr lvl="2" indent="0" algn="l"/>
            <a:r>
              <a:rPr lang="en-US" sz="4400" dirty="0">
                <a:solidFill>
                  <a:srgbClr val="000066"/>
                </a:solidFill>
              </a:rPr>
              <a:t>She expressed several concerns:</a:t>
            </a:r>
          </a:p>
          <a:p>
            <a:pPr lvl="2" indent="0" algn="l"/>
            <a:r>
              <a:rPr lang="en-US" sz="4400" dirty="0">
                <a:solidFill>
                  <a:srgbClr val="000066"/>
                </a:solidFill>
              </a:rPr>
              <a:t>Regarding our timeline she informed me that she had already told hospital that they could "disconnect him from everything". And she didn’t want to wait any longer than she needed to.</a:t>
            </a:r>
          </a:p>
          <a:p>
            <a:pPr lvl="2" indent="0" algn="l"/>
            <a:endParaRPr lang="en-US" sz="4400" dirty="0">
              <a:solidFill>
                <a:srgbClr val="000066"/>
              </a:solidFill>
            </a:endParaRPr>
          </a:p>
          <a:p>
            <a:pPr lvl="2" indent="0" algn="l"/>
            <a:r>
              <a:rPr lang="en-US" sz="4400" dirty="0">
                <a:solidFill>
                  <a:srgbClr val="000066"/>
                </a:solidFill>
              </a:rPr>
              <a:t>She questioned the accuracy of his registry status. She indicated that he did not have an active driver’s license or ID. When I let her know that he had updated his registry status 4 months prior, she stated that she thought it to be impossible since she didn't believe he had gone to the DMV or that he had registered online as she stated, "He doesn't really know how to use computers". </a:t>
            </a:r>
          </a:p>
          <a:p>
            <a:pPr lvl="2" indent="0" algn="l"/>
            <a:endParaRPr lang="en-US" sz="4400" dirty="0">
              <a:solidFill>
                <a:srgbClr val="000066"/>
              </a:solidFill>
            </a:endParaRPr>
          </a:p>
        </p:txBody>
      </p:sp>
      <p:sp>
        <p:nvSpPr>
          <p:cNvPr id="75" name="Shape 75"/>
          <p:cNvSpPr>
            <a:spLocks noGrp="1"/>
          </p:cNvSpPr>
          <p:nvPr>
            <p:ph type="sldNum" sz="quarter" idx="2"/>
          </p:nvPr>
        </p:nvSpPr>
        <p:spPr>
          <a:xfrm>
            <a:off x="11998014" y="13080999"/>
            <a:ext cx="375272" cy="4064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pPr/>
              <a:t>6</a:t>
            </a:fld>
            <a:endParaRPr dirty="0"/>
          </a:p>
        </p:txBody>
      </p:sp>
      <p:sp>
        <p:nvSpPr>
          <p:cNvPr id="78" name="Shape 78"/>
          <p:cNvSpPr/>
          <p:nvPr/>
        </p:nvSpPr>
        <p:spPr>
          <a:xfrm>
            <a:off x="-6228490" y="5058265"/>
            <a:ext cx="8087256" cy="12751550"/>
          </a:xfrm>
          <a:prstGeom prst="roundRect">
            <a:avLst>
              <a:gd name="adj" fmla="val 10059"/>
            </a:avLst>
          </a:prstGeom>
          <a:ln w="6350">
            <a:solidFill>
              <a:schemeClr val="accent2"/>
            </a:solidFill>
            <a:miter lim="400000"/>
          </a:ln>
        </p:spPr>
        <p:txBody>
          <a:bodyPr lIns="50800" tIns="50800" rIns="50800" bIns="50800" anchor="ctr"/>
          <a:lstStyle/>
          <a:p>
            <a:pPr>
              <a:defRPr sz="3200">
                <a:solidFill>
                  <a:srgbClr val="FFFFFF"/>
                </a:solidFill>
              </a:defRPr>
            </a:pP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79" name="Donor Connect_just the icon_F-03.png"/>
          <p:cNvPicPr>
            <a:picLocks noChangeAspect="1"/>
          </p:cNvPicPr>
          <p:nvPr/>
        </p:nvPicPr>
        <p:blipFill>
          <a:blip r:embed="rId3">
            <a:extLst/>
          </a:blip>
          <a:stretch>
            <a:fillRect/>
          </a:stretch>
        </p:blipFill>
        <p:spPr>
          <a:xfrm>
            <a:off x="457199" y="12879154"/>
            <a:ext cx="406401" cy="403693"/>
          </a:xfrm>
          <a:prstGeom prst="rect">
            <a:avLst/>
          </a:prstGeom>
          <a:ln w="12700">
            <a:miter lim="400000"/>
          </a:ln>
        </p:spPr>
      </p:pic>
      <p:sp>
        <p:nvSpPr>
          <p:cNvPr id="6" name="Shape 94">
            <a:extLst>
              <a:ext uri="{FF2B5EF4-FFF2-40B4-BE49-F238E27FC236}">
                <a16:creationId xmlns:a16="http://schemas.microsoft.com/office/drawing/2014/main" id="{3284B4EF-236F-4758-AEBA-D853E9A2D206}"/>
              </a:ext>
            </a:extLst>
          </p:cNvPr>
          <p:cNvSpPr/>
          <p:nvPr/>
        </p:nvSpPr>
        <p:spPr>
          <a:xfrm>
            <a:off x="332105" y="433154"/>
            <a:ext cx="656590" cy="2346796"/>
          </a:xfrm>
          <a:prstGeom prst="rect">
            <a:avLst/>
          </a:prstGeom>
          <a:ln w="12700">
            <a:miter lim="400000"/>
          </a:ln>
          <a:extLst>
            <a:ext uri="{C572A759-6A51-4108-AA02-DFA0A04FC94B}">
              <ma14:wrappingTextBoxFlag xmlns:ma14="http://schemas.microsoft.com/office/mac/drawingml/2011/main" xmlns="" val="1"/>
            </a:ext>
          </a:extLst>
        </p:spPr>
        <p:txBody>
          <a:bodyPr vert="vert270" wrap="none" lIns="50800" tIns="50800" rIns="50800" bIns="50800" anchor="ctr">
            <a:spAutoFit/>
          </a:bodyPr>
          <a:lstStyle>
            <a:lvl1pPr algn="r">
              <a:defRPr sz="2400">
                <a:solidFill>
                  <a:srgbClr val="243746"/>
                </a:solidFill>
                <a:latin typeface="Helvetica"/>
                <a:ea typeface="Helvetica"/>
                <a:cs typeface="Helvetica"/>
                <a:sym typeface="Helvetica"/>
              </a:defRPr>
            </a:lvl1pPr>
          </a:lstStyle>
          <a:p>
            <a:r>
              <a:rPr lang="en-US" sz="3600" dirty="0">
                <a:solidFill>
                  <a:srgbClr val="FFC000"/>
                </a:solidFill>
                <a:latin typeface="Open Sans" panose="020B0606030504020204" pitchFamily="34" charset="0"/>
                <a:ea typeface="Open Sans" panose="020B0606030504020204" pitchFamily="34" charset="0"/>
                <a:cs typeface="Open Sans" panose="020B0606030504020204" pitchFamily="34" charset="0"/>
              </a:rPr>
              <a:t>Case Study</a:t>
            </a:r>
          </a:p>
        </p:txBody>
      </p:sp>
    </p:spTree>
    <p:extLst>
      <p:ext uri="{BB962C8B-B14F-4D97-AF65-F5344CB8AC3E}">
        <p14:creationId xmlns:p14="http://schemas.microsoft.com/office/powerpoint/2010/main" val="96079390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 name="Shape 74"/>
          <p:cNvSpPr/>
          <p:nvPr/>
        </p:nvSpPr>
        <p:spPr>
          <a:xfrm>
            <a:off x="1493525" y="-1438287"/>
            <a:ext cx="25819566" cy="15587267"/>
          </a:xfrm>
          <a:prstGeom prst="roundRect">
            <a:avLst>
              <a:gd name="adj" fmla="val 9604"/>
            </a:avLst>
          </a:prstGeom>
          <a:solidFill>
            <a:srgbClr val="FFFFFF"/>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3200">
                <a:solidFill>
                  <a:srgbClr val="FFFFFF"/>
                </a:solidFill>
              </a:defRPr>
            </a:lvl1pPr>
          </a:lstStyle>
          <a:p>
            <a:r>
              <a:rPr dirty="0">
                <a:latin typeface="Open Sans" panose="020B0606030504020204" pitchFamily="34" charset="0"/>
                <a:ea typeface="Open Sans" panose="020B0606030504020204" pitchFamily="34" charset="0"/>
                <a:cs typeface="Open Sans" panose="020B0606030504020204" pitchFamily="34" charset="0"/>
              </a:rPr>
              <a:t>v</a:t>
            </a:r>
          </a:p>
        </p:txBody>
      </p:sp>
      <p:sp>
        <p:nvSpPr>
          <p:cNvPr id="2" name="Title 1">
            <a:extLst>
              <a:ext uri="{FF2B5EF4-FFF2-40B4-BE49-F238E27FC236}">
                <a16:creationId xmlns:a16="http://schemas.microsoft.com/office/drawing/2014/main" id="{51DEE57A-2DF8-4F6F-B46C-9C0B57B78AB1}"/>
              </a:ext>
            </a:extLst>
          </p:cNvPr>
          <p:cNvSpPr>
            <a:spLocks noGrp="1"/>
          </p:cNvSpPr>
          <p:nvPr>
            <p:ph type="title"/>
          </p:nvPr>
        </p:nvSpPr>
        <p:spPr>
          <a:xfrm>
            <a:off x="3231238" y="246118"/>
            <a:ext cx="20828000" cy="2499227"/>
          </a:xfrm>
        </p:spPr>
        <p:txBody>
          <a:bodyPr>
            <a:normAutofit/>
          </a:bodyPr>
          <a:lstStyle/>
          <a:p>
            <a:pPr algn="ctr"/>
            <a:r>
              <a:rPr lang="en-US" dirty="0">
                <a:solidFill>
                  <a:srgbClr val="000066"/>
                </a:solidFill>
              </a:rPr>
              <a:t>Case Study</a:t>
            </a:r>
          </a:p>
        </p:txBody>
      </p:sp>
      <p:sp>
        <p:nvSpPr>
          <p:cNvPr id="3" name="Text Placeholder 2">
            <a:extLst>
              <a:ext uri="{FF2B5EF4-FFF2-40B4-BE49-F238E27FC236}">
                <a16:creationId xmlns:a16="http://schemas.microsoft.com/office/drawing/2014/main" id="{6C88F5DB-808E-4E21-96EF-3C9AA4643CA1}"/>
              </a:ext>
            </a:extLst>
          </p:cNvPr>
          <p:cNvSpPr>
            <a:spLocks noGrp="1"/>
          </p:cNvSpPr>
          <p:nvPr>
            <p:ph type="body" sz="quarter" idx="1"/>
          </p:nvPr>
        </p:nvSpPr>
        <p:spPr>
          <a:xfrm>
            <a:off x="2488691" y="5527964"/>
            <a:ext cx="20828000" cy="6686226"/>
          </a:xfrm>
        </p:spPr>
        <p:txBody>
          <a:bodyPr>
            <a:normAutofit/>
          </a:bodyPr>
          <a:lstStyle/>
          <a:p>
            <a:pPr lvl="2" indent="0" algn="l"/>
            <a:r>
              <a:rPr lang="en-US" sz="4400" b="1" dirty="0">
                <a:solidFill>
                  <a:srgbClr val="000066"/>
                </a:solidFill>
              </a:rPr>
              <a:t>Called patient’s wife Betty at 0420 (1</a:t>
            </a:r>
            <a:r>
              <a:rPr lang="en-US" sz="4400" b="1" baseline="30000" dirty="0">
                <a:solidFill>
                  <a:srgbClr val="000066"/>
                </a:solidFill>
              </a:rPr>
              <a:t>st</a:t>
            </a:r>
            <a:r>
              <a:rPr lang="en-US" sz="4400" b="1" dirty="0">
                <a:solidFill>
                  <a:srgbClr val="000066"/>
                </a:solidFill>
              </a:rPr>
              <a:t> phone call continued)</a:t>
            </a:r>
          </a:p>
          <a:p>
            <a:pPr lvl="2" indent="0" algn="l"/>
            <a:endParaRPr lang="en-US" sz="4400" dirty="0">
              <a:solidFill>
                <a:srgbClr val="000066"/>
              </a:solidFill>
            </a:endParaRPr>
          </a:p>
          <a:p>
            <a:pPr lvl="2" indent="0" algn="l"/>
            <a:r>
              <a:rPr lang="en-US" sz="4400" dirty="0">
                <a:solidFill>
                  <a:srgbClr val="000066"/>
                </a:solidFill>
              </a:rPr>
              <a:t>I asked her if she would like to see a copy of the registry document and she said that she would appreciate seeing registry information. She also informed me that she would reach out to his brother to see if he had ever mentioned organ donation to him.</a:t>
            </a:r>
          </a:p>
          <a:p>
            <a:pPr lvl="2" indent="0" algn="l"/>
            <a:endParaRPr lang="en-US" sz="4400" dirty="0">
              <a:solidFill>
                <a:srgbClr val="000066"/>
              </a:solidFill>
            </a:endParaRPr>
          </a:p>
          <a:p>
            <a:pPr lvl="2" indent="0" algn="l"/>
            <a:r>
              <a:rPr lang="en-US" sz="4400" dirty="0">
                <a:solidFill>
                  <a:srgbClr val="000066"/>
                </a:solidFill>
              </a:rPr>
              <a:t>(We then contacted nursing staff and provided them with registry document to give to family)</a:t>
            </a:r>
          </a:p>
        </p:txBody>
      </p:sp>
      <p:sp>
        <p:nvSpPr>
          <p:cNvPr id="75" name="Shape 75"/>
          <p:cNvSpPr>
            <a:spLocks noGrp="1"/>
          </p:cNvSpPr>
          <p:nvPr>
            <p:ph type="sldNum" sz="quarter" idx="2"/>
          </p:nvPr>
        </p:nvSpPr>
        <p:spPr>
          <a:xfrm>
            <a:off x="11998014" y="13080999"/>
            <a:ext cx="375272" cy="4064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pPr/>
              <a:t>7</a:t>
            </a:fld>
            <a:endParaRPr dirty="0"/>
          </a:p>
        </p:txBody>
      </p:sp>
      <p:sp>
        <p:nvSpPr>
          <p:cNvPr id="78" name="Shape 78"/>
          <p:cNvSpPr/>
          <p:nvPr/>
        </p:nvSpPr>
        <p:spPr>
          <a:xfrm>
            <a:off x="-6228490" y="5058265"/>
            <a:ext cx="8087256" cy="12751550"/>
          </a:xfrm>
          <a:prstGeom prst="roundRect">
            <a:avLst>
              <a:gd name="adj" fmla="val 10059"/>
            </a:avLst>
          </a:prstGeom>
          <a:ln w="6350">
            <a:solidFill>
              <a:schemeClr val="accent2"/>
            </a:solidFill>
            <a:miter lim="400000"/>
          </a:ln>
        </p:spPr>
        <p:txBody>
          <a:bodyPr lIns="50800" tIns="50800" rIns="50800" bIns="50800" anchor="ctr"/>
          <a:lstStyle/>
          <a:p>
            <a:pPr>
              <a:defRPr sz="3200">
                <a:solidFill>
                  <a:srgbClr val="FFFFFF"/>
                </a:solidFill>
              </a:defRPr>
            </a:pP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79" name="Donor Connect_just the icon_F-03.png"/>
          <p:cNvPicPr>
            <a:picLocks noChangeAspect="1"/>
          </p:cNvPicPr>
          <p:nvPr/>
        </p:nvPicPr>
        <p:blipFill>
          <a:blip r:embed="rId3">
            <a:extLst/>
          </a:blip>
          <a:stretch>
            <a:fillRect/>
          </a:stretch>
        </p:blipFill>
        <p:spPr>
          <a:xfrm>
            <a:off x="457199" y="12879154"/>
            <a:ext cx="406401" cy="403693"/>
          </a:xfrm>
          <a:prstGeom prst="rect">
            <a:avLst/>
          </a:prstGeom>
          <a:ln w="12700">
            <a:miter lim="400000"/>
          </a:ln>
        </p:spPr>
      </p:pic>
      <p:sp>
        <p:nvSpPr>
          <p:cNvPr id="6" name="Shape 94">
            <a:extLst>
              <a:ext uri="{FF2B5EF4-FFF2-40B4-BE49-F238E27FC236}">
                <a16:creationId xmlns:a16="http://schemas.microsoft.com/office/drawing/2014/main" id="{3284B4EF-236F-4758-AEBA-D853E9A2D206}"/>
              </a:ext>
            </a:extLst>
          </p:cNvPr>
          <p:cNvSpPr/>
          <p:nvPr/>
        </p:nvSpPr>
        <p:spPr>
          <a:xfrm>
            <a:off x="332105" y="433154"/>
            <a:ext cx="656590" cy="2346796"/>
          </a:xfrm>
          <a:prstGeom prst="rect">
            <a:avLst/>
          </a:prstGeom>
          <a:ln w="12700">
            <a:miter lim="400000"/>
          </a:ln>
          <a:extLst>
            <a:ext uri="{C572A759-6A51-4108-AA02-DFA0A04FC94B}">
              <ma14:wrappingTextBoxFlag xmlns:ma14="http://schemas.microsoft.com/office/mac/drawingml/2011/main" xmlns="" val="1"/>
            </a:ext>
          </a:extLst>
        </p:spPr>
        <p:txBody>
          <a:bodyPr vert="vert270" wrap="none" lIns="50800" tIns="50800" rIns="50800" bIns="50800" anchor="ctr">
            <a:spAutoFit/>
          </a:bodyPr>
          <a:lstStyle>
            <a:lvl1pPr algn="r">
              <a:defRPr sz="2400">
                <a:solidFill>
                  <a:srgbClr val="243746"/>
                </a:solidFill>
                <a:latin typeface="Helvetica"/>
                <a:ea typeface="Helvetica"/>
                <a:cs typeface="Helvetica"/>
                <a:sym typeface="Helvetica"/>
              </a:defRPr>
            </a:lvl1pPr>
          </a:lstStyle>
          <a:p>
            <a:r>
              <a:rPr lang="en-US" sz="3600" dirty="0">
                <a:solidFill>
                  <a:srgbClr val="FFC000"/>
                </a:solidFill>
                <a:latin typeface="Open Sans" panose="020B0606030504020204" pitchFamily="34" charset="0"/>
                <a:ea typeface="Open Sans" panose="020B0606030504020204" pitchFamily="34" charset="0"/>
                <a:cs typeface="Open Sans" panose="020B0606030504020204" pitchFamily="34" charset="0"/>
              </a:rPr>
              <a:t>Case Study</a:t>
            </a:r>
          </a:p>
        </p:txBody>
      </p:sp>
    </p:spTree>
    <p:extLst>
      <p:ext uri="{BB962C8B-B14F-4D97-AF65-F5344CB8AC3E}">
        <p14:creationId xmlns:p14="http://schemas.microsoft.com/office/powerpoint/2010/main" val="91538615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 name="Shape 74"/>
          <p:cNvSpPr/>
          <p:nvPr/>
        </p:nvSpPr>
        <p:spPr>
          <a:xfrm>
            <a:off x="1493525" y="-1438287"/>
            <a:ext cx="25819566" cy="15587267"/>
          </a:xfrm>
          <a:prstGeom prst="roundRect">
            <a:avLst>
              <a:gd name="adj" fmla="val 9604"/>
            </a:avLst>
          </a:prstGeom>
          <a:solidFill>
            <a:srgbClr val="FFFFFF"/>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3200">
                <a:solidFill>
                  <a:srgbClr val="FFFFFF"/>
                </a:solidFill>
              </a:defRPr>
            </a:lvl1pPr>
          </a:lstStyle>
          <a:p>
            <a:r>
              <a:rPr dirty="0">
                <a:latin typeface="Open Sans" panose="020B0606030504020204" pitchFamily="34" charset="0"/>
                <a:ea typeface="Open Sans" panose="020B0606030504020204" pitchFamily="34" charset="0"/>
                <a:cs typeface="Open Sans" panose="020B0606030504020204" pitchFamily="34" charset="0"/>
              </a:rPr>
              <a:t>v</a:t>
            </a:r>
          </a:p>
        </p:txBody>
      </p:sp>
      <p:sp>
        <p:nvSpPr>
          <p:cNvPr id="2" name="Title 1">
            <a:extLst>
              <a:ext uri="{FF2B5EF4-FFF2-40B4-BE49-F238E27FC236}">
                <a16:creationId xmlns:a16="http://schemas.microsoft.com/office/drawing/2014/main" id="{51DEE57A-2DF8-4F6F-B46C-9C0B57B78AB1}"/>
              </a:ext>
            </a:extLst>
          </p:cNvPr>
          <p:cNvSpPr>
            <a:spLocks noGrp="1"/>
          </p:cNvSpPr>
          <p:nvPr>
            <p:ph type="title"/>
          </p:nvPr>
        </p:nvSpPr>
        <p:spPr>
          <a:xfrm>
            <a:off x="3231238" y="246118"/>
            <a:ext cx="20828000" cy="2499227"/>
          </a:xfrm>
        </p:spPr>
        <p:txBody>
          <a:bodyPr>
            <a:normAutofit/>
          </a:bodyPr>
          <a:lstStyle/>
          <a:p>
            <a:pPr algn="ctr"/>
            <a:r>
              <a:rPr lang="en-US" dirty="0">
                <a:solidFill>
                  <a:srgbClr val="000066"/>
                </a:solidFill>
              </a:rPr>
              <a:t>Case Study</a:t>
            </a:r>
          </a:p>
        </p:txBody>
      </p:sp>
      <p:sp>
        <p:nvSpPr>
          <p:cNvPr id="3" name="Text Placeholder 2">
            <a:extLst>
              <a:ext uri="{FF2B5EF4-FFF2-40B4-BE49-F238E27FC236}">
                <a16:creationId xmlns:a16="http://schemas.microsoft.com/office/drawing/2014/main" id="{6C88F5DB-808E-4E21-96EF-3C9AA4643CA1}"/>
              </a:ext>
            </a:extLst>
          </p:cNvPr>
          <p:cNvSpPr>
            <a:spLocks noGrp="1"/>
          </p:cNvSpPr>
          <p:nvPr>
            <p:ph type="body" sz="quarter" idx="1"/>
          </p:nvPr>
        </p:nvSpPr>
        <p:spPr>
          <a:xfrm>
            <a:off x="2488691" y="2911083"/>
            <a:ext cx="20828000" cy="10804917"/>
          </a:xfrm>
        </p:spPr>
        <p:txBody>
          <a:bodyPr>
            <a:normAutofit lnSpcReduction="10000"/>
          </a:bodyPr>
          <a:lstStyle/>
          <a:p>
            <a:pPr lvl="2" indent="0" algn="l"/>
            <a:r>
              <a:rPr lang="en-US" sz="4400" b="1" dirty="0">
                <a:solidFill>
                  <a:srgbClr val="000066"/>
                </a:solidFill>
              </a:rPr>
              <a:t>Called patient’s wife Betty at 0450 (2</a:t>
            </a:r>
            <a:r>
              <a:rPr lang="en-US" sz="4400" b="1" baseline="30000" dirty="0">
                <a:solidFill>
                  <a:srgbClr val="000066"/>
                </a:solidFill>
              </a:rPr>
              <a:t>st</a:t>
            </a:r>
            <a:r>
              <a:rPr lang="en-US" sz="4400" b="1" dirty="0">
                <a:solidFill>
                  <a:srgbClr val="000066"/>
                </a:solidFill>
              </a:rPr>
              <a:t> phone call)</a:t>
            </a:r>
          </a:p>
          <a:p>
            <a:pPr lvl="2" indent="0" algn="l"/>
            <a:endParaRPr lang="en-US" sz="4400" dirty="0">
              <a:solidFill>
                <a:srgbClr val="000066"/>
              </a:solidFill>
            </a:endParaRPr>
          </a:p>
          <a:p>
            <a:pPr lvl="2" indent="0" algn="l"/>
            <a:r>
              <a:rPr lang="en-US" sz="4400" dirty="0">
                <a:solidFill>
                  <a:srgbClr val="000066"/>
                </a:solidFill>
              </a:rPr>
              <a:t>I called Betty again and spoke with her after she was able to view registry document, verify the information on it was correct, and had talked to the patient’s brother. </a:t>
            </a:r>
          </a:p>
          <a:p>
            <a:pPr lvl="2" indent="0" algn="l"/>
            <a:endParaRPr lang="en-US" sz="4400" dirty="0">
              <a:solidFill>
                <a:srgbClr val="000066"/>
              </a:solidFill>
            </a:endParaRPr>
          </a:p>
          <a:p>
            <a:pPr lvl="2" indent="0" algn="l"/>
            <a:r>
              <a:rPr lang="en-US" sz="4400" dirty="0">
                <a:solidFill>
                  <a:srgbClr val="000066"/>
                </a:solidFill>
              </a:rPr>
              <a:t>She indicated that his information was correct but she stated, "I want to be clear that I object to donation and do not want it to happen". She then also talked about taking the document to a lawyer in the morning to see what could be done. She shared that she had talked to his brother and he expressed his doubts and concerns about the situation and was opposed to donation.</a:t>
            </a:r>
          </a:p>
          <a:p>
            <a:pPr lvl="2" indent="0" algn="l"/>
            <a:endParaRPr lang="en-US" sz="4400" dirty="0">
              <a:solidFill>
                <a:srgbClr val="000066"/>
              </a:solidFill>
            </a:endParaRPr>
          </a:p>
          <a:p>
            <a:pPr lvl="2" indent="0" algn="l"/>
            <a:r>
              <a:rPr lang="en-US" sz="4400" dirty="0">
                <a:solidFill>
                  <a:srgbClr val="000066"/>
                </a:solidFill>
              </a:rPr>
              <a:t>She was fairly amicable with me throughout our conversations considering her firm stance in opposition of donation. She had made it very clear she was not happy with what we were wanting to do to the extent of seeking legal advice to impede donation from taking place.</a:t>
            </a:r>
          </a:p>
        </p:txBody>
      </p:sp>
      <p:sp>
        <p:nvSpPr>
          <p:cNvPr id="75" name="Shape 75"/>
          <p:cNvSpPr>
            <a:spLocks noGrp="1"/>
          </p:cNvSpPr>
          <p:nvPr>
            <p:ph type="sldNum" sz="quarter" idx="2"/>
          </p:nvPr>
        </p:nvSpPr>
        <p:spPr>
          <a:xfrm>
            <a:off x="11998014" y="13080999"/>
            <a:ext cx="375272" cy="4064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pPr/>
              <a:t>8</a:t>
            </a:fld>
            <a:endParaRPr dirty="0"/>
          </a:p>
        </p:txBody>
      </p:sp>
      <p:sp>
        <p:nvSpPr>
          <p:cNvPr id="78" name="Shape 78"/>
          <p:cNvSpPr/>
          <p:nvPr/>
        </p:nvSpPr>
        <p:spPr>
          <a:xfrm>
            <a:off x="-6228490" y="5058265"/>
            <a:ext cx="8087256" cy="12751550"/>
          </a:xfrm>
          <a:prstGeom prst="roundRect">
            <a:avLst>
              <a:gd name="adj" fmla="val 10059"/>
            </a:avLst>
          </a:prstGeom>
          <a:ln w="6350">
            <a:solidFill>
              <a:schemeClr val="accent2"/>
            </a:solidFill>
            <a:miter lim="400000"/>
          </a:ln>
        </p:spPr>
        <p:txBody>
          <a:bodyPr lIns="50800" tIns="50800" rIns="50800" bIns="50800" anchor="ctr"/>
          <a:lstStyle/>
          <a:p>
            <a:pPr>
              <a:defRPr sz="3200">
                <a:solidFill>
                  <a:srgbClr val="FFFFFF"/>
                </a:solidFill>
              </a:defRPr>
            </a:pP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79" name="Donor Connect_just the icon_F-03.png"/>
          <p:cNvPicPr>
            <a:picLocks noChangeAspect="1"/>
          </p:cNvPicPr>
          <p:nvPr/>
        </p:nvPicPr>
        <p:blipFill>
          <a:blip r:embed="rId3">
            <a:extLst/>
          </a:blip>
          <a:stretch>
            <a:fillRect/>
          </a:stretch>
        </p:blipFill>
        <p:spPr>
          <a:xfrm>
            <a:off x="457199" y="12879154"/>
            <a:ext cx="406401" cy="403693"/>
          </a:xfrm>
          <a:prstGeom prst="rect">
            <a:avLst/>
          </a:prstGeom>
          <a:ln w="12700">
            <a:miter lim="400000"/>
          </a:ln>
        </p:spPr>
      </p:pic>
      <p:sp>
        <p:nvSpPr>
          <p:cNvPr id="6" name="Shape 94">
            <a:extLst>
              <a:ext uri="{FF2B5EF4-FFF2-40B4-BE49-F238E27FC236}">
                <a16:creationId xmlns:a16="http://schemas.microsoft.com/office/drawing/2014/main" id="{3284B4EF-236F-4758-AEBA-D853E9A2D206}"/>
              </a:ext>
            </a:extLst>
          </p:cNvPr>
          <p:cNvSpPr/>
          <p:nvPr/>
        </p:nvSpPr>
        <p:spPr>
          <a:xfrm>
            <a:off x="332105" y="433154"/>
            <a:ext cx="656590" cy="2346796"/>
          </a:xfrm>
          <a:prstGeom prst="rect">
            <a:avLst/>
          </a:prstGeom>
          <a:ln w="12700">
            <a:miter lim="400000"/>
          </a:ln>
          <a:extLst>
            <a:ext uri="{C572A759-6A51-4108-AA02-DFA0A04FC94B}">
              <ma14:wrappingTextBoxFlag xmlns:ma14="http://schemas.microsoft.com/office/mac/drawingml/2011/main" xmlns="" val="1"/>
            </a:ext>
          </a:extLst>
        </p:spPr>
        <p:txBody>
          <a:bodyPr vert="vert270" wrap="none" lIns="50800" tIns="50800" rIns="50800" bIns="50800" anchor="ctr">
            <a:spAutoFit/>
          </a:bodyPr>
          <a:lstStyle>
            <a:lvl1pPr algn="r">
              <a:defRPr sz="2400">
                <a:solidFill>
                  <a:srgbClr val="243746"/>
                </a:solidFill>
                <a:latin typeface="Helvetica"/>
                <a:ea typeface="Helvetica"/>
                <a:cs typeface="Helvetica"/>
                <a:sym typeface="Helvetica"/>
              </a:defRPr>
            </a:lvl1pPr>
          </a:lstStyle>
          <a:p>
            <a:r>
              <a:rPr lang="en-US" sz="3600" dirty="0">
                <a:solidFill>
                  <a:srgbClr val="FFC000"/>
                </a:solidFill>
                <a:latin typeface="Open Sans" panose="020B0606030504020204" pitchFamily="34" charset="0"/>
                <a:ea typeface="Open Sans" panose="020B0606030504020204" pitchFamily="34" charset="0"/>
                <a:cs typeface="Open Sans" panose="020B0606030504020204" pitchFamily="34" charset="0"/>
              </a:rPr>
              <a:t>Case Study</a:t>
            </a:r>
          </a:p>
        </p:txBody>
      </p:sp>
    </p:spTree>
    <p:extLst>
      <p:ext uri="{BB962C8B-B14F-4D97-AF65-F5344CB8AC3E}">
        <p14:creationId xmlns:p14="http://schemas.microsoft.com/office/powerpoint/2010/main" val="154699694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 name="Shape 74"/>
          <p:cNvSpPr/>
          <p:nvPr/>
        </p:nvSpPr>
        <p:spPr>
          <a:xfrm>
            <a:off x="1493525" y="-1438287"/>
            <a:ext cx="25819566" cy="15587267"/>
          </a:xfrm>
          <a:prstGeom prst="roundRect">
            <a:avLst>
              <a:gd name="adj" fmla="val 9604"/>
            </a:avLst>
          </a:prstGeom>
          <a:solidFill>
            <a:srgbClr val="FFFFFF"/>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3200">
                <a:solidFill>
                  <a:srgbClr val="FFFFFF"/>
                </a:solidFill>
              </a:defRPr>
            </a:lvl1pPr>
          </a:lstStyle>
          <a:p>
            <a:r>
              <a:rPr dirty="0">
                <a:latin typeface="Open Sans" panose="020B0606030504020204" pitchFamily="34" charset="0"/>
                <a:ea typeface="Open Sans" panose="020B0606030504020204" pitchFamily="34" charset="0"/>
                <a:cs typeface="Open Sans" panose="020B0606030504020204" pitchFamily="34" charset="0"/>
              </a:rPr>
              <a:t>v</a:t>
            </a:r>
          </a:p>
        </p:txBody>
      </p:sp>
      <p:sp>
        <p:nvSpPr>
          <p:cNvPr id="2" name="Title 1">
            <a:extLst>
              <a:ext uri="{FF2B5EF4-FFF2-40B4-BE49-F238E27FC236}">
                <a16:creationId xmlns:a16="http://schemas.microsoft.com/office/drawing/2014/main" id="{51DEE57A-2DF8-4F6F-B46C-9C0B57B78AB1}"/>
              </a:ext>
            </a:extLst>
          </p:cNvPr>
          <p:cNvSpPr>
            <a:spLocks noGrp="1"/>
          </p:cNvSpPr>
          <p:nvPr>
            <p:ph type="title"/>
          </p:nvPr>
        </p:nvSpPr>
        <p:spPr>
          <a:xfrm>
            <a:off x="3231238" y="246118"/>
            <a:ext cx="20828000" cy="2499227"/>
          </a:xfrm>
        </p:spPr>
        <p:txBody>
          <a:bodyPr>
            <a:normAutofit/>
          </a:bodyPr>
          <a:lstStyle/>
          <a:p>
            <a:pPr algn="ctr"/>
            <a:r>
              <a:rPr lang="en-US" dirty="0">
                <a:solidFill>
                  <a:srgbClr val="000066"/>
                </a:solidFill>
              </a:rPr>
              <a:t>Case Study</a:t>
            </a:r>
          </a:p>
        </p:txBody>
      </p:sp>
      <p:sp>
        <p:nvSpPr>
          <p:cNvPr id="3" name="Text Placeholder 2">
            <a:extLst>
              <a:ext uri="{FF2B5EF4-FFF2-40B4-BE49-F238E27FC236}">
                <a16:creationId xmlns:a16="http://schemas.microsoft.com/office/drawing/2014/main" id="{6C88F5DB-808E-4E21-96EF-3C9AA4643CA1}"/>
              </a:ext>
            </a:extLst>
          </p:cNvPr>
          <p:cNvSpPr>
            <a:spLocks noGrp="1"/>
          </p:cNvSpPr>
          <p:nvPr>
            <p:ph type="body" sz="quarter" idx="1"/>
          </p:nvPr>
        </p:nvSpPr>
        <p:spPr>
          <a:xfrm>
            <a:off x="2488691" y="4116428"/>
            <a:ext cx="20828000" cy="10804917"/>
          </a:xfrm>
        </p:spPr>
        <p:txBody>
          <a:bodyPr>
            <a:normAutofit/>
          </a:bodyPr>
          <a:lstStyle/>
          <a:p>
            <a:pPr lvl="2" indent="0" algn="l"/>
            <a:r>
              <a:rPr lang="en-US" sz="4400" b="1" dirty="0">
                <a:solidFill>
                  <a:srgbClr val="000066"/>
                </a:solidFill>
              </a:rPr>
              <a:t>Called patient’s wife Betty at 0450 (2</a:t>
            </a:r>
            <a:r>
              <a:rPr lang="en-US" sz="4400" b="1" baseline="30000" dirty="0">
                <a:solidFill>
                  <a:srgbClr val="000066"/>
                </a:solidFill>
              </a:rPr>
              <a:t>st</a:t>
            </a:r>
            <a:r>
              <a:rPr lang="en-US" sz="4400" b="1" dirty="0">
                <a:solidFill>
                  <a:srgbClr val="000066"/>
                </a:solidFill>
              </a:rPr>
              <a:t> phone call continued)</a:t>
            </a:r>
          </a:p>
          <a:p>
            <a:pPr lvl="2" indent="0" algn="l"/>
            <a:endParaRPr lang="en-US" sz="4400" dirty="0">
              <a:solidFill>
                <a:srgbClr val="000066"/>
              </a:solidFill>
            </a:endParaRPr>
          </a:p>
          <a:p>
            <a:pPr lvl="2" indent="0" algn="l"/>
            <a:r>
              <a:rPr lang="en-US" sz="4400" dirty="0">
                <a:solidFill>
                  <a:srgbClr val="000066"/>
                </a:solidFill>
              </a:rPr>
              <a:t>I became concerned that should I pressed the matter any further our polite disagreement would escalate to a degree which I could not address over the phone. I did not feel that we could support her or the hospital should this situation escalate any further. I thanked her for her time and consideration on the matter and that we did not want to cause any additional distress to her or her family at this time and if she felt donation would fall under that category we would not be moving forward with it. She thanked me for our understanding and she sounded very relieved after knowing that we would not be pursuing donation. She indicated that she wanted to be able, "let him go" as soon as possible. I let her know we would not delay the matter any further and thanked her for her time.</a:t>
            </a:r>
          </a:p>
        </p:txBody>
      </p:sp>
      <p:sp>
        <p:nvSpPr>
          <p:cNvPr id="75" name="Shape 75"/>
          <p:cNvSpPr>
            <a:spLocks noGrp="1"/>
          </p:cNvSpPr>
          <p:nvPr>
            <p:ph type="sldNum" sz="quarter" idx="2"/>
          </p:nvPr>
        </p:nvSpPr>
        <p:spPr>
          <a:xfrm>
            <a:off x="11998014" y="13080999"/>
            <a:ext cx="375272" cy="4064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pPr/>
              <a:t>9</a:t>
            </a:fld>
            <a:endParaRPr dirty="0"/>
          </a:p>
        </p:txBody>
      </p:sp>
      <p:sp>
        <p:nvSpPr>
          <p:cNvPr id="78" name="Shape 78"/>
          <p:cNvSpPr/>
          <p:nvPr/>
        </p:nvSpPr>
        <p:spPr>
          <a:xfrm>
            <a:off x="-6228490" y="5058265"/>
            <a:ext cx="8087256" cy="12751550"/>
          </a:xfrm>
          <a:prstGeom prst="roundRect">
            <a:avLst>
              <a:gd name="adj" fmla="val 10059"/>
            </a:avLst>
          </a:prstGeom>
          <a:ln w="6350">
            <a:solidFill>
              <a:schemeClr val="accent2"/>
            </a:solidFill>
            <a:miter lim="400000"/>
          </a:ln>
        </p:spPr>
        <p:txBody>
          <a:bodyPr lIns="50800" tIns="50800" rIns="50800" bIns="50800" anchor="ctr"/>
          <a:lstStyle/>
          <a:p>
            <a:pPr>
              <a:defRPr sz="3200">
                <a:solidFill>
                  <a:srgbClr val="FFFFFF"/>
                </a:solidFill>
              </a:defRPr>
            </a:pP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79" name="Donor Connect_just the icon_F-03.png"/>
          <p:cNvPicPr>
            <a:picLocks noChangeAspect="1"/>
          </p:cNvPicPr>
          <p:nvPr/>
        </p:nvPicPr>
        <p:blipFill>
          <a:blip r:embed="rId3">
            <a:extLst/>
          </a:blip>
          <a:stretch>
            <a:fillRect/>
          </a:stretch>
        </p:blipFill>
        <p:spPr>
          <a:xfrm>
            <a:off x="457199" y="12879154"/>
            <a:ext cx="406401" cy="403693"/>
          </a:xfrm>
          <a:prstGeom prst="rect">
            <a:avLst/>
          </a:prstGeom>
          <a:ln w="12700">
            <a:miter lim="400000"/>
          </a:ln>
        </p:spPr>
      </p:pic>
      <p:sp>
        <p:nvSpPr>
          <p:cNvPr id="6" name="Shape 94">
            <a:extLst>
              <a:ext uri="{FF2B5EF4-FFF2-40B4-BE49-F238E27FC236}">
                <a16:creationId xmlns:a16="http://schemas.microsoft.com/office/drawing/2014/main" id="{3284B4EF-236F-4758-AEBA-D853E9A2D206}"/>
              </a:ext>
            </a:extLst>
          </p:cNvPr>
          <p:cNvSpPr/>
          <p:nvPr/>
        </p:nvSpPr>
        <p:spPr>
          <a:xfrm>
            <a:off x="332105" y="433154"/>
            <a:ext cx="656590" cy="2346796"/>
          </a:xfrm>
          <a:prstGeom prst="rect">
            <a:avLst/>
          </a:prstGeom>
          <a:ln w="12700">
            <a:miter lim="400000"/>
          </a:ln>
          <a:extLst>
            <a:ext uri="{C572A759-6A51-4108-AA02-DFA0A04FC94B}">
              <ma14:wrappingTextBoxFlag xmlns:ma14="http://schemas.microsoft.com/office/mac/drawingml/2011/main" xmlns="" val="1"/>
            </a:ext>
          </a:extLst>
        </p:spPr>
        <p:txBody>
          <a:bodyPr vert="vert270" wrap="none" lIns="50800" tIns="50800" rIns="50800" bIns="50800" anchor="ctr">
            <a:spAutoFit/>
          </a:bodyPr>
          <a:lstStyle>
            <a:lvl1pPr algn="r">
              <a:defRPr sz="2400">
                <a:solidFill>
                  <a:srgbClr val="243746"/>
                </a:solidFill>
                <a:latin typeface="Helvetica"/>
                <a:ea typeface="Helvetica"/>
                <a:cs typeface="Helvetica"/>
                <a:sym typeface="Helvetica"/>
              </a:defRPr>
            </a:lvl1pPr>
          </a:lstStyle>
          <a:p>
            <a:r>
              <a:rPr lang="en-US" sz="3600" dirty="0">
                <a:solidFill>
                  <a:srgbClr val="FFC000"/>
                </a:solidFill>
                <a:latin typeface="Open Sans" panose="020B0606030504020204" pitchFamily="34" charset="0"/>
                <a:ea typeface="Open Sans" panose="020B0606030504020204" pitchFamily="34" charset="0"/>
                <a:cs typeface="Open Sans" panose="020B0606030504020204" pitchFamily="34" charset="0"/>
              </a:rPr>
              <a:t>Case Study</a:t>
            </a:r>
          </a:p>
        </p:txBody>
      </p:sp>
    </p:spTree>
    <p:extLst>
      <p:ext uri="{BB962C8B-B14F-4D97-AF65-F5344CB8AC3E}">
        <p14:creationId xmlns:p14="http://schemas.microsoft.com/office/powerpoint/2010/main" val="2767546631"/>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DonorConnect2">
      <a:dk1>
        <a:srgbClr val="000000"/>
      </a:dk1>
      <a:lt1>
        <a:srgbClr val="F4F4F2"/>
      </a:lt1>
      <a:dk2>
        <a:srgbClr val="414042"/>
      </a:dk2>
      <a:lt2>
        <a:srgbClr val="243746"/>
      </a:lt2>
      <a:accent1>
        <a:srgbClr val="38C2D8"/>
      </a:accent1>
      <a:accent2>
        <a:srgbClr val="FBAD18"/>
      </a:accent2>
      <a:accent3>
        <a:srgbClr val="243746"/>
      </a:accent3>
      <a:accent4>
        <a:srgbClr val="F4F4F2"/>
      </a:accent4>
      <a:accent5>
        <a:srgbClr val="414042"/>
      </a:accent5>
      <a:accent6>
        <a:srgbClr val="243746"/>
      </a:accent6>
      <a:hlink>
        <a:srgbClr val="38C2D8"/>
      </a:hlink>
      <a:folHlink>
        <a:srgbClr val="FBAD18"/>
      </a:folHlink>
    </a:clrScheme>
    <a:fontScheme name="DonorConnect">
      <a:majorFont>
        <a:latin typeface="Open Sans ExtraBold"/>
        <a:ea typeface=""/>
        <a:cs typeface=""/>
      </a:majorFont>
      <a:minorFont>
        <a:latin typeface="Open Sans"/>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DonorConnect_PresentationTemplate" id="{A2E01971-B3E7-D545-80AD-15C9236F46F5}" vid="{A36A3E95-9279-F04C-B6F3-D733FDC3A5E4}"/>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Open Sans"/>
        <a:ea typeface="Open Sans"/>
        <a:cs typeface="Open Sans"/>
      </a:majorFont>
      <a:minorFont>
        <a:latin typeface="Open Sans"/>
        <a:ea typeface="Open Sans"/>
        <a:cs typeface="Open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6910BECF70B5488415D5B2712CD3C4" ma:contentTypeVersion="13" ma:contentTypeDescription="Create a new document." ma:contentTypeScope="" ma:versionID="a593208f74e4eae3cf82eee59f858018">
  <xsd:schema xmlns:xsd="http://www.w3.org/2001/XMLSchema" xmlns:xs="http://www.w3.org/2001/XMLSchema" xmlns:p="http://schemas.microsoft.com/office/2006/metadata/properties" xmlns:ns3="ef9368bb-6fbd-40b3-bd74-e0fe13ff3a27" xmlns:ns4="5f695301-c530-4542-8554-67db43c2b4b2" targetNamespace="http://schemas.microsoft.com/office/2006/metadata/properties" ma:root="true" ma:fieldsID="f3a429b48f6353baab3d1a8ff69c15a3" ns3:_="" ns4:_="">
    <xsd:import namespace="ef9368bb-6fbd-40b3-bd74-e0fe13ff3a27"/>
    <xsd:import namespace="5f695301-c530-4542-8554-67db43c2b4b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368bb-6fbd-40b3-bd74-e0fe13ff3a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695301-c530-4542-8554-67db43c2b4b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E94655-B147-4D77-95CC-B0206205CFED}">
  <ds:schemaRefs>
    <ds:schemaRef ds:uri="http://schemas.microsoft.com/sharepoint/v3/contenttype/forms"/>
  </ds:schemaRefs>
</ds:datastoreItem>
</file>

<file path=customXml/itemProps2.xml><?xml version="1.0" encoding="utf-8"?>
<ds:datastoreItem xmlns:ds="http://schemas.openxmlformats.org/officeDocument/2006/customXml" ds:itemID="{1EDD4B66-5200-4870-B596-221B8BE307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9368bb-6fbd-40b3-bd74-e0fe13ff3a27"/>
    <ds:schemaRef ds:uri="5f695301-c530-4542-8554-67db43c2b4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DFDFD4-1B80-4843-B89B-FF6AABA2D86D}">
  <ds:schemaRefs>
    <ds:schemaRef ds:uri="http://schemas.openxmlformats.org/package/2006/metadata/core-properties"/>
    <ds:schemaRef ds:uri="http://purl.org/dc/elements/1.1/"/>
    <ds:schemaRef ds:uri="http://purl.org/dc/terms/"/>
    <ds:schemaRef ds:uri="http://schemas.microsoft.com/office/2006/metadata/properties"/>
    <ds:schemaRef ds:uri="ef9368bb-6fbd-40b3-bd74-e0fe13ff3a27"/>
    <ds:schemaRef ds:uri="http://schemas.microsoft.com/office/2006/documentManagement/types"/>
    <ds:schemaRef ds:uri="http://www.w3.org/XML/1998/namespace"/>
    <ds:schemaRef ds:uri="http://schemas.microsoft.com/office/infopath/2007/PartnerControls"/>
    <ds:schemaRef ds:uri="5f695301-c530-4542-8554-67db43c2b4b2"/>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1431</TotalTime>
  <Words>957</Words>
  <Application>Microsoft Office PowerPoint</Application>
  <PresentationFormat>Custom</PresentationFormat>
  <Paragraphs>109</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Courier New</vt:lpstr>
      <vt:lpstr>Helvetica</vt:lpstr>
      <vt:lpstr>Helvetica Light</vt:lpstr>
      <vt:lpstr>Helvetica Neue</vt:lpstr>
      <vt:lpstr>Open Sans</vt:lpstr>
      <vt:lpstr>White</vt:lpstr>
      <vt:lpstr>PowerPoint Presentation</vt:lpstr>
      <vt:lpstr>General Practice for Registered Not Brain Dead DCD Approaches</vt:lpstr>
      <vt:lpstr>Most Common Concern</vt:lpstr>
      <vt:lpstr>Case Study</vt:lpstr>
      <vt:lpstr>Case Study</vt:lpstr>
      <vt:lpstr>Case Study</vt:lpstr>
      <vt:lpstr>Case Study</vt:lpstr>
      <vt:lpstr>Case Study</vt:lpstr>
      <vt:lpstr>Case Study</vt:lpstr>
      <vt:lpstr>Barriers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Poole</dc:creator>
  <cp:lastModifiedBy>Karen Sokohl</cp:lastModifiedBy>
  <cp:revision>83</cp:revision>
  <dcterms:modified xsi:type="dcterms:W3CDTF">2019-09-05T20:57:24Z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0x010100106910BECF70B5488415D5B2712CD3C4</vt:lpwstr>
  </property>
</Properties>
</file>