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9" r:id="rId2"/>
    <p:sldId id="268" r:id="rId3"/>
    <p:sldId id="26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Cohen" initials="AC" lastIdx="1" clrIdx="0">
    <p:extLst>
      <p:ext uri="{19B8F6BF-5375-455C-9EA6-DF929625EA0E}">
        <p15:presenceInfo xmlns:p15="http://schemas.microsoft.com/office/powerpoint/2012/main" userId="S-1-5-21-776561741-2052111302-725345543-78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1T00:38:51.263" idx="1">
    <p:pos x="7643" y="5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28577-3F7F-4ACB-B424-1108872ED419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2CA8C-3F18-4642-A4C9-F84B8A3E3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3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8" y="1676400"/>
            <a:ext cx="10363200" cy="1143000"/>
          </a:xfrm>
        </p:spPr>
        <p:txBody>
          <a:bodyPr>
            <a:normAutofit/>
          </a:bodyPr>
          <a:lstStyle>
            <a:lvl1pPr algn="ctr">
              <a:defRPr sz="440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18" y="2819400"/>
            <a:ext cx="10363200" cy="762000"/>
          </a:xfrm>
        </p:spPr>
        <p:txBody>
          <a:bodyPr/>
          <a:lstStyle>
            <a:lvl1pPr marL="0" indent="0" algn="ctr">
              <a:buNone/>
              <a:defRPr i="0">
                <a:solidFill>
                  <a:schemeClr val="accent3"/>
                </a:solidFill>
                <a:latin typeface="+mj-lt"/>
              </a:defRPr>
            </a:lvl1pPr>
            <a:lvl2pPr marL="455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96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701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17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244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258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228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01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09617" y="1600200"/>
            <a:ext cx="10972801" cy="3429000"/>
          </a:xfrm>
        </p:spPr>
        <p:txBody>
          <a:bodyPr/>
          <a:lstStyle>
            <a:lvl2pPr>
              <a:buFont typeface="Wingdings" pitchFamily="2" charset="2"/>
              <a:buChar char="§"/>
              <a:defRPr>
                <a:solidFill>
                  <a:srgbClr val="FF6600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17" y="228600"/>
            <a:ext cx="10972801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4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13600" y="1524000"/>
            <a:ext cx="4064000" cy="4038600"/>
          </a:xfrm>
          <a:noFill/>
          <a:effectLst>
            <a:outerShdw blurRad="127000" dist="1270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5512" indent="0">
              <a:buNone/>
              <a:defRPr sz="2800"/>
            </a:lvl2pPr>
            <a:lvl3pPr marL="911139" indent="0">
              <a:buNone/>
              <a:defRPr sz="2400"/>
            </a:lvl3pPr>
            <a:lvl4pPr marL="1366711" indent="0">
              <a:buNone/>
              <a:defRPr sz="2000"/>
            </a:lvl4pPr>
            <a:lvl5pPr marL="1822276" indent="0">
              <a:buNone/>
              <a:defRPr sz="2000"/>
            </a:lvl5pPr>
            <a:lvl6pPr marL="2277900" indent="0">
              <a:buNone/>
              <a:defRPr sz="2000"/>
            </a:lvl6pPr>
            <a:lvl7pPr marL="2733414" indent="0">
              <a:buNone/>
              <a:defRPr sz="2000"/>
            </a:lvl7pPr>
            <a:lvl8pPr marL="3188915" indent="0">
              <a:buNone/>
              <a:defRPr sz="2000"/>
            </a:lvl8pPr>
            <a:lvl9pPr marL="3644421" indent="0">
              <a:buNone/>
              <a:defRPr sz="2000"/>
            </a:lvl9pPr>
          </a:lstStyle>
          <a:p>
            <a:r>
              <a:rPr lang="en-US" dirty="0" smtClean="0"/>
              <a:t>Photo35</a:t>
            </a:r>
          </a:p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09617" y="1524116"/>
            <a:ext cx="6096001" cy="3352801"/>
          </a:xfrm>
        </p:spPr>
        <p:txBody>
          <a:bodyPr/>
          <a:lstStyle>
            <a:lvl1pPr>
              <a:defRPr sz="2800"/>
            </a:lvl1pPr>
            <a:lvl2pPr>
              <a:buFont typeface="Wingdings" pitchFamily="2" charset="2"/>
              <a:buChar char="§"/>
              <a:defRPr sz="2400">
                <a:solidFill>
                  <a:srgbClr val="FF6600"/>
                </a:solidFill>
              </a:defRPr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17" y="228600"/>
            <a:ext cx="10972801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86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28600"/>
            <a:ext cx="10972801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343400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§"/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343400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§"/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2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28600"/>
            <a:ext cx="10972801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371600"/>
            <a:ext cx="5386917" cy="533400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solidFill>
                  <a:schemeClr val="accent1"/>
                </a:solidFill>
                <a:latin typeface="Whitney HTF SemiBold"/>
              </a:defRPr>
            </a:lvl1pPr>
            <a:lvl2pPr marL="455512" indent="0">
              <a:buNone/>
              <a:defRPr sz="2000" b="1"/>
            </a:lvl2pPr>
            <a:lvl3pPr marL="911139" indent="0">
              <a:buNone/>
              <a:defRPr sz="1900" b="1"/>
            </a:lvl3pPr>
            <a:lvl4pPr marL="1366711" indent="0">
              <a:buNone/>
              <a:defRPr sz="1600" b="1"/>
            </a:lvl4pPr>
            <a:lvl5pPr marL="1822276" indent="0">
              <a:buNone/>
              <a:defRPr sz="1600" b="1"/>
            </a:lvl5pPr>
            <a:lvl6pPr marL="2277900" indent="0">
              <a:buNone/>
              <a:defRPr sz="1600" b="1"/>
            </a:lvl6pPr>
            <a:lvl7pPr marL="2733414" indent="0">
              <a:buNone/>
              <a:defRPr sz="1600" b="1"/>
            </a:lvl7pPr>
            <a:lvl8pPr marL="3188915" indent="0">
              <a:buNone/>
              <a:defRPr sz="1600" b="1"/>
            </a:lvl8pPr>
            <a:lvl9pPr marL="364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011388"/>
            <a:ext cx="5386917" cy="3703639"/>
          </a:xfrm>
        </p:spPr>
        <p:txBody>
          <a:bodyPr/>
          <a:lstStyle>
            <a:lvl1pPr>
              <a:defRPr sz="2000"/>
            </a:lvl1pPr>
            <a:lvl2pPr>
              <a:buFont typeface="Wingdings" pitchFamily="2" charset="2"/>
              <a:buChar char="§"/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6" y="1371600"/>
            <a:ext cx="5389033" cy="533400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solidFill>
                  <a:schemeClr val="accent1"/>
                </a:solidFill>
                <a:latin typeface="Whitney HTF SemiBold"/>
              </a:defRPr>
            </a:lvl1pPr>
            <a:lvl2pPr marL="455512" indent="0">
              <a:buNone/>
              <a:defRPr sz="2000" b="1"/>
            </a:lvl2pPr>
            <a:lvl3pPr marL="911139" indent="0">
              <a:buNone/>
              <a:defRPr sz="1900" b="1"/>
            </a:lvl3pPr>
            <a:lvl4pPr marL="1366711" indent="0">
              <a:buNone/>
              <a:defRPr sz="1600" b="1"/>
            </a:lvl4pPr>
            <a:lvl5pPr marL="1822276" indent="0">
              <a:buNone/>
              <a:defRPr sz="1600" b="1"/>
            </a:lvl5pPr>
            <a:lvl6pPr marL="2277900" indent="0">
              <a:buNone/>
              <a:defRPr sz="1600" b="1"/>
            </a:lvl6pPr>
            <a:lvl7pPr marL="2733414" indent="0">
              <a:buNone/>
              <a:defRPr sz="1600" b="1"/>
            </a:lvl7pPr>
            <a:lvl8pPr marL="3188915" indent="0">
              <a:buNone/>
              <a:defRPr sz="1600" b="1"/>
            </a:lvl8pPr>
            <a:lvl9pPr marL="364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6" y="2011388"/>
            <a:ext cx="5389033" cy="3703639"/>
          </a:xfrm>
        </p:spPr>
        <p:txBody>
          <a:bodyPr/>
          <a:lstStyle>
            <a:lvl1pPr>
              <a:defRPr sz="2000"/>
            </a:lvl1pPr>
            <a:lvl2pPr marL="968101" indent="-512592">
              <a:buFont typeface="Wingdings" pitchFamily="2" charset="2"/>
              <a:buChar char="§"/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2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28600"/>
            <a:ext cx="10972801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4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18" y="3200400"/>
            <a:ext cx="10363200" cy="762000"/>
          </a:xfrm>
          <a:ln>
            <a:noFill/>
          </a:ln>
        </p:spPr>
        <p:txBody>
          <a:bodyPr/>
          <a:lstStyle>
            <a:lvl1pPr marL="0" indent="0" algn="ctr">
              <a:buNone/>
              <a:defRPr i="0">
                <a:solidFill>
                  <a:schemeClr val="bg1"/>
                </a:solidFill>
                <a:latin typeface="+mj-lt"/>
              </a:defRPr>
            </a:lvl1pPr>
            <a:lvl2pPr marL="455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18" y="1981200"/>
            <a:ext cx="10363200" cy="1143000"/>
          </a:xfrm>
        </p:spPr>
        <p:txBody>
          <a:bodyPr>
            <a:normAutofit/>
          </a:bodyPr>
          <a:lstStyle>
            <a:lvl1pPr algn="ctr">
              <a:defRPr sz="4400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0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18" y="3200400"/>
            <a:ext cx="10363200" cy="762000"/>
          </a:xfrm>
        </p:spPr>
        <p:txBody>
          <a:bodyPr/>
          <a:lstStyle>
            <a:lvl1pPr marL="0" indent="0" algn="ctr">
              <a:buNone/>
              <a:defRPr i="0">
                <a:solidFill>
                  <a:schemeClr val="accent1"/>
                </a:solidFill>
                <a:latin typeface="+mj-lt"/>
              </a:defRPr>
            </a:lvl1pPr>
            <a:lvl2pPr marL="455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18" y="1981200"/>
            <a:ext cx="10363200" cy="1143000"/>
          </a:xfrm>
        </p:spPr>
        <p:txBody>
          <a:bodyPr>
            <a:normAutofit/>
          </a:bodyPr>
          <a:lstStyle>
            <a:lvl1pPr algn="ctr">
              <a:defRPr sz="4400" cap="all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5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68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7" y="274638"/>
            <a:ext cx="10972801" cy="868363"/>
          </a:xfrm>
          <a:prstGeom prst="rect">
            <a:avLst/>
          </a:prstGeom>
        </p:spPr>
        <p:txBody>
          <a:bodyPr vert="horz" lIns="91136" tIns="45667" rIns="91136" bIns="4566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7" y="1600313"/>
            <a:ext cx="10972801" cy="2514599"/>
          </a:xfrm>
          <a:prstGeom prst="rect">
            <a:avLst/>
          </a:prstGeom>
        </p:spPr>
        <p:txBody>
          <a:bodyPr vert="horz" lIns="91136" tIns="45667" rIns="91136" bIns="4566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7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455512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7821" indent="-227821" algn="l" defTabSz="45551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accent3"/>
          </a:solidFill>
          <a:latin typeface="+mj-lt"/>
          <a:ea typeface="+mn-ea"/>
          <a:cs typeface=""/>
        </a:defRPr>
      </a:lvl1pPr>
      <a:lvl2pPr marL="683463" indent="-227821" algn="l" defTabSz="455512" rtl="0" eaLnBrk="1" latinLnBrk="0" hangingPunct="1">
        <a:spcBef>
          <a:spcPct val="20000"/>
        </a:spcBef>
        <a:buSzPct val="75000"/>
        <a:buFont typeface="Arial" panose="020B0604020202020204" pitchFamily="34" charset="0"/>
        <a:buChar char="•"/>
        <a:defRPr sz="2800" kern="1200">
          <a:solidFill>
            <a:srgbClr val="FF6600"/>
          </a:solidFill>
          <a:latin typeface="+mj-lt"/>
          <a:ea typeface="+mn-ea"/>
          <a:cs typeface=""/>
        </a:defRPr>
      </a:lvl2pPr>
      <a:lvl3pPr marL="1138943" indent="-227821" algn="l" defTabSz="455512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2"/>
          </a:solidFill>
          <a:latin typeface="+mj-lt"/>
          <a:ea typeface="+mn-ea"/>
          <a:cs typeface=""/>
        </a:defRPr>
      </a:lvl3pPr>
      <a:lvl4pPr marL="1594454" indent="-227821" algn="l" defTabSz="455512" rtl="0" eaLnBrk="1" latinLnBrk="0" hangingPunct="1">
        <a:spcBef>
          <a:spcPct val="20000"/>
        </a:spcBef>
        <a:buFontTx/>
        <a:buNone/>
        <a:defRPr sz="2000" i="0" kern="1200">
          <a:solidFill>
            <a:schemeClr val="tx2"/>
          </a:solidFill>
          <a:latin typeface="+mj-lt"/>
          <a:ea typeface="+mn-ea"/>
          <a:cs typeface=""/>
        </a:defRPr>
      </a:lvl4pPr>
      <a:lvl5pPr marL="2049967" indent="-227821" algn="l" defTabSz="455512" rtl="0" eaLnBrk="1" latinLnBrk="0" hangingPunct="1">
        <a:spcBef>
          <a:spcPct val="20000"/>
        </a:spcBef>
        <a:buFontTx/>
        <a:buNone/>
        <a:defRPr sz="2000" i="0" kern="1200">
          <a:solidFill>
            <a:srgbClr val="5B5C5E"/>
          </a:solidFill>
          <a:latin typeface="+mj-lt"/>
          <a:ea typeface="+mn-ea"/>
          <a:cs typeface=""/>
        </a:defRPr>
      </a:lvl5pPr>
      <a:lvl6pPr marL="2505604" indent="-227821" algn="l" defTabSz="4555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156" indent="-227821" algn="l" defTabSz="4555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730" indent="-227821" algn="l" defTabSz="4555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369" indent="-227821" algn="l" defTabSz="4555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12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39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11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76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00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414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15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421" algn="l" defTabSz="4555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18" y="1676399"/>
            <a:ext cx="10363200" cy="1357745"/>
          </a:xfrm>
        </p:spPr>
        <p:txBody>
          <a:bodyPr>
            <a:normAutofit/>
          </a:bodyPr>
          <a:lstStyle/>
          <a:p>
            <a:r>
              <a:rPr lang="en-US" dirty="0" smtClean="0"/>
              <a:t>Follow up in Action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18" y="3376353"/>
            <a:ext cx="10363200" cy="1120834"/>
          </a:xfrm>
        </p:spPr>
        <p:txBody>
          <a:bodyPr>
            <a:normAutofit/>
          </a:bodyPr>
          <a:lstStyle/>
          <a:p>
            <a:r>
              <a:rPr lang="en-US" dirty="0" smtClean="0"/>
              <a:t>What have we done since the Spring?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1542">
            <a:off x="6196343" y="1823862"/>
            <a:ext cx="5334413" cy="4005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9946">
            <a:off x="641443" y="1856469"/>
            <a:ext cx="5397221" cy="4037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7642">
            <a:off x="435991" y="800235"/>
            <a:ext cx="5116382" cy="3389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6097">
            <a:off x="5779400" y="1401714"/>
            <a:ext cx="5929115" cy="33020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1182">
            <a:off x="373181" y="592772"/>
            <a:ext cx="5933741" cy="33332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45619">
            <a:off x="6769304" y="744649"/>
            <a:ext cx="4927709" cy="36824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4182" y="3402489"/>
            <a:ext cx="6140503" cy="34329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60192" y="1622746"/>
            <a:ext cx="7046902" cy="22100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Honor Walk:</a:t>
            </a:r>
          </a:p>
          <a:p>
            <a:pPr algn="ctr"/>
            <a:r>
              <a:rPr lang="en-US" sz="2000" dirty="0" smtClean="0"/>
              <a:t>“… </a:t>
            </a:r>
            <a:r>
              <a:rPr lang="en-US" sz="2000" dirty="0"/>
              <a:t>hospitals </a:t>
            </a:r>
            <a:r>
              <a:rPr lang="en-US" sz="2000" dirty="0" smtClean="0"/>
              <a:t>taking </a:t>
            </a:r>
            <a:r>
              <a:rPr lang="en-US" sz="2000" dirty="0"/>
              <a:t>an active role </a:t>
            </a:r>
            <a:r>
              <a:rPr lang="en-US" sz="2000" dirty="0" smtClean="0"/>
              <a:t>in managing Honor Walks… OPO’s to </a:t>
            </a:r>
            <a:r>
              <a:rPr lang="en-US" sz="2000" dirty="0"/>
              <a:t>provide sample tools, policies, </a:t>
            </a:r>
            <a:r>
              <a:rPr lang="en-US" sz="2000" dirty="0" err="1"/>
              <a:t>etc</a:t>
            </a:r>
            <a:r>
              <a:rPr lang="en-US" sz="2000" dirty="0"/>
              <a:t> to help them facilitate effective Honor </a:t>
            </a:r>
            <a:r>
              <a:rPr lang="en-US" sz="2000" dirty="0" smtClean="0"/>
              <a:t>Walks…”</a:t>
            </a:r>
            <a:endParaRPr lang="en-US" sz="2000" dirty="0"/>
          </a:p>
          <a:p>
            <a:pPr algn="ctr"/>
            <a:r>
              <a:rPr lang="en-US" sz="2000" dirty="0" smtClean="0"/>
              <a:t>“Ensuring </a:t>
            </a:r>
            <a:r>
              <a:rPr lang="en-US" sz="2000" dirty="0"/>
              <a:t>protection of PHI and the photo/video media release process is </a:t>
            </a:r>
            <a:r>
              <a:rPr lang="en-US" sz="2000" dirty="0" smtClean="0"/>
              <a:t>crucial”</a:t>
            </a:r>
            <a:endParaRPr lang="en-US" sz="2000" dirty="0"/>
          </a:p>
        </p:txBody>
      </p:sp>
      <p:sp>
        <p:nvSpPr>
          <p:cNvPr id="14" name="Rounded Rectangle 13"/>
          <p:cNvSpPr/>
          <p:nvPr/>
        </p:nvSpPr>
        <p:spPr>
          <a:xfrm>
            <a:off x="2460192" y="1860208"/>
            <a:ext cx="7046902" cy="22100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Honor Walk:</a:t>
            </a:r>
          </a:p>
          <a:p>
            <a:pPr algn="ctr"/>
            <a:r>
              <a:rPr lang="en-US" sz="2000" dirty="0" smtClean="0"/>
              <a:t>“The Honor Walk information was used to introduce to administration and implement through our organ donation council”</a:t>
            </a:r>
            <a:endParaRPr lang="en-US" sz="2000" dirty="0"/>
          </a:p>
        </p:txBody>
      </p:sp>
      <p:sp>
        <p:nvSpPr>
          <p:cNvPr id="19" name="Rounded Rectangle 18"/>
          <p:cNvSpPr/>
          <p:nvPr/>
        </p:nvSpPr>
        <p:spPr>
          <a:xfrm>
            <a:off x="2460192" y="2154105"/>
            <a:ext cx="7046902" cy="22100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Honor Walks:</a:t>
            </a:r>
          </a:p>
          <a:p>
            <a:pPr algn="ctr"/>
            <a:r>
              <a:rPr lang="en-US" dirty="0" smtClean="0"/>
              <a:t>“Inclusion </a:t>
            </a:r>
            <a:r>
              <a:rPr lang="en-US" dirty="0"/>
              <a:t>of staff beyond ICU/OR, and designating an overhead chime or code, or sending out a staff text alert staff instead of just word of mouth/phone calls or </a:t>
            </a:r>
            <a:r>
              <a:rPr lang="en-US" dirty="0" smtClean="0"/>
              <a:t>emails”</a:t>
            </a:r>
            <a:endParaRPr lang="en-US" sz="2000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2460192" y="2455115"/>
            <a:ext cx="7046902" cy="22100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Reducing Discards:</a:t>
            </a:r>
          </a:p>
          <a:p>
            <a:pPr algn="ctr"/>
            <a:r>
              <a:rPr lang="en-US" sz="2000" dirty="0" smtClean="0"/>
              <a:t>“OUT </a:t>
            </a:r>
            <a:r>
              <a:rPr lang="en-US" sz="2000" dirty="0"/>
              <a:t>meetings with transplant center, MEC reporting, open </a:t>
            </a:r>
            <a:r>
              <a:rPr lang="en-US" sz="2000" dirty="0" smtClean="0"/>
              <a:t>communication”</a:t>
            </a:r>
            <a:endParaRPr lang="en-US" sz="2000" dirty="0"/>
          </a:p>
          <a:p>
            <a:pPr algn="ctr"/>
            <a:endParaRPr lang="en-US" sz="2000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2460192" y="2716667"/>
            <a:ext cx="7046902" cy="22100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Reducing Discards:</a:t>
            </a:r>
          </a:p>
          <a:p>
            <a:pPr algn="ctr"/>
            <a:r>
              <a:rPr lang="en-US" sz="2000" dirty="0" smtClean="0"/>
              <a:t>“Development of local recovery for livers and developing allocation strategies to offer to EVLP lung transplant centers”</a:t>
            </a:r>
            <a:endParaRPr lang="en-US" sz="2000" dirty="0"/>
          </a:p>
        </p:txBody>
      </p:sp>
      <p:sp>
        <p:nvSpPr>
          <p:cNvPr id="17" name="Rounded Rectangle 16"/>
          <p:cNvSpPr/>
          <p:nvPr/>
        </p:nvSpPr>
        <p:spPr>
          <a:xfrm>
            <a:off x="2460192" y="3004824"/>
            <a:ext cx="7046902" cy="22100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Non-Renal Perfusion:</a:t>
            </a:r>
          </a:p>
          <a:p>
            <a:pPr algn="ctr"/>
            <a:r>
              <a:rPr lang="en-US" sz="2000" dirty="0" smtClean="0"/>
              <a:t>“Our OPO is evaluating the development of a potential in-house multi organ perfusion lab”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12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9" grpId="0" animBg="1"/>
      <p:bldP spid="18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07" y="3400816"/>
            <a:ext cx="7461160" cy="3116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94" y="151679"/>
            <a:ext cx="5974035" cy="3148815"/>
          </a:xfrm>
          <a:prstGeom prst="rect">
            <a:avLst/>
          </a:prstGeom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50" y="1860116"/>
            <a:ext cx="8354558" cy="388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5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L_StandardTemplate_v2013_100113">
  <a:themeElements>
    <a:clrScheme name="OneLegacy">
      <a:dk1>
        <a:sysClr val="windowText" lastClr="000000"/>
      </a:dk1>
      <a:lt1>
        <a:sysClr val="window" lastClr="FFFFFF"/>
      </a:lt1>
      <a:dk2>
        <a:srgbClr val="5B5C5E"/>
      </a:dk2>
      <a:lt2>
        <a:srgbClr val="EEE1C3"/>
      </a:lt2>
      <a:accent1>
        <a:srgbClr val="00467F"/>
      </a:accent1>
      <a:accent2>
        <a:srgbClr val="C8591A"/>
      </a:accent2>
      <a:accent3>
        <a:srgbClr val="5D9632"/>
      </a:accent3>
      <a:accent4>
        <a:srgbClr val="AEA076"/>
      </a:accent4>
      <a:accent5>
        <a:srgbClr val="4DA1D2"/>
      </a:accent5>
      <a:accent6>
        <a:srgbClr val="85C446"/>
      </a:accent6>
      <a:hlink>
        <a:srgbClr val="F7901E"/>
      </a:hlink>
      <a:folHlink>
        <a:srgbClr val="2D59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172</Words>
  <Application>Microsoft Office PowerPoint</Application>
  <PresentationFormat>Widescreen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Whitney HTF SemiBold</vt:lpstr>
      <vt:lpstr>Wingdings</vt:lpstr>
      <vt:lpstr>OL_StandardTemplate_v2013_100113</vt:lpstr>
      <vt:lpstr>Follow up in Action</vt:lpstr>
      <vt:lpstr>PowerPoint Presentation</vt:lpstr>
      <vt:lpstr>PowerPoint Presentation</vt:lpstr>
    </vt:vector>
  </TitlesOfParts>
  <Company>OneLegacy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OneLegacy Best Practices – Islet Cell Transplants</dc:title>
  <dc:creator>Aaron Cohen</dc:creator>
  <cp:lastModifiedBy>Karen Sokohl</cp:lastModifiedBy>
  <cp:revision>27</cp:revision>
  <dcterms:created xsi:type="dcterms:W3CDTF">2019-08-20T00:55:52Z</dcterms:created>
  <dcterms:modified xsi:type="dcterms:W3CDTF">2019-09-05T20:54:47Z</dcterms:modified>
</cp:coreProperties>
</file>