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2" r:id="rId4"/>
  </p:sldMasterIdLst>
  <p:notesMasterIdLst>
    <p:notesMasterId r:id="rId12"/>
  </p:notesMasterIdLst>
  <p:handoutMasterIdLst>
    <p:handoutMasterId r:id="rId13"/>
  </p:handoutMasterIdLst>
  <p:sldIdLst>
    <p:sldId id="256" r:id="rId5"/>
    <p:sldId id="257" r:id="rId6"/>
    <p:sldId id="258" r:id="rId7"/>
    <p:sldId id="259" r:id="rId8"/>
    <p:sldId id="260" r:id="rId9"/>
    <p:sldId id="262" r:id="rId10"/>
    <p:sldId id="261" r:id="rId11"/>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nnon F. Edwards" initials="SFE" lastIdx="11" clrIdx="0">
    <p:extLst>
      <p:ext uri="{19B8F6BF-5375-455C-9EA6-DF929625EA0E}">
        <p15:presenceInfo xmlns:p15="http://schemas.microsoft.com/office/powerpoint/2012/main" userId="S-1-5-21-3838001524-2532167733-2738084025-1549" providerId="AD"/>
      </p:ext>
    </p:extLst>
  </p:cmAuthor>
  <p:cmAuthor id="2" name="Karen Sokohl" initials="KS" lastIdx="2" clrIdx="1">
    <p:extLst>
      <p:ext uri="{19B8F6BF-5375-455C-9EA6-DF929625EA0E}">
        <p15:presenceInfo xmlns:p15="http://schemas.microsoft.com/office/powerpoint/2012/main" userId="S-1-5-21-3838001524-2532167733-2738084025-1811" providerId="AD"/>
      </p:ext>
    </p:extLst>
  </p:cmAuthor>
  <p:cmAuthor id="3" name="Elizabeth C. Miller" initials="ECM" lastIdx="5" clrIdx="2">
    <p:extLst>
      <p:ext uri="{19B8F6BF-5375-455C-9EA6-DF929625EA0E}">
        <p15:presenceInfo xmlns:p15="http://schemas.microsoft.com/office/powerpoint/2012/main" userId="S-1-5-21-3838001524-2532167733-2738084025-74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76600"/>
    <a:srgbClr val="002045"/>
    <a:srgbClr val="001B37"/>
    <a:srgbClr val="0B76BC"/>
    <a:srgbClr val="2839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79118" autoAdjust="0"/>
  </p:normalViewPr>
  <p:slideViewPr>
    <p:cSldViewPr snapToGrid="0" snapToObjects="1">
      <p:cViewPr varScale="1">
        <p:scale>
          <a:sx n="53" d="100"/>
          <a:sy n="53" d="100"/>
        </p:scale>
        <p:origin x="1176" y="66"/>
      </p:cViewPr>
      <p:guideLst>
        <p:guide orient="horz" pos="2160"/>
        <p:guide pos="3839"/>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697554-EDE7-C740-8201-C9DDA9E9AA56}" type="datetimeFigureOut">
              <a:rPr lang="en-US" smtClean="0"/>
              <a:t>3/7/2019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EBA865-CC10-C149-9C90-415BB2048C16}" type="slidenum">
              <a:rPr lang="en-US" smtClean="0"/>
              <a:t>‹#›</a:t>
            </a:fld>
            <a:endParaRPr lang="en-US"/>
          </a:p>
        </p:txBody>
      </p:sp>
    </p:spTree>
    <p:extLst>
      <p:ext uri="{BB962C8B-B14F-4D97-AF65-F5344CB8AC3E}">
        <p14:creationId xmlns:p14="http://schemas.microsoft.com/office/powerpoint/2010/main" val="11068995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3F705A-8FF2-604C-8E1D-7FD5CF39FB92}" type="datetimeFigureOut">
              <a:rPr lang="en-US" smtClean="0"/>
              <a:t>3/7/2019</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E34781-6EDE-5B4E-B103-71F0AC490716}" type="slidenum">
              <a:rPr lang="en-US" smtClean="0"/>
              <a:t>‹#›</a:t>
            </a:fld>
            <a:endParaRPr lang="en-US"/>
          </a:p>
        </p:txBody>
      </p:sp>
    </p:spTree>
    <p:extLst>
      <p:ext uri="{BB962C8B-B14F-4D97-AF65-F5344CB8AC3E}">
        <p14:creationId xmlns:p14="http://schemas.microsoft.com/office/powerpoint/2010/main" val="169861700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Committee</a:t>
            </a:r>
            <a:r>
              <a:rPr lang="en-US" baseline="0" dirty="0"/>
              <a:t> added this proposal for a special public comment cycle. </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a:t>
            </a:fld>
            <a:endParaRPr lang="en-US"/>
          </a:p>
        </p:txBody>
      </p:sp>
    </p:spTree>
    <p:extLst>
      <p:ext uri="{BB962C8B-B14F-4D97-AF65-F5344CB8AC3E}">
        <p14:creationId xmlns:p14="http://schemas.microsoft.com/office/powerpoint/2010/main" val="2832944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will address a problem the committee identified that</a:t>
            </a:r>
            <a:r>
              <a:rPr lang="en-US" baseline="0" dirty="0"/>
              <a:t> would affect certain exception candidates during the transition period between implementation of NLRB and implementation of allocation changes 3 months later. </a:t>
            </a:r>
          </a:p>
          <a:p>
            <a:endParaRPr lang="en-US" baseline="0" dirty="0"/>
          </a:p>
          <a:p>
            <a:r>
              <a:rPr lang="en-US" baseline="0" dirty="0"/>
              <a:t>4 DSAs and 10 transplant programs would be affected. </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2</a:t>
            </a:fld>
            <a:endParaRPr lang="en-US"/>
          </a:p>
        </p:txBody>
      </p:sp>
    </p:spTree>
    <p:extLst>
      <p:ext uri="{BB962C8B-B14F-4D97-AF65-F5344CB8AC3E}">
        <p14:creationId xmlns:p14="http://schemas.microsoft.com/office/powerpoint/2010/main" val="20509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allocation will still be by DSA and region until the allocation changes are implemented,</a:t>
            </a:r>
            <a:r>
              <a:rPr lang="en-US" baseline="0" dirty="0"/>
              <a:t> the committee proposes using </a:t>
            </a:r>
            <a:r>
              <a:rPr lang="en-US" baseline="0" dirty="0" err="1"/>
              <a:t>MMaT</a:t>
            </a:r>
            <a:r>
              <a:rPr lang="en-US" baseline="0" dirty="0"/>
              <a:t> in the DSA for awarding exception points. This is the proposal out for public comment. </a:t>
            </a:r>
          </a:p>
          <a:p>
            <a:endParaRPr lang="en-US" baseline="0" dirty="0"/>
          </a:p>
          <a:p>
            <a:r>
              <a:rPr lang="en-US" baseline="0" dirty="0"/>
              <a:t>This would ONLY be used during the transition, and then </a:t>
            </a:r>
            <a:r>
              <a:rPr lang="en-US" baseline="0" dirty="0" err="1"/>
              <a:t>MMaT</a:t>
            </a:r>
            <a:r>
              <a:rPr lang="en-US" baseline="0" dirty="0"/>
              <a:t> within 250 nm will be used when livers are allocated by acuity circles. </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3</a:t>
            </a:fld>
            <a:endParaRPr lang="en-US"/>
          </a:p>
        </p:txBody>
      </p:sp>
    </p:spTree>
    <p:extLst>
      <p:ext uri="{BB962C8B-B14F-4D97-AF65-F5344CB8AC3E}">
        <p14:creationId xmlns:p14="http://schemas.microsoft.com/office/powerpoint/2010/main" val="33665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Delay implementation: </a:t>
            </a:r>
          </a:p>
          <a:p>
            <a:r>
              <a:rPr lang="en-US" dirty="0"/>
              <a:t>This option would remove the 3-month delay between implementation of the NLRB changes and implementation of allocation changes. This option would address the specific problem of allocation using DSA while scores are based on a different geographic area by eliminating the period of time when that would be the case. </a:t>
            </a:r>
          </a:p>
          <a:p>
            <a:r>
              <a:rPr lang="en-US" dirty="0"/>
              <a:t> It would also cause the transition of candidates from their current scores to </a:t>
            </a:r>
            <a:r>
              <a:rPr lang="en-US" dirty="0" err="1"/>
              <a:t>MMaT</a:t>
            </a:r>
            <a:r>
              <a:rPr lang="en-US" dirty="0"/>
              <a:t>-based scores to take place under the new allocation sequence; this would result in offers made under the new allocation to candidates based on the old scoring system. The Committee wanted to avoid this result, and so did not favor this option.</a:t>
            </a:r>
          </a:p>
          <a:p>
            <a:endParaRPr lang="en-US" dirty="0"/>
          </a:p>
          <a:p>
            <a:r>
              <a:rPr lang="en-US" dirty="0"/>
              <a:t>The Committee considered using the national </a:t>
            </a:r>
            <a:r>
              <a:rPr lang="en-US" dirty="0" err="1"/>
              <a:t>MMaT</a:t>
            </a:r>
            <a:r>
              <a:rPr lang="en-US" dirty="0"/>
              <a:t> during the transition period, since it would be unaffected by the distribution unit. However, the purpose of using a localized </a:t>
            </a:r>
            <a:r>
              <a:rPr lang="en-US" dirty="0" err="1"/>
              <a:t>MMaT</a:t>
            </a:r>
            <a:r>
              <a:rPr lang="en-US" dirty="0"/>
              <a:t> was to factor in the differences in the ability to access transplant across the country. A score based on a national </a:t>
            </a:r>
            <a:r>
              <a:rPr lang="en-US" dirty="0" err="1"/>
              <a:t>MMaT</a:t>
            </a:r>
            <a:r>
              <a:rPr lang="en-US" dirty="0"/>
              <a:t> would not grant the same chance of transplant to candidates in areas where the local </a:t>
            </a:r>
            <a:r>
              <a:rPr lang="en-US" dirty="0" err="1"/>
              <a:t>MMaT</a:t>
            </a:r>
            <a:r>
              <a:rPr lang="en-US" dirty="0"/>
              <a:t> is high that it would in areas with a lower local </a:t>
            </a:r>
            <a:r>
              <a:rPr lang="en-US" dirty="0" err="1"/>
              <a:t>MMaT</a:t>
            </a:r>
            <a:r>
              <a:rPr lang="en-US" dirty="0"/>
              <a:t>. This would result in diminished access for exception candidates in DSAs with a high </a:t>
            </a:r>
            <a:r>
              <a:rPr lang="en-US" dirty="0" err="1"/>
              <a:t>MMaTs</a:t>
            </a:r>
            <a:r>
              <a:rPr lang="en-US" dirty="0"/>
              <a:t> and diminished access for non-exception candidates in DSAs with low </a:t>
            </a:r>
            <a:r>
              <a:rPr lang="en-US" dirty="0" err="1"/>
              <a:t>MMaTs</a:t>
            </a:r>
            <a:r>
              <a:rPr lang="en-US" dirty="0"/>
              <a:t>. As variation in access across the country improves, a national </a:t>
            </a:r>
            <a:r>
              <a:rPr lang="en-US" dirty="0" err="1"/>
              <a:t>MMaT</a:t>
            </a:r>
            <a:r>
              <a:rPr lang="en-US" dirty="0"/>
              <a:t> would be beneficial; however, the Committee did not recommend this solution because currently it would negatively impact access across the country.  </a:t>
            </a:r>
          </a:p>
          <a:p>
            <a:endParaRPr lang="en-US" dirty="0"/>
          </a:p>
          <a:p>
            <a:r>
              <a:rPr lang="en-US" dirty="0"/>
              <a:t> </a:t>
            </a:r>
            <a:r>
              <a:rPr lang="en-US" b="1" dirty="0"/>
              <a:t>Manually adjust </a:t>
            </a:r>
            <a:r>
              <a:rPr lang="en-US" b="1" dirty="0" err="1"/>
              <a:t>MMaT</a:t>
            </a:r>
            <a:r>
              <a:rPr lang="en-US" b="1" dirty="0"/>
              <a:t> for the affected transplant hospitals.</a:t>
            </a:r>
            <a:endParaRPr lang="en-US" dirty="0"/>
          </a:p>
          <a:p>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The Committee considered using a different score in place of </a:t>
            </a:r>
            <a:r>
              <a:rPr lang="en-US" dirty="0" err="1"/>
              <a:t>MMaT</a:t>
            </a:r>
            <a:r>
              <a:rPr lang="en-US" dirty="0"/>
              <a:t>/250 only for candidates in the four affected DSAs. This might be assigning all of the candidates in a DSA the highest </a:t>
            </a:r>
            <a:r>
              <a:rPr lang="en-US" dirty="0" err="1"/>
              <a:t>MMaT</a:t>
            </a:r>
            <a:r>
              <a:rPr lang="en-US" dirty="0"/>
              <a:t>/250 within the DSA or the lowest </a:t>
            </a:r>
            <a:r>
              <a:rPr lang="en-US" dirty="0" err="1"/>
              <a:t>MMaT</a:t>
            </a:r>
            <a:r>
              <a:rPr lang="en-US" dirty="0"/>
              <a:t>/250 in the DSA. This would solve the problem of assigning different exception scores to similar candidates during the transition period, but would create a fractured system that could be difficult to explain to members and candidates. The Committee did not pursue this option because it placed a high value on transparency, especially with regard to an interim solution that would not be subject to public comment.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r>
              <a:rPr lang="en-US" b="1" dirty="0"/>
              <a:t>Leave as </a:t>
            </a:r>
            <a:r>
              <a:rPr lang="en-US" b="1" dirty="0" err="1"/>
              <a:t>MMaT</a:t>
            </a:r>
            <a:r>
              <a:rPr lang="en-US" b="1" dirty="0"/>
              <a:t>/250 during the transition period. (Current Board approved)</a:t>
            </a:r>
            <a:endParaRPr lang="en-US" dirty="0"/>
          </a:p>
          <a:p>
            <a:r>
              <a:rPr lang="en-US" dirty="0"/>
              <a:t>The Committee also considered whether there was even a need to adopt a different transition plan. It is possible to use </a:t>
            </a:r>
            <a:r>
              <a:rPr lang="en-US" dirty="0" err="1"/>
              <a:t>MMaT</a:t>
            </a:r>
            <a:r>
              <a:rPr lang="en-US" dirty="0"/>
              <a:t>/250 beginning with the implementation of scoring changes. This would have the advantage of being easy to explain. It also would result in more similar scores among transplant hospitals in a single region compared to </a:t>
            </a:r>
            <a:r>
              <a:rPr lang="en-US" dirty="0" err="1"/>
              <a:t>MMaT</a:t>
            </a:r>
            <a:r>
              <a:rPr lang="en-US" dirty="0"/>
              <a:t>/DSA. On the other hand, it would not eliminate the differences in </a:t>
            </a:r>
            <a:r>
              <a:rPr lang="en-US" dirty="0" err="1"/>
              <a:t>MMaT</a:t>
            </a:r>
            <a:r>
              <a:rPr lang="en-US" dirty="0"/>
              <a:t> among transplant hospitals in the four affected DSAs, or all of the differences in </a:t>
            </a:r>
            <a:r>
              <a:rPr lang="en-US" dirty="0" err="1"/>
              <a:t>MMaT</a:t>
            </a:r>
            <a:r>
              <a:rPr lang="en-US" dirty="0"/>
              <a:t> among transplant hospitals in the same regions. The Committee believed the difference in exception scores within the DSA would directly result in candidates losing access to transplant during the transition period. The Committee did not think it was acceptable to leave the differences in </a:t>
            </a:r>
            <a:r>
              <a:rPr lang="en-US" dirty="0" err="1"/>
              <a:t>MMaT</a:t>
            </a:r>
            <a:r>
              <a:rPr lang="en-US" dirty="0"/>
              <a:t> within a DSA during the transition period, so it did not recommend this option.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4</a:t>
            </a:fld>
            <a:endParaRPr lang="en-US"/>
          </a:p>
        </p:txBody>
      </p:sp>
    </p:spTree>
    <p:extLst>
      <p:ext uri="{BB962C8B-B14F-4D97-AF65-F5344CB8AC3E}">
        <p14:creationId xmlns:p14="http://schemas.microsoft.com/office/powerpoint/2010/main" val="10745676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a:t>
            </a:r>
            <a:r>
              <a:rPr lang="en-US" baseline="0" dirty="0"/>
              <a:t> the NLRB is initially implemented using </a:t>
            </a:r>
            <a:r>
              <a:rPr lang="en-US" baseline="0" dirty="0" err="1"/>
              <a:t>MMaT</a:t>
            </a:r>
            <a:r>
              <a:rPr lang="en-US" baseline="0" dirty="0"/>
              <a:t> in the DSA, candidates </a:t>
            </a:r>
            <a:r>
              <a:rPr lang="en-US" b="1" baseline="0" dirty="0"/>
              <a:t>WILL NOT </a:t>
            </a:r>
            <a:r>
              <a:rPr lang="en-US" baseline="0" dirty="0"/>
              <a:t>be converted on the first day. Instead, they will be assigned scores based on </a:t>
            </a:r>
            <a:r>
              <a:rPr lang="en-US" baseline="0" dirty="0" err="1"/>
              <a:t>MMaT</a:t>
            </a:r>
            <a:r>
              <a:rPr lang="en-US" baseline="0" dirty="0"/>
              <a:t> as they apply for an extension of an existing exception or apply for a new exception. </a:t>
            </a:r>
          </a:p>
          <a:p>
            <a:endParaRPr lang="en-US" baseline="0" dirty="0"/>
          </a:p>
          <a:p>
            <a:r>
              <a:rPr lang="en-US" baseline="0" dirty="0"/>
              <a:t>When the transition period is over, and </a:t>
            </a:r>
            <a:r>
              <a:rPr lang="en-US" baseline="0" dirty="0" err="1"/>
              <a:t>MMaT</a:t>
            </a:r>
            <a:r>
              <a:rPr lang="en-US" baseline="0" dirty="0"/>
              <a:t> in the 250nm circle and Acuity circles are implemented, the candidates’ scores </a:t>
            </a:r>
            <a:r>
              <a:rPr lang="en-US" b="1" baseline="0" dirty="0"/>
              <a:t>WILL</a:t>
            </a:r>
            <a:r>
              <a:rPr lang="en-US" baseline="0" dirty="0"/>
              <a:t> be converted, and all </a:t>
            </a:r>
            <a:r>
              <a:rPr lang="en-US" baseline="0" dirty="0" err="1"/>
              <a:t>MMaT</a:t>
            </a:r>
            <a:r>
              <a:rPr lang="en-US" baseline="0" dirty="0"/>
              <a:t>-based exception scores will be changed at the same time. </a:t>
            </a:r>
            <a:endParaRPr lang="en-US" dirty="0"/>
          </a:p>
          <a:p>
            <a:endParaRPr lang="en-US" dirty="0"/>
          </a:p>
          <a:p>
            <a:r>
              <a:rPr lang="en-US" dirty="0"/>
              <a:t>A</a:t>
            </a:r>
            <a:r>
              <a:rPr lang="en-US" baseline="0" dirty="0"/>
              <a:t> current cohort of scores for </a:t>
            </a:r>
            <a:r>
              <a:rPr lang="en-US" baseline="0" dirty="0" err="1"/>
              <a:t>MMaT</a:t>
            </a:r>
            <a:r>
              <a:rPr lang="en-US" baseline="0" dirty="0"/>
              <a:t> by DSA and for </a:t>
            </a:r>
            <a:r>
              <a:rPr lang="en-US" baseline="0" dirty="0" err="1"/>
              <a:t>MMaT</a:t>
            </a:r>
            <a:r>
              <a:rPr lang="en-US" baseline="0" dirty="0"/>
              <a:t> by 250nm circle will be posted in the toolkit on the OPTN site. (Under resources, select Liver &amp; Intestine to get to the toolkit.)</a:t>
            </a:r>
          </a:p>
          <a:p>
            <a:endParaRPr lang="en-US" baseline="0" dirty="0"/>
          </a:p>
          <a:p>
            <a:r>
              <a:rPr lang="en-US" baseline="0" dirty="0"/>
              <a:t>Both may be updated prior to implementation with a more recent cohort of data, but the posted scores should give you an idea for planning and educating patients on </a:t>
            </a:r>
            <a:r>
              <a:rPr lang="en-US" i="1" baseline="0" dirty="0"/>
              <a:t>generally</a:t>
            </a:r>
            <a:r>
              <a:rPr lang="en-US" i="0" baseline="0" dirty="0"/>
              <a:t> what to expect. </a:t>
            </a:r>
          </a:p>
          <a:p>
            <a:r>
              <a:rPr lang="en-US" baseline="0" dirty="0"/>
              <a:t>Initially, scores will only be converted from the current system to based on </a:t>
            </a:r>
            <a:r>
              <a:rPr lang="en-US" baseline="0" dirty="0" err="1"/>
              <a:t>MMaT</a:t>
            </a:r>
            <a:r>
              <a:rPr lang="en-US" baseline="0" dirty="0"/>
              <a:t> in the DSA as candidates are due for an extension of their exception or apply for a new exception.</a:t>
            </a:r>
          </a:p>
          <a:p>
            <a:endParaRPr lang="en-US" baseline="0" dirty="0"/>
          </a:p>
          <a:p>
            <a:r>
              <a:rPr lang="en-US" baseline="0" dirty="0"/>
              <a:t>When scores are converted from </a:t>
            </a:r>
            <a:r>
              <a:rPr lang="en-US" baseline="0" dirty="0" err="1"/>
              <a:t>MMaT</a:t>
            </a:r>
            <a:r>
              <a:rPr lang="en-US" baseline="0" dirty="0"/>
              <a:t> in the DSA to </a:t>
            </a:r>
            <a:r>
              <a:rPr lang="en-US" baseline="0" dirty="0" err="1"/>
              <a:t>MMaT</a:t>
            </a:r>
            <a:r>
              <a:rPr lang="en-US" baseline="0" dirty="0"/>
              <a:t> within 250nm, scores will all be converted at the same time. </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5</a:t>
            </a:fld>
            <a:endParaRPr lang="en-US"/>
          </a:p>
        </p:txBody>
      </p:sp>
    </p:spTree>
    <p:extLst>
      <p:ext uri="{BB962C8B-B14F-4D97-AF65-F5344CB8AC3E}">
        <p14:creationId xmlns:p14="http://schemas.microsoft.com/office/powerpoint/2010/main" val="29262432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26E34781-6EDE-5B4E-B103-71F0AC490716}" type="slidenum">
              <a:rPr lang="en-US" smtClean="0"/>
              <a:t>6</a:t>
            </a:fld>
            <a:endParaRPr lang="en-US"/>
          </a:p>
        </p:txBody>
      </p:sp>
    </p:spTree>
    <p:extLst>
      <p:ext uri="{BB962C8B-B14F-4D97-AF65-F5344CB8AC3E}">
        <p14:creationId xmlns:p14="http://schemas.microsoft.com/office/powerpoint/2010/main" val="4247906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540" y="1721629"/>
            <a:ext cx="11073631"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hasCustomPrompt="1"/>
          </p:nvPr>
        </p:nvSpPr>
        <p:spPr>
          <a:xfrm>
            <a:off x="556540" y="3810000"/>
            <a:ext cx="11073631" cy="753036"/>
          </a:xfrm>
        </p:spPr>
        <p:txBody>
          <a:bodyPr>
            <a:normAutofit/>
          </a:bodyPr>
          <a:lstStyle>
            <a:lvl1pPr marL="0" indent="0" algn="ctr">
              <a:spcBef>
                <a:spcPts val="300"/>
              </a:spcBef>
              <a:buNone/>
              <a:defRPr sz="2800" i="1">
                <a:solidFill>
                  <a:schemeClr val="bg2"/>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subtitle style</a:t>
            </a:r>
            <a:endParaRPr dirty="0"/>
          </a:p>
        </p:txBody>
      </p:sp>
      <p:sp>
        <p:nvSpPr>
          <p:cNvPr id="4"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pic>
        <p:nvPicPr>
          <p:cNvPr id="13" name="Picture 12" descr="unos_optn_logo_blue_rgb.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05156" y="6326538"/>
            <a:ext cx="1780858" cy="421957"/>
          </a:xfrm>
          <a:prstGeom prst="rect">
            <a:avLst/>
          </a:prstGeom>
        </p:spPr>
      </p:pic>
    </p:spTree>
  </p:cSld>
  <p:clrMap bg1="lt1" tx1="dk1" bg2="lt2" tx2="dk2" accent1="accent1" accent2="accent2" accent3="accent3" accent4="accent4" accent5="accent5" accent6="accent6" hlink="hlink" folHlink="folHlink"/>
  <p:sldLayoutIdLst>
    <p:sldLayoutId id="2147484103" r:id="rId1"/>
    <p:sldLayoutId id="2147484104" r:id="rId2"/>
  </p:sldLayoutIdLst>
  <p:timing>
    <p:tnLst>
      <p:par>
        <p:cTn id="1" dur="indefinite" restart="never" nodeType="tmRoot"/>
      </p:par>
    </p:tnLst>
  </p:timing>
  <p:hf hdr="0" ftr="0" dt="0"/>
  <p:txStyles>
    <p:titleStyle>
      <a:lvl1pPr algn="l" defTabSz="914400" rtl="0" eaLnBrk="1" latinLnBrk="0" hangingPunct="1">
        <a:spcBef>
          <a:spcPct val="0"/>
        </a:spcBef>
        <a:buNone/>
        <a:defRPr sz="4800" b="0" i="0" kern="1200">
          <a:solidFill>
            <a:schemeClr val="tx2"/>
          </a:solidFill>
          <a:latin typeface="Arial"/>
          <a:ea typeface="+mj-ea"/>
          <a:cs typeface="Myriad Pro"/>
        </a:defRPr>
      </a:lvl1pPr>
    </p:titleStyle>
    <p:bodyStyle>
      <a:lvl1pPr marL="228600" indent="-228600" algn="l" defTabSz="914400" rtl="0" eaLnBrk="1" latinLnBrk="0" hangingPunct="1">
        <a:spcBef>
          <a:spcPts val="2000"/>
        </a:spcBef>
        <a:buClr>
          <a:schemeClr val="bg2"/>
        </a:buClr>
        <a:buSzPct val="80000"/>
        <a:buFont typeface="Wingdings" charset="2"/>
        <a:buChar char="§"/>
        <a:defRPr sz="2800" b="0" i="0" kern="1200">
          <a:solidFill>
            <a:srgbClr val="002045"/>
          </a:solidFill>
          <a:latin typeface="Arial"/>
          <a:ea typeface="+mn-ea"/>
          <a:cs typeface="Myriad Pro"/>
        </a:defRPr>
      </a:lvl1pPr>
      <a:lvl2pPr marL="4572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2pPr>
      <a:lvl3pPr marL="6858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3pPr>
      <a:lvl4pPr marL="9144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4pPr>
      <a:lvl5pPr marL="11430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1</a:t>
            </a:fld>
            <a:endParaRPr lang="en-US" dirty="0"/>
          </a:p>
        </p:txBody>
      </p:sp>
      <p:sp>
        <p:nvSpPr>
          <p:cNvPr id="5" name="Title 1"/>
          <p:cNvSpPr>
            <a:spLocks noGrp="1"/>
          </p:cNvSpPr>
          <p:nvPr>
            <p:ph type="ctrTitle"/>
          </p:nvPr>
        </p:nvSpPr>
        <p:spPr>
          <a:xfrm>
            <a:off x="556540" y="1721629"/>
            <a:ext cx="11073631" cy="1619250"/>
          </a:xfrm>
        </p:spPr>
        <p:txBody>
          <a:bodyPr/>
          <a:lstStyle/>
          <a:p>
            <a:r>
              <a:rPr lang="en-US" sz="6000" dirty="0"/>
              <a:t>MELD Exception Scores During NLRB Transition</a:t>
            </a:r>
          </a:p>
        </p:txBody>
      </p:sp>
      <p:sp>
        <p:nvSpPr>
          <p:cNvPr id="6" name="Subtitle 2"/>
          <p:cNvSpPr>
            <a:spLocks noGrp="1"/>
          </p:cNvSpPr>
          <p:nvPr>
            <p:ph type="subTitle" idx="1"/>
          </p:nvPr>
        </p:nvSpPr>
        <p:spPr>
          <a:xfrm>
            <a:off x="556540" y="3414889"/>
            <a:ext cx="11073631" cy="753036"/>
          </a:xfrm>
        </p:spPr>
        <p:txBody>
          <a:bodyPr>
            <a:normAutofit/>
          </a:bodyPr>
          <a:lstStyle/>
          <a:p>
            <a:r>
              <a:rPr lang="en-US" sz="3600"/>
              <a:t>Executive </a:t>
            </a:r>
            <a:r>
              <a:rPr lang="en-US" sz="3600" dirty="0"/>
              <a:t>Committee</a:t>
            </a:r>
          </a:p>
        </p:txBody>
      </p:sp>
    </p:spTree>
    <p:extLst>
      <p:ext uri="{BB962C8B-B14F-4D97-AF65-F5344CB8AC3E}">
        <p14:creationId xmlns:p14="http://schemas.microsoft.com/office/powerpoint/2010/main" val="3468436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2</a:t>
            </a:fld>
            <a:endParaRPr lang="en-US" dirty="0"/>
          </a:p>
        </p:txBody>
      </p:sp>
      <p:sp>
        <p:nvSpPr>
          <p:cNvPr id="5" name="Title 1"/>
          <p:cNvSpPr>
            <a:spLocks noGrp="1"/>
          </p:cNvSpPr>
          <p:nvPr>
            <p:ph type="title"/>
          </p:nvPr>
        </p:nvSpPr>
        <p:spPr>
          <a:xfrm>
            <a:off x="338580" y="156310"/>
            <a:ext cx="11651768" cy="859690"/>
          </a:xfrm>
        </p:spPr>
        <p:txBody>
          <a:bodyPr/>
          <a:lstStyle/>
          <a:p>
            <a:r>
              <a:rPr lang="en-US" sz="4400" dirty="0"/>
              <a:t>What problem will the proposal solve? </a:t>
            </a:r>
          </a:p>
        </p:txBody>
      </p:sp>
      <p:sp>
        <p:nvSpPr>
          <p:cNvPr id="6" name="Content Placeholder 7"/>
          <p:cNvSpPr>
            <a:spLocks noGrp="1"/>
          </p:cNvSpPr>
          <p:nvPr>
            <p:ph idx="1"/>
          </p:nvPr>
        </p:nvSpPr>
        <p:spPr>
          <a:xfrm>
            <a:off x="385278" y="1348828"/>
            <a:ext cx="11394917" cy="3826891"/>
          </a:xfrm>
        </p:spPr>
        <p:txBody>
          <a:bodyPr>
            <a:normAutofit/>
          </a:bodyPr>
          <a:lstStyle/>
          <a:p>
            <a:r>
              <a:rPr lang="en-US" sz="3200" dirty="0"/>
              <a:t>Circle-based median MELD at transplant (</a:t>
            </a:r>
            <a:r>
              <a:rPr lang="en-US" sz="3200" dirty="0" err="1"/>
              <a:t>MMaT</a:t>
            </a:r>
            <a:r>
              <a:rPr lang="en-US" sz="3200" dirty="0"/>
              <a:t>) would result in some transplant hospitals in the same DSA with different </a:t>
            </a:r>
            <a:r>
              <a:rPr lang="en-US" sz="3200" dirty="0" err="1"/>
              <a:t>MMaTs</a:t>
            </a:r>
            <a:r>
              <a:rPr lang="en-US" sz="3200" dirty="0"/>
              <a:t> </a:t>
            </a:r>
          </a:p>
          <a:p>
            <a:r>
              <a:rPr lang="en-US" sz="3200" dirty="0"/>
              <a:t>While allocation is still based on DSA and region, this would disadvantage certain exception patients</a:t>
            </a:r>
          </a:p>
        </p:txBody>
      </p:sp>
    </p:spTree>
    <p:extLst>
      <p:ext uri="{BB962C8B-B14F-4D97-AF65-F5344CB8AC3E}">
        <p14:creationId xmlns:p14="http://schemas.microsoft.com/office/powerpoint/2010/main" val="3715395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Award exception points relative to </a:t>
            </a:r>
            <a:r>
              <a:rPr lang="en-US" dirty="0" err="1"/>
              <a:t>MMaT</a:t>
            </a:r>
            <a:r>
              <a:rPr lang="en-US" dirty="0"/>
              <a:t> </a:t>
            </a:r>
            <a:r>
              <a:rPr lang="en-US" b="1" dirty="0"/>
              <a:t>by DSA</a:t>
            </a:r>
            <a:endParaRPr lang="en-US" dirty="0"/>
          </a:p>
          <a:p>
            <a:endParaRPr lang="en-US" dirty="0">
              <a:solidFill>
                <a:schemeClr val="tx1"/>
              </a:solidFill>
            </a:endParaRPr>
          </a:p>
          <a:p>
            <a:r>
              <a:rPr lang="en-US" dirty="0">
                <a:solidFill>
                  <a:schemeClr val="tx1"/>
                </a:solidFill>
              </a:rPr>
              <a:t>The award of exception points relative to </a:t>
            </a:r>
            <a:r>
              <a:rPr lang="en-US" dirty="0" err="1">
                <a:solidFill>
                  <a:schemeClr val="tx1"/>
                </a:solidFill>
              </a:rPr>
              <a:t>MMaT</a:t>
            </a:r>
            <a:r>
              <a:rPr lang="en-US" dirty="0">
                <a:solidFill>
                  <a:schemeClr val="tx1"/>
                </a:solidFill>
              </a:rPr>
              <a:t> by DSA will only be used during this </a:t>
            </a:r>
            <a:r>
              <a:rPr lang="en-US" dirty="0" smtClean="0">
                <a:solidFill>
                  <a:schemeClr val="tx1"/>
                </a:solidFill>
              </a:rPr>
              <a:t>~1 month transition </a:t>
            </a:r>
            <a:r>
              <a:rPr lang="en-US" dirty="0">
                <a:solidFill>
                  <a:schemeClr val="tx1"/>
                </a:solidFill>
              </a:rPr>
              <a:t>period </a:t>
            </a:r>
            <a:r>
              <a:rPr lang="en-US" dirty="0" smtClean="0">
                <a:solidFill>
                  <a:schemeClr val="tx1"/>
                </a:solidFill>
              </a:rPr>
              <a:t>(</a:t>
            </a:r>
            <a:r>
              <a:rPr lang="en-US" i="1" dirty="0" smtClean="0">
                <a:solidFill>
                  <a:schemeClr val="tx1"/>
                </a:solidFill>
              </a:rPr>
              <a:t>ending </a:t>
            </a:r>
            <a:r>
              <a:rPr lang="en-US" i="1" dirty="0">
                <a:solidFill>
                  <a:schemeClr val="tx1"/>
                </a:solidFill>
              </a:rPr>
              <a:t>April 30)</a:t>
            </a:r>
            <a:r>
              <a:rPr lang="en-US" dirty="0">
                <a:solidFill>
                  <a:schemeClr val="tx1"/>
                </a:solidFill>
              </a:rPr>
              <a:t>, while DSAs are still used as units of distribution.  After the transition period, </a:t>
            </a:r>
            <a:r>
              <a:rPr lang="en-US" dirty="0" err="1">
                <a:solidFill>
                  <a:schemeClr val="tx1"/>
                </a:solidFill>
              </a:rPr>
              <a:t>MMaT</a:t>
            </a:r>
            <a:r>
              <a:rPr lang="en-US" dirty="0">
                <a:solidFill>
                  <a:schemeClr val="tx1"/>
                </a:solidFill>
              </a:rPr>
              <a:t> within 250nm will be used according to the liver policy approved in December 2018 (Acuity Circles).</a:t>
            </a:r>
          </a:p>
          <a:p>
            <a:endParaRPr lang="en-US" dirty="0"/>
          </a:p>
          <a:p>
            <a:endParaRPr lang="en-US" dirty="0"/>
          </a:p>
        </p:txBody>
      </p:sp>
      <p:sp>
        <p:nvSpPr>
          <p:cNvPr id="3" name="Title 2"/>
          <p:cNvSpPr>
            <a:spLocks noGrp="1"/>
          </p:cNvSpPr>
          <p:nvPr>
            <p:ph type="title"/>
          </p:nvPr>
        </p:nvSpPr>
        <p:spPr>
          <a:xfrm>
            <a:off x="385279" y="254284"/>
            <a:ext cx="11651769" cy="850932"/>
          </a:xfrm>
        </p:spPr>
        <p:txBody>
          <a:bodyPr/>
          <a:lstStyle/>
          <a:p>
            <a:r>
              <a:rPr lang="en-US" sz="4400" dirty="0"/>
              <a:t>What is the proposed solution?</a:t>
            </a:r>
          </a:p>
        </p:txBody>
      </p:sp>
      <p:sp>
        <p:nvSpPr>
          <p:cNvPr id="4" name="Slide Number Placeholder 3"/>
          <p:cNvSpPr>
            <a:spLocks noGrp="1"/>
          </p:cNvSpPr>
          <p:nvPr>
            <p:ph type="sldNum" sz="quarter" idx="4"/>
          </p:nvPr>
        </p:nvSpPr>
        <p:spPr/>
        <p:txBody>
          <a:bodyPr/>
          <a:lstStyle/>
          <a:p>
            <a:fld id="{AFEF8753-48E3-DC43-B5AB-733E5321FD2E}" type="slidenum">
              <a:rPr lang="en-US" smtClean="0"/>
              <a:pPr/>
              <a:t>3</a:t>
            </a:fld>
            <a:endParaRPr lang="en-US" dirty="0"/>
          </a:p>
        </p:txBody>
      </p:sp>
    </p:spTree>
    <p:extLst>
      <p:ext uri="{BB962C8B-B14F-4D97-AF65-F5344CB8AC3E}">
        <p14:creationId xmlns:p14="http://schemas.microsoft.com/office/powerpoint/2010/main" val="4048058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lvl="0"/>
            <a:r>
              <a:rPr lang="en-US" dirty="0"/>
              <a:t>Delay implementation of NLRB so that there is no transition period</a:t>
            </a:r>
          </a:p>
          <a:p>
            <a:pPr lvl="1"/>
            <a:r>
              <a:rPr lang="en-US" dirty="0"/>
              <a:t>Eliminates transition problem, but uses some exception scores assigned in the old system while allocating under Acuity Circles. </a:t>
            </a:r>
          </a:p>
          <a:p>
            <a:r>
              <a:rPr lang="en-US" dirty="0"/>
              <a:t>National </a:t>
            </a:r>
            <a:r>
              <a:rPr lang="en-US" dirty="0" err="1"/>
              <a:t>MMaT</a:t>
            </a:r>
            <a:r>
              <a:rPr lang="en-US" dirty="0"/>
              <a:t> during the transition period</a:t>
            </a:r>
          </a:p>
          <a:p>
            <a:pPr lvl="1"/>
            <a:r>
              <a:rPr lang="en-US" dirty="0"/>
              <a:t>Treats everyone the same, but doesn’t help candidate in areas that have less access</a:t>
            </a:r>
          </a:p>
          <a:p>
            <a:r>
              <a:rPr lang="en-US" dirty="0"/>
              <a:t>Manually adjust </a:t>
            </a:r>
            <a:r>
              <a:rPr lang="en-US" dirty="0" err="1"/>
              <a:t>MMaT</a:t>
            </a:r>
            <a:r>
              <a:rPr lang="en-US" dirty="0"/>
              <a:t> for the affected transplant hospitals</a:t>
            </a:r>
          </a:p>
          <a:p>
            <a:pPr lvl="1"/>
            <a:r>
              <a:rPr lang="en-US" dirty="0"/>
              <a:t>Solves for the affected centers, but treats candidates at a small subset of centers differently</a:t>
            </a:r>
          </a:p>
          <a:p>
            <a:r>
              <a:rPr lang="en-US" dirty="0"/>
              <a:t>Leave as </a:t>
            </a:r>
            <a:r>
              <a:rPr lang="en-US" dirty="0" err="1"/>
              <a:t>MMaT</a:t>
            </a:r>
            <a:r>
              <a:rPr lang="en-US" dirty="0"/>
              <a:t>/250 during the transition period. (Current Board approved) </a:t>
            </a:r>
          </a:p>
          <a:p>
            <a:pPr lvl="1"/>
            <a:r>
              <a:rPr lang="en-US" dirty="0"/>
              <a:t>Leaves the candidates in the 4 affected DSAs on unequal footing during the transition</a:t>
            </a:r>
          </a:p>
          <a:p>
            <a:endParaRPr lang="en-US" dirty="0"/>
          </a:p>
        </p:txBody>
      </p:sp>
      <p:sp>
        <p:nvSpPr>
          <p:cNvPr id="3" name="Title 2"/>
          <p:cNvSpPr>
            <a:spLocks noGrp="1"/>
          </p:cNvSpPr>
          <p:nvPr>
            <p:ph type="title"/>
          </p:nvPr>
        </p:nvSpPr>
        <p:spPr/>
        <p:txBody>
          <a:bodyPr/>
          <a:lstStyle/>
          <a:p>
            <a:r>
              <a:rPr lang="en-US" dirty="0"/>
              <a:t>Other solutions considered</a:t>
            </a:r>
          </a:p>
        </p:txBody>
      </p:sp>
      <p:sp>
        <p:nvSpPr>
          <p:cNvPr id="4" name="Slide Number Placeholder 3"/>
          <p:cNvSpPr>
            <a:spLocks noGrp="1"/>
          </p:cNvSpPr>
          <p:nvPr>
            <p:ph type="sldNum" sz="quarter" idx="4"/>
          </p:nvPr>
        </p:nvSpPr>
        <p:spPr/>
        <p:txBody>
          <a:bodyPr/>
          <a:lstStyle/>
          <a:p>
            <a:fld id="{AFEF8753-48E3-DC43-B5AB-733E5321FD2E}" type="slidenum">
              <a:rPr lang="en-US" smtClean="0"/>
              <a:pPr/>
              <a:t>4</a:t>
            </a:fld>
            <a:endParaRPr lang="en-US" dirty="0"/>
          </a:p>
        </p:txBody>
      </p:sp>
    </p:spTree>
    <p:extLst>
      <p:ext uri="{BB962C8B-B14F-4D97-AF65-F5344CB8AC3E}">
        <p14:creationId xmlns:p14="http://schemas.microsoft.com/office/powerpoint/2010/main" val="4058242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Provide updated </a:t>
            </a:r>
            <a:r>
              <a:rPr lang="en-US" dirty="0" err="1"/>
              <a:t>MMaT</a:t>
            </a:r>
            <a:r>
              <a:rPr lang="en-US" dirty="0"/>
              <a:t> values before implementation</a:t>
            </a:r>
          </a:p>
          <a:p>
            <a:r>
              <a:rPr lang="en-US" dirty="0"/>
              <a:t>Assign exception scores relative to the </a:t>
            </a:r>
            <a:r>
              <a:rPr lang="en-US" dirty="0" err="1"/>
              <a:t>MMaT</a:t>
            </a:r>
            <a:r>
              <a:rPr lang="en-US" dirty="0"/>
              <a:t> in the DSA during the transition</a:t>
            </a:r>
            <a:endParaRPr lang="en-US" dirty="0">
              <a:solidFill>
                <a:schemeClr val="tx1"/>
              </a:solidFill>
            </a:endParaRPr>
          </a:p>
          <a:p>
            <a:r>
              <a:rPr lang="en-US" dirty="0"/>
              <a:t>When the ~</a:t>
            </a:r>
            <a:r>
              <a:rPr lang="en-US" dirty="0" smtClean="0"/>
              <a:t>1-month </a:t>
            </a:r>
            <a:r>
              <a:rPr lang="en-US" dirty="0"/>
              <a:t>transition period is over (April 30), and </a:t>
            </a:r>
            <a:r>
              <a:rPr lang="en-US" dirty="0" err="1"/>
              <a:t>MMaT</a:t>
            </a:r>
            <a:r>
              <a:rPr lang="en-US" dirty="0"/>
              <a:t> in the 250nm circle and Acuity Circles are implemented, the candidates’ scores will be converted, and all </a:t>
            </a:r>
            <a:r>
              <a:rPr lang="en-US" dirty="0" err="1"/>
              <a:t>MMaT</a:t>
            </a:r>
            <a:r>
              <a:rPr lang="en-US" dirty="0"/>
              <a:t>-based exception scores will be changed at the same time. </a:t>
            </a:r>
          </a:p>
          <a:p>
            <a:endParaRPr lang="en-US" dirty="0">
              <a:solidFill>
                <a:srgbClr val="FF0000"/>
              </a:solidFill>
            </a:endParaRPr>
          </a:p>
          <a:p>
            <a:endParaRPr lang="en-US" dirty="0"/>
          </a:p>
        </p:txBody>
      </p:sp>
      <p:sp>
        <p:nvSpPr>
          <p:cNvPr id="3" name="Title 2"/>
          <p:cNvSpPr>
            <a:spLocks noGrp="1"/>
          </p:cNvSpPr>
          <p:nvPr>
            <p:ph type="title"/>
          </p:nvPr>
        </p:nvSpPr>
        <p:spPr/>
        <p:txBody>
          <a:bodyPr/>
          <a:lstStyle/>
          <a:p>
            <a:r>
              <a:rPr lang="en-US" sz="4400" dirty="0"/>
              <a:t>How will the OPTN implement this proposal?</a:t>
            </a:r>
          </a:p>
        </p:txBody>
      </p:sp>
      <p:sp>
        <p:nvSpPr>
          <p:cNvPr id="4" name="Slide Number Placeholder 3"/>
          <p:cNvSpPr>
            <a:spLocks noGrp="1"/>
          </p:cNvSpPr>
          <p:nvPr>
            <p:ph type="sldNum" sz="quarter" idx="4"/>
          </p:nvPr>
        </p:nvSpPr>
        <p:spPr/>
        <p:txBody>
          <a:bodyPr/>
          <a:lstStyle/>
          <a:p>
            <a:fld id="{AFEF8753-48E3-DC43-B5AB-733E5321FD2E}" type="slidenum">
              <a:rPr lang="en-US" smtClean="0"/>
              <a:pPr/>
              <a:t>5</a:t>
            </a:fld>
            <a:endParaRPr lang="en-US" dirty="0"/>
          </a:p>
        </p:txBody>
      </p:sp>
    </p:spTree>
    <p:extLst>
      <p:ext uri="{BB962C8B-B14F-4D97-AF65-F5344CB8AC3E}">
        <p14:creationId xmlns:p14="http://schemas.microsoft.com/office/powerpoint/2010/main" val="987710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348828"/>
            <a:ext cx="11394917" cy="4627902"/>
          </a:xfrm>
        </p:spPr>
        <p:txBody>
          <a:bodyPr>
            <a:normAutofit/>
          </a:bodyPr>
          <a:lstStyle/>
          <a:p>
            <a:pPr marL="0" indent="0">
              <a:buNone/>
            </a:pPr>
            <a:r>
              <a:rPr lang="en-US" dirty="0" smtClean="0"/>
              <a:t>Should exceptions scores assigned prior to implementation of the NLRB be converted when the new allocation system is implemented?</a:t>
            </a:r>
          </a:p>
          <a:p>
            <a:r>
              <a:rPr lang="en-US" dirty="0" smtClean="0"/>
              <a:t>Transition period: about </a:t>
            </a:r>
            <a:r>
              <a:rPr lang="en-US" dirty="0"/>
              <a:t>1/3 of all existing exceptions </a:t>
            </a:r>
            <a:r>
              <a:rPr lang="en-US" dirty="0" smtClean="0"/>
              <a:t>will </a:t>
            </a:r>
            <a:r>
              <a:rPr lang="en-US" dirty="0"/>
              <a:t>be due for extension, </a:t>
            </a:r>
            <a:r>
              <a:rPr lang="en-US" dirty="0" smtClean="0"/>
              <a:t>and will </a:t>
            </a:r>
            <a:r>
              <a:rPr lang="en-US" dirty="0"/>
              <a:t>be </a:t>
            </a:r>
            <a:r>
              <a:rPr lang="en-US" dirty="0" smtClean="0"/>
              <a:t>converted to scores based on </a:t>
            </a:r>
            <a:r>
              <a:rPr lang="en-US" dirty="0" err="1" smtClean="0"/>
              <a:t>MMaT</a:t>
            </a:r>
            <a:r>
              <a:rPr lang="en-US" dirty="0" smtClean="0"/>
              <a:t> within 250NM when Acuity </a:t>
            </a:r>
            <a:r>
              <a:rPr lang="en-US" dirty="0"/>
              <a:t>C</a:t>
            </a:r>
            <a:r>
              <a:rPr lang="en-US" dirty="0" smtClean="0"/>
              <a:t>ircles takes effect</a:t>
            </a:r>
            <a:endParaRPr lang="en-US" dirty="0"/>
          </a:p>
          <a:p>
            <a:r>
              <a:rPr lang="en-US" dirty="0" smtClean="0"/>
              <a:t>After transition: remaining 2/3 of exceptions </a:t>
            </a:r>
            <a:r>
              <a:rPr lang="en-US" dirty="0"/>
              <a:t>would still have </a:t>
            </a:r>
            <a:r>
              <a:rPr lang="en-US" dirty="0" smtClean="0"/>
              <a:t>scores assigned under the regional review </a:t>
            </a:r>
            <a:r>
              <a:rPr lang="en-US" smtClean="0"/>
              <a:t>board system</a:t>
            </a:r>
          </a:p>
          <a:p>
            <a:pPr lvl="1"/>
            <a:r>
              <a:rPr lang="en-US" dirty="0" smtClean="0"/>
              <a:t>These are the scores that could potentially be converted</a:t>
            </a:r>
            <a:endParaRPr lang="en-US" sz="1600" dirty="0"/>
          </a:p>
          <a:p>
            <a:endParaRPr lang="en-US" dirty="0"/>
          </a:p>
        </p:txBody>
      </p:sp>
      <p:sp>
        <p:nvSpPr>
          <p:cNvPr id="3" name="Title 2"/>
          <p:cNvSpPr>
            <a:spLocks noGrp="1"/>
          </p:cNvSpPr>
          <p:nvPr>
            <p:ph type="title"/>
          </p:nvPr>
        </p:nvSpPr>
        <p:spPr/>
        <p:txBody>
          <a:bodyPr/>
          <a:lstStyle/>
          <a:p>
            <a:r>
              <a:rPr lang="en-US" dirty="0" smtClean="0"/>
              <a:t>Is the Committee </a:t>
            </a:r>
            <a:r>
              <a:rPr lang="en-US" dirty="0"/>
              <a:t>s</a:t>
            </a:r>
            <a:r>
              <a:rPr lang="en-US" dirty="0" smtClean="0"/>
              <a:t>eeking feedback?</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6</a:t>
            </a:fld>
            <a:endParaRPr lang="en-US" dirty="0"/>
          </a:p>
        </p:txBody>
      </p:sp>
    </p:spTree>
    <p:extLst>
      <p:ext uri="{BB962C8B-B14F-4D97-AF65-F5344CB8AC3E}">
        <p14:creationId xmlns:p14="http://schemas.microsoft.com/office/powerpoint/2010/main" val="26102494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a:p>
        </p:txBody>
      </p:sp>
      <p:sp>
        <p:nvSpPr>
          <p:cNvPr id="3" name="Title 2"/>
          <p:cNvSpPr>
            <a:spLocks noGrp="1"/>
          </p:cNvSpPr>
          <p:nvPr>
            <p:ph type="title"/>
          </p:nvPr>
        </p:nvSpPr>
        <p:spPr/>
        <p:txBody>
          <a:bodyPr/>
          <a:lstStyle/>
          <a:p>
            <a:r>
              <a:rPr lang="en-US" sz="4400" dirty="0"/>
              <a:t>Questions?</a:t>
            </a:r>
          </a:p>
        </p:txBody>
      </p:sp>
      <p:sp>
        <p:nvSpPr>
          <p:cNvPr id="4" name="Slide Number Placeholder 3"/>
          <p:cNvSpPr>
            <a:spLocks noGrp="1"/>
          </p:cNvSpPr>
          <p:nvPr>
            <p:ph type="sldNum" sz="quarter" idx="4"/>
          </p:nvPr>
        </p:nvSpPr>
        <p:spPr/>
        <p:txBody>
          <a:bodyPr/>
          <a:lstStyle/>
          <a:p>
            <a:fld id="{AFEF8753-48E3-DC43-B5AB-733E5321FD2E}" type="slidenum">
              <a:rPr lang="en-US" smtClean="0"/>
              <a:pPr/>
              <a:t>7</a:t>
            </a:fld>
            <a:endParaRPr lang="en-US" dirty="0"/>
          </a:p>
        </p:txBody>
      </p:sp>
    </p:spTree>
    <p:extLst>
      <p:ext uri="{BB962C8B-B14F-4D97-AF65-F5344CB8AC3E}">
        <p14:creationId xmlns:p14="http://schemas.microsoft.com/office/powerpoint/2010/main" val="15632892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4">
      <a:dk1>
        <a:srgbClr val="000000"/>
      </a:dk1>
      <a:lt1>
        <a:sysClr val="window" lastClr="FFFFFF"/>
      </a:lt1>
      <a:dk2>
        <a:srgbClr val="0A468C"/>
      </a:dk2>
      <a:lt2>
        <a:srgbClr val="0FA0E4"/>
      </a:lt2>
      <a:accent1>
        <a:srgbClr val="FBC01E"/>
      </a:accent1>
      <a:accent2>
        <a:srgbClr val="78B43C"/>
      </a:accent2>
      <a:accent3>
        <a:srgbClr val="FA8716"/>
      </a:accent3>
      <a:accent4>
        <a:srgbClr val="BE0204"/>
      </a:accent4>
      <a:accent5>
        <a:srgbClr val="800040"/>
      </a:accent5>
      <a:accent6>
        <a:srgbClr val="7E13E3"/>
      </a:accent6>
      <a:hlink>
        <a:srgbClr val="0FA0E4"/>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9016BBB36FB9644B4DC5A4168E0CC9B" ma:contentTypeVersion="2" ma:contentTypeDescription="Create a new document." ma:contentTypeScope="" ma:versionID="153c61b9d62639d5fba16c15d24230f8">
  <xsd:schema xmlns:xsd="http://www.w3.org/2001/XMLSchema" xmlns:xs="http://www.w3.org/2001/XMLSchema" xmlns:p="http://schemas.microsoft.com/office/2006/metadata/properties" xmlns:ns2="eb91da90-ef78-48fa-8294-c2e3b9c4157a" targetNamespace="http://schemas.microsoft.com/office/2006/metadata/properties" ma:root="true" ma:fieldsID="0720fbe528f39436e7d2e4027fd66aeb" ns2:_="">
    <xsd:import namespace="eb91da90-ef78-48fa-8294-c2e3b9c4157a"/>
    <xsd:element name="properties">
      <xsd:complexType>
        <xsd:sequence>
          <xsd:element name="documentManagement">
            <xsd:complexType>
              <xsd:all>
                <xsd:element ref="ns2:Note" minOccurs="0"/>
                <xsd:element ref="ns2:Due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91da90-ef78-48fa-8294-c2e3b9c4157a" elementFormDefault="qualified">
    <xsd:import namespace="http://schemas.microsoft.com/office/2006/documentManagement/types"/>
    <xsd:import namespace="http://schemas.microsoft.com/office/infopath/2007/PartnerControls"/>
    <xsd:element name="Note" ma:index="8" nillable="true" ma:displayName="Notes" ma:internalName="Note">
      <xsd:simpleType>
        <xsd:restriction base="dms:Note">
          <xsd:maxLength value="255"/>
        </xsd:restriction>
      </xsd:simpleType>
    </xsd:element>
    <xsd:element name="Due_x0020_Date" ma:index="9" nillable="true" ma:displayName="Due Date" ma:format="DateOnly" ma:internalName="Due_x0020_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ue_x0020_Date xmlns="eb91da90-ef78-48fa-8294-c2e3b9c4157a" xsi:nil="true"/>
    <Note xmlns="eb91da90-ef78-48fa-8294-c2e3b9c4157a" xsi:nil="true"/>
  </documentManagement>
</p:properties>
</file>

<file path=customXml/itemProps1.xml><?xml version="1.0" encoding="utf-8"?>
<ds:datastoreItem xmlns:ds="http://schemas.openxmlformats.org/officeDocument/2006/customXml" ds:itemID="{D61B2A46-7632-4387-B15A-D8E39A6812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91da90-ef78-48fa-8294-c2e3b9c415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9AC5259-4682-454A-9542-9B6F82E2C399}">
  <ds:schemaRefs>
    <ds:schemaRef ds:uri="http://schemas.microsoft.com/sharepoint/v3/contenttype/forms"/>
  </ds:schemaRefs>
</ds:datastoreItem>
</file>

<file path=customXml/itemProps3.xml><?xml version="1.0" encoding="utf-8"?>
<ds:datastoreItem xmlns:ds="http://schemas.openxmlformats.org/officeDocument/2006/customXml" ds:itemID="{7CB4DD36-3E77-48C1-BD50-FF15F831F4D8}">
  <ds:schemaRefs>
    <ds:schemaRef ds:uri="http://schemas.microsoft.com/office/infopath/2007/PartnerControls"/>
    <ds:schemaRef ds:uri="http://purl.org/dc/dcmitype/"/>
    <ds:schemaRef ds:uri="http://schemas.microsoft.com/office/2006/documentManagement/types"/>
    <ds:schemaRef ds:uri="http://www.w3.org/XML/1998/namespace"/>
    <ds:schemaRef ds:uri="http://purl.org/dc/elements/1.1/"/>
    <ds:schemaRef ds:uri="http://schemas.openxmlformats.org/package/2006/metadata/core-properties"/>
    <ds:schemaRef ds:uri="eb91da90-ef78-48fa-8294-c2e3b9c4157a"/>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1532</TotalTime>
  <Words>798</Words>
  <Application>Microsoft Office PowerPoint</Application>
  <PresentationFormat>Custom</PresentationFormat>
  <Paragraphs>72</Paragraphs>
  <Slides>7</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Myriad Pro</vt:lpstr>
      <vt:lpstr>Wingdings</vt:lpstr>
      <vt:lpstr>Expo</vt:lpstr>
      <vt:lpstr>MELD Exception Scores During NLRB Transition</vt:lpstr>
      <vt:lpstr>What problem will the proposal solve? </vt:lpstr>
      <vt:lpstr>What is the proposed solution?</vt:lpstr>
      <vt:lpstr>Other solutions considered</vt:lpstr>
      <vt:lpstr>How will the OPTN implement this proposal?</vt:lpstr>
      <vt:lpstr>Is the Committee seeking feedback?</vt:lpstr>
      <vt:lpstr>Questions?</vt:lpstr>
    </vt:vector>
  </TitlesOfParts>
  <Company>UNOS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NLRB Transition PC</dc:title>
  <dc:creator>Kevin Smolen</dc:creator>
  <cp:lastModifiedBy>Karen Sokohl</cp:lastModifiedBy>
  <cp:revision>82</cp:revision>
  <dcterms:created xsi:type="dcterms:W3CDTF">2010-09-17T15:26:33Z</dcterms:created>
  <dcterms:modified xsi:type="dcterms:W3CDTF">2019-03-07T18:56:56Z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0x010100B9016BBB36FB9644B4DC5A4168E0CC9B</vt:lpwstr>
  </property>
  <property fmtid="{D5CDD505-2E9C-101B-9397-08002B2CF9AE}" pid="3" name="_dlc_DocIdItemGuid">
    <vt:lpwstr>4b5e162d-cc3d-4aa8-86d4-27de9de93b0a</vt:lpwstr>
  </property>
  <property fmtid="{D5CDD505-2E9C-101B-9397-08002B2CF9AE}" pid="4" name="Committee">
    <vt:lpwstr>6;#Liver and Intestinal Organ Transplantation|b0acb3d8-2643-46db-a757-b03d0e0e3c76</vt:lpwstr>
  </property>
</Properties>
</file>