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43"/>
  </p:notesMasterIdLst>
  <p:handoutMasterIdLst>
    <p:handoutMasterId r:id="rId44"/>
  </p:handoutMasterIdLst>
  <p:sldIdLst>
    <p:sldId id="290" r:id="rId2"/>
    <p:sldId id="378" r:id="rId3"/>
    <p:sldId id="410" r:id="rId4"/>
    <p:sldId id="368" r:id="rId5"/>
    <p:sldId id="381" r:id="rId6"/>
    <p:sldId id="287" r:id="rId7"/>
    <p:sldId id="348" r:id="rId8"/>
    <p:sldId id="374" r:id="rId9"/>
    <p:sldId id="375" r:id="rId10"/>
    <p:sldId id="362" r:id="rId11"/>
    <p:sldId id="377" r:id="rId12"/>
    <p:sldId id="371" r:id="rId13"/>
    <p:sldId id="369" r:id="rId14"/>
    <p:sldId id="373" r:id="rId15"/>
    <p:sldId id="268" r:id="rId16"/>
    <p:sldId id="394" r:id="rId17"/>
    <p:sldId id="396" r:id="rId18"/>
    <p:sldId id="395" r:id="rId19"/>
    <p:sldId id="398" r:id="rId20"/>
    <p:sldId id="397" r:id="rId21"/>
    <p:sldId id="399" r:id="rId22"/>
    <p:sldId id="400" r:id="rId23"/>
    <p:sldId id="401" r:id="rId24"/>
    <p:sldId id="402" r:id="rId25"/>
    <p:sldId id="403" r:id="rId26"/>
    <p:sldId id="404" r:id="rId27"/>
    <p:sldId id="405" r:id="rId28"/>
    <p:sldId id="406" r:id="rId29"/>
    <p:sldId id="407" r:id="rId30"/>
    <p:sldId id="383" r:id="rId31"/>
    <p:sldId id="384" r:id="rId32"/>
    <p:sldId id="408" r:id="rId33"/>
    <p:sldId id="385" r:id="rId34"/>
    <p:sldId id="386" r:id="rId35"/>
    <p:sldId id="387" r:id="rId36"/>
    <p:sldId id="388" r:id="rId37"/>
    <p:sldId id="389" r:id="rId38"/>
    <p:sldId id="390" r:id="rId39"/>
    <p:sldId id="391" r:id="rId40"/>
    <p:sldId id="392" r:id="rId41"/>
    <p:sldId id="393" r:id="rId4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EE6"/>
    <a:srgbClr val="66CCFF"/>
    <a:srgbClr val="3399FF"/>
    <a:srgbClr val="6699FF"/>
    <a:srgbClr val="AEBE12"/>
    <a:srgbClr val="78A5EE"/>
    <a:srgbClr val="0066FF"/>
    <a:srgbClr val="174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6912" autoAdjust="0"/>
  </p:normalViewPr>
  <p:slideViewPr>
    <p:cSldViewPr snapToGrid="0">
      <p:cViewPr varScale="1">
        <p:scale>
          <a:sx n="70" d="100"/>
          <a:sy n="70" d="100"/>
        </p:scale>
        <p:origin x="1338" y="60"/>
      </p:cViewPr>
      <p:guideLst/>
    </p:cSldViewPr>
  </p:slideViewPr>
  <p:notesTextViewPr>
    <p:cViewPr>
      <p:scale>
        <a:sx n="1" d="1"/>
        <a:sy n="1" d="1"/>
      </p:scale>
      <p:origin x="0" y="0"/>
    </p:cViewPr>
  </p:notesTextViewPr>
  <p:sorterViewPr>
    <p:cViewPr>
      <p:scale>
        <a:sx n="100" d="100"/>
        <a:sy n="100" d="100"/>
      </p:scale>
      <p:origin x="0" y="-70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dirty="0"/>
              <a:t>Transplants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Sheet4!$A$16</c:f>
              <c:strCache>
                <c:ptCount val="1"/>
                <c:pt idx="0">
                  <c:v>transplants</c:v>
                </c:pt>
              </c:strCache>
            </c:strRef>
          </c:tx>
          <c:spPr>
            <a:solidFill>
              <a:schemeClr val="accent1"/>
            </a:solidFill>
            <a:ln>
              <a:noFill/>
            </a:ln>
            <a:effectLst/>
          </c:spPr>
          <c:invertIfNegative val="0"/>
          <c:val>
            <c:numRef>
              <c:f>Sheet4!$B$16:$I$16</c:f>
              <c:numCache>
                <c:formatCode>General</c:formatCode>
                <c:ptCount val="8"/>
                <c:pt idx="0">
                  <c:v>28540</c:v>
                </c:pt>
                <c:pt idx="1">
                  <c:v>28053</c:v>
                </c:pt>
                <c:pt idx="2">
                  <c:v>28955</c:v>
                </c:pt>
                <c:pt idx="3">
                  <c:v>29539</c:v>
                </c:pt>
                <c:pt idx="4">
                  <c:v>30974</c:v>
                </c:pt>
                <c:pt idx="5">
                  <c:v>33611</c:v>
                </c:pt>
                <c:pt idx="6">
                  <c:v>34770</c:v>
                </c:pt>
                <c:pt idx="7">
                  <c:v>21043</c:v>
                </c:pt>
              </c:numCache>
            </c:numRef>
          </c:val>
          <c:extLst>
            <c:ext xmlns:c16="http://schemas.microsoft.com/office/drawing/2014/chart" uri="{C3380CC4-5D6E-409C-BE32-E72D297353CC}">
              <c16:uniqueId val="{00000000-D607-4CBB-95BB-1D43B7ED0553}"/>
            </c:ext>
          </c:extLst>
        </c:ser>
        <c:ser>
          <c:idx val="1"/>
          <c:order val="1"/>
          <c:tx>
            <c:strRef>
              <c:f>Sheet4!$A$17</c:f>
              <c:strCache>
                <c:ptCount val="1"/>
                <c:pt idx="0">
                  <c:v>(proj)</c:v>
                </c:pt>
              </c:strCache>
            </c:strRef>
          </c:tx>
          <c:spPr>
            <a:solidFill>
              <a:schemeClr val="accent2"/>
            </a:solidFill>
            <a:ln>
              <a:noFill/>
            </a:ln>
            <a:effectLst/>
          </c:spPr>
          <c:invertIfNegative val="0"/>
          <c:val>
            <c:numRef>
              <c:f>Sheet4!$B$17:$I$17</c:f>
              <c:numCache>
                <c:formatCode>General</c:formatCode>
                <c:ptCount val="8"/>
                <c:pt idx="0">
                  <c:v>0</c:v>
                </c:pt>
                <c:pt idx="1">
                  <c:v>0</c:v>
                </c:pt>
                <c:pt idx="2">
                  <c:v>0</c:v>
                </c:pt>
                <c:pt idx="3">
                  <c:v>0</c:v>
                </c:pt>
                <c:pt idx="4">
                  <c:v>0</c:v>
                </c:pt>
                <c:pt idx="5">
                  <c:v>0</c:v>
                </c:pt>
                <c:pt idx="6">
                  <c:v>0</c:v>
                </c:pt>
                <c:pt idx="7">
                  <c:v>15000</c:v>
                </c:pt>
              </c:numCache>
            </c:numRef>
          </c:val>
          <c:extLst>
            <c:ext xmlns:c16="http://schemas.microsoft.com/office/drawing/2014/chart" uri="{C3380CC4-5D6E-409C-BE32-E72D297353CC}">
              <c16:uniqueId val="{00000001-D607-4CBB-95BB-1D43B7ED0553}"/>
            </c:ext>
          </c:extLst>
        </c:ser>
        <c:dLbls>
          <c:showLegendKey val="0"/>
          <c:showVal val="0"/>
          <c:showCatName val="0"/>
          <c:showSerName val="0"/>
          <c:showPercent val="0"/>
          <c:showBubbleSize val="0"/>
        </c:dLbls>
        <c:gapWidth val="150"/>
        <c:overlap val="100"/>
        <c:axId val="293254096"/>
        <c:axId val="293244944"/>
      </c:barChart>
      <c:catAx>
        <c:axId val="293254096"/>
        <c:scaling>
          <c:orientation val="minMax"/>
        </c:scaling>
        <c:delete val="0"/>
        <c:axPos val="b"/>
        <c:numFmt formatCode="\20\1#"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244944"/>
        <c:crosses val="autoZero"/>
        <c:auto val="0"/>
        <c:lblAlgn val="ctr"/>
        <c:lblOffset val="100"/>
        <c:noMultiLvlLbl val="0"/>
      </c:catAx>
      <c:valAx>
        <c:axId val="29324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254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dirty="0"/>
              <a:t>Deceased Donors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Sheet4!$A$16</c:f>
              <c:strCache>
                <c:ptCount val="1"/>
                <c:pt idx="0">
                  <c:v>Deceased donors</c:v>
                </c:pt>
              </c:strCache>
            </c:strRef>
          </c:tx>
          <c:spPr>
            <a:solidFill>
              <a:schemeClr val="accent1"/>
            </a:solidFill>
            <a:ln>
              <a:noFill/>
            </a:ln>
            <a:effectLst/>
          </c:spPr>
          <c:invertIfNegative val="0"/>
          <c:val>
            <c:numRef>
              <c:f>Sheet4!$B$16:$I$16</c:f>
              <c:numCache>
                <c:formatCode>General</c:formatCode>
                <c:ptCount val="8"/>
                <c:pt idx="0">
                  <c:v>8126</c:v>
                </c:pt>
                <c:pt idx="1">
                  <c:v>8143</c:v>
                </c:pt>
                <c:pt idx="2">
                  <c:v>8269</c:v>
                </c:pt>
                <c:pt idx="3">
                  <c:v>8596</c:v>
                </c:pt>
                <c:pt idx="4">
                  <c:v>9079</c:v>
                </c:pt>
                <c:pt idx="5">
                  <c:v>9971</c:v>
                </c:pt>
                <c:pt idx="6">
                  <c:v>10286</c:v>
                </c:pt>
                <c:pt idx="7">
                  <c:v>6195</c:v>
                </c:pt>
              </c:numCache>
            </c:numRef>
          </c:val>
          <c:extLst>
            <c:ext xmlns:c16="http://schemas.microsoft.com/office/drawing/2014/chart" uri="{C3380CC4-5D6E-409C-BE32-E72D297353CC}">
              <c16:uniqueId val="{00000000-D0A6-4D8A-85F4-E61CD4C0C53B}"/>
            </c:ext>
          </c:extLst>
        </c:ser>
        <c:ser>
          <c:idx val="1"/>
          <c:order val="1"/>
          <c:tx>
            <c:strRef>
              <c:f>Sheet4!$A$17</c:f>
              <c:strCache>
                <c:ptCount val="1"/>
                <c:pt idx="0">
                  <c:v>(proj)</c:v>
                </c:pt>
              </c:strCache>
            </c:strRef>
          </c:tx>
          <c:spPr>
            <a:solidFill>
              <a:schemeClr val="accent2"/>
            </a:solidFill>
            <a:ln>
              <a:noFill/>
            </a:ln>
            <a:effectLst/>
          </c:spPr>
          <c:invertIfNegative val="0"/>
          <c:val>
            <c:numRef>
              <c:f>Sheet4!$B$17:$I$17</c:f>
              <c:numCache>
                <c:formatCode>General</c:formatCode>
                <c:ptCount val="8"/>
                <c:pt idx="0">
                  <c:v>0</c:v>
                </c:pt>
                <c:pt idx="1">
                  <c:v>0</c:v>
                </c:pt>
                <c:pt idx="2">
                  <c:v>0</c:v>
                </c:pt>
                <c:pt idx="3">
                  <c:v>0</c:v>
                </c:pt>
                <c:pt idx="4">
                  <c:v>0</c:v>
                </c:pt>
                <c:pt idx="5">
                  <c:v>0</c:v>
                </c:pt>
                <c:pt idx="6">
                  <c:v>0</c:v>
                </c:pt>
                <c:pt idx="7">
                  <c:v>4425</c:v>
                </c:pt>
              </c:numCache>
            </c:numRef>
          </c:val>
          <c:extLst>
            <c:ext xmlns:c16="http://schemas.microsoft.com/office/drawing/2014/chart" uri="{C3380CC4-5D6E-409C-BE32-E72D297353CC}">
              <c16:uniqueId val="{00000001-D0A6-4D8A-85F4-E61CD4C0C53B}"/>
            </c:ext>
          </c:extLst>
        </c:ser>
        <c:dLbls>
          <c:showLegendKey val="0"/>
          <c:showVal val="0"/>
          <c:showCatName val="0"/>
          <c:showSerName val="0"/>
          <c:showPercent val="0"/>
          <c:showBubbleSize val="0"/>
        </c:dLbls>
        <c:gapWidth val="150"/>
        <c:overlap val="100"/>
        <c:axId val="293254096"/>
        <c:axId val="293244944"/>
      </c:barChart>
      <c:catAx>
        <c:axId val="293254096"/>
        <c:scaling>
          <c:orientation val="minMax"/>
        </c:scaling>
        <c:delete val="0"/>
        <c:axPos val="b"/>
        <c:numFmt formatCode="\20\1#"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244944"/>
        <c:crosses val="autoZero"/>
        <c:auto val="0"/>
        <c:lblAlgn val="ctr"/>
        <c:lblOffset val="100"/>
        <c:noMultiLvlLbl val="0"/>
      </c:catAx>
      <c:valAx>
        <c:axId val="29324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254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dirty="0"/>
              <a:t>Living Donors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Sheet4!$A$16</c:f>
              <c:strCache>
                <c:ptCount val="1"/>
                <c:pt idx="0">
                  <c:v>Living donors</c:v>
                </c:pt>
              </c:strCache>
            </c:strRef>
          </c:tx>
          <c:spPr>
            <a:solidFill>
              <a:schemeClr val="accent1"/>
            </a:solidFill>
            <a:ln>
              <a:noFill/>
            </a:ln>
            <a:effectLst/>
          </c:spPr>
          <c:invertIfNegative val="0"/>
          <c:val>
            <c:numRef>
              <c:f>Sheet4!$B$16:$I$16</c:f>
              <c:numCache>
                <c:formatCode>General</c:formatCode>
                <c:ptCount val="8"/>
                <c:pt idx="0">
                  <c:v>6023</c:v>
                </c:pt>
                <c:pt idx="1">
                  <c:v>5867</c:v>
                </c:pt>
                <c:pt idx="2">
                  <c:v>5990</c:v>
                </c:pt>
                <c:pt idx="3">
                  <c:v>5819</c:v>
                </c:pt>
                <c:pt idx="4">
                  <c:v>5992</c:v>
                </c:pt>
                <c:pt idx="5">
                  <c:v>5974</c:v>
                </c:pt>
                <c:pt idx="6">
                  <c:v>6187</c:v>
                </c:pt>
                <c:pt idx="7">
                  <c:v>3924</c:v>
                </c:pt>
              </c:numCache>
            </c:numRef>
          </c:val>
          <c:extLst>
            <c:ext xmlns:c16="http://schemas.microsoft.com/office/drawing/2014/chart" uri="{C3380CC4-5D6E-409C-BE32-E72D297353CC}">
              <c16:uniqueId val="{00000000-C656-45B8-875D-16070CF420FF}"/>
            </c:ext>
          </c:extLst>
        </c:ser>
        <c:ser>
          <c:idx val="1"/>
          <c:order val="1"/>
          <c:tx>
            <c:strRef>
              <c:f>Sheet4!$A$17</c:f>
              <c:strCache>
                <c:ptCount val="1"/>
                <c:pt idx="0">
                  <c:v>(proj)</c:v>
                </c:pt>
              </c:strCache>
            </c:strRef>
          </c:tx>
          <c:spPr>
            <a:solidFill>
              <a:schemeClr val="accent2"/>
            </a:solidFill>
            <a:ln>
              <a:noFill/>
            </a:ln>
            <a:effectLst/>
          </c:spPr>
          <c:invertIfNegative val="0"/>
          <c:val>
            <c:numRef>
              <c:f>Sheet4!$B$17:$I$17</c:f>
              <c:numCache>
                <c:formatCode>General</c:formatCode>
                <c:ptCount val="8"/>
                <c:pt idx="0">
                  <c:v>0</c:v>
                </c:pt>
                <c:pt idx="1">
                  <c:v>0</c:v>
                </c:pt>
                <c:pt idx="2">
                  <c:v>0</c:v>
                </c:pt>
                <c:pt idx="3">
                  <c:v>0</c:v>
                </c:pt>
                <c:pt idx="4">
                  <c:v>0</c:v>
                </c:pt>
                <c:pt idx="5">
                  <c:v>0</c:v>
                </c:pt>
                <c:pt idx="6">
                  <c:v>0</c:v>
                </c:pt>
                <c:pt idx="7">
                  <c:v>2802.8571428571431</c:v>
                </c:pt>
              </c:numCache>
            </c:numRef>
          </c:val>
          <c:extLst>
            <c:ext xmlns:c16="http://schemas.microsoft.com/office/drawing/2014/chart" uri="{C3380CC4-5D6E-409C-BE32-E72D297353CC}">
              <c16:uniqueId val="{00000001-C656-45B8-875D-16070CF420FF}"/>
            </c:ext>
          </c:extLst>
        </c:ser>
        <c:dLbls>
          <c:showLegendKey val="0"/>
          <c:showVal val="0"/>
          <c:showCatName val="0"/>
          <c:showSerName val="0"/>
          <c:showPercent val="0"/>
          <c:showBubbleSize val="0"/>
        </c:dLbls>
        <c:gapWidth val="150"/>
        <c:overlap val="100"/>
        <c:axId val="293254096"/>
        <c:axId val="293244944"/>
      </c:barChart>
      <c:catAx>
        <c:axId val="293254096"/>
        <c:scaling>
          <c:orientation val="minMax"/>
        </c:scaling>
        <c:delete val="0"/>
        <c:axPos val="b"/>
        <c:numFmt formatCode="\20\1#"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244944"/>
        <c:crosses val="autoZero"/>
        <c:auto val="0"/>
        <c:lblAlgn val="ctr"/>
        <c:lblOffset val="100"/>
        <c:noMultiLvlLbl val="0"/>
      </c:catAx>
      <c:valAx>
        <c:axId val="29324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254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77B37-ED39-4C6C-9417-7AB226E0B00A}" type="doc">
      <dgm:prSet loTypeId="urn:microsoft.com/office/officeart/2005/8/layout/hProcess7" loCatId="list" qsTypeId="urn:microsoft.com/office/officeart/2005/8/quickstyle/simple1" qsCatId="simple" csTypeId="urn:microsoft.com/office/officeart/2005/8/colors/accent0_3" csCatId="mainScheme" phldr="1"/>
      <dgm:spPr/>
      <dgm:t>
        <a:bodyPr/>
        <a:lstStyle/>
        <a:p>
          <a:endParaRPr lang="en-US"/>
        </a:p>
      </dgm:t>
    </dgm:pt>
    <dgm:pt modelId="{C2C3C53B-2866-44E7-A84A-24CEF2B101E2}">
      <dgm:prSet phldrT="[Text]" custT="1"/>
      <dgm:spPr>
        <a:solidFill>
          <a:srgbClr val="78A5EE"/>
        </a:solidFill>
        <a:ln>
          <a:noFill/>
        </a:ln>
      </dgm:spPr>
      <dgm:t>
        <a:bodyPr/>
        <a:lstStyle/>
        <a:p>
          <a:r>
            <a:rPr lang="en-US" sz="4800" dirty="0" smtClean="0">
              <a:solidFill>
                <a:schemeClr val="tx1"/>
              </a:solidFill>
            </a:rPr>
            <a:t>MISSION</a:t>
          </a:r>
          <a:endParaRPr lang="en-US" sz="4800" dirty="0">
            <a:solidFill>
              <a:schemeClr val="tx1"/>
            </a:solidFill>
          </a:endParaRPr>
        </a:p>
      </dgm:t>
    </dgm:pt>
    <dgm:pt modelId="{D0C50B96-F291-4F85-BECB-59717961ECBC}" type="parTrans" cxnId="{36625790-AB4C-4491-A256-64E51F75F778}">
      <dgm:prSet/>
      <dgm:spPr/>
      <dgm:t>
        <a:bodyPr/>
        <a:lstStyle/>
        <a:p>
          <a:endParaRPr lang="en-US"/>
        </a:p>
      </dgm:t>
    </dgm:pt>
    <dgm:pt modelId="{93A681E4-A02F-4E9C-824C-6C7846657FD9}" type="sibTrans" cxnId="{36625790-AB4C-4491-A256-64E51F75F778}">
      <dgm:prSet/>
      <dgm:spPr/>
      <dgm:t>
        <a:bodyPr/>
        <a:lstStyle/>
        <a:p>
          <a:endParaRPr lang="en-US"/>
        </a:p>
      </dgm:t>
    </dgm:pt>
    <dgm:pt modelId="{C710F67C-D7A6-4D23-AD74-4202078BDB64}">
      <dgm:prSet phldrT="[Text]"/>
      <dgm:spPr>
        <a:ln>
          <a:noFill/>
        </a:ln>
      </dgm:spPr>
      <dgm:t>
        <a:bodyPr/>
        <a:lstStyle/>
        <a:p>
          <a:r>
            <a:rPr lang="en-US" dirty="0" smtClean="0">
              <a:solidFill>
                <a:schemeClr val="tx1"/>
              </a:solidFill>
            </a:rPr>
            <a:t>Advance organ availability and transplantation by uniting and supporting our communities, including transplant and organ donation professionals, patients and donor and recipient families, for the benefit of patients through education, technology and policy development.</a:t>
          </a:r>
          <a:endParaRPr lang="en-US" dirty="0">
            <a:solidFill>
              <a:schemeClr val="tx1"/>
            </a:solidFill>
          </a:endParaRPr>
        </a:p>
      </dgm:t>
    </dgm:pt>
    <dgm:pt modelId="{570E9DDE-BB15-4C09-9227-3C7813B37189}" type="parTrans" cxnId="{17205B4A-D723-4DF5-A6CD-C0711CAA13DE}">
      <dgm:prSet/>
      <dgm:spPr/>
      <dgm:t>
        <a:bodyPr/>
        <a:lstStyle/>
        <a:p>
          <a:endParaRPr lang="en-US"/>
        </a:p>
      </dgm:t>
    </dgm:pt>
    <dgm:pt modelId="{31696377-1711-4135-A59C-1F3A8DA5F13E}" type="sibTrans" cxnId="{17205B4A-D723-4DF5-A6CD-C0711CAA13DE}">
      <dgm:prSet/>
      <dgm:spPr/>
      <dgm:t>
        <a:bodyPr/>
        <a:lstStyle/>
        <a:p>
          <a:endParaRPr lang="en-US"/>
        </a:p>
      </dgm:t>
    </dgm:pt>
    <dgm:pt modelId="{3A667F61-0914-40D7-8B6A-50E5CD8A5744}">
      <dgm:prSet phldrT="[Text]" custT="1"/>
      <dgm:spPr>
        <a:solidFill>
          <a:srgbClr val="78A5EE"/>
        </a:solidFill>
      </dgm:spPr>
      <dgm:t>
        <a:bodyPr/>
        <a:lstStyle/>
        <a:p>
          <a:r>
            <a:rPr lang="en-US" sz="4800" dirty="0" smtClean="0">
              <a:solidFill>
                <a:schemeClr val="tx1"/>
              </a:solidFill>
            </a:rPr>
            <a:t>VISION</a:t>
          </a:r>
          <a:endParaRPr lang="en-US" sz="4800" dirty="0">
            <a:solidFill>
              <a:schemeClr val="tx1"/>
            </a:solidFill>
          </a:endParaRPr>
        </a:p>
      </dgm:t>
    </dgm:pt>
    <dgm:pt modelId="{A6BC1199-CA5F-4860-8781-34CFA95A0C45}" type="parTrans" cxnId="{4A2CA383-40EC-48C1-9570-4575243C937B}">
      <dgm:prSet/>
      <dgm:spPr/>
      <dgm:t>
        <a:bodyPr/>
        <a:lstStyle/>
        <a:p>
          <a:endParaRPr lang="en-US"/>
        </a:p>
      </dgm:t>
    </dgm:pt>
    <dgm:pt modelId="{7C66B50C-A8B6-4C7B-AD69-C83335E40F2F}" type="sibTrans" cxnId="{4A2CA383-40EC-48C1-9570-4575243C937B}">
      <dgm:prSet/>
      <dgm:spPr/>
      <dgm:t>
        <a:bodyPr/>
        <a:lstStyle/>
        <a:p>
          <a:endParaRPr lang="en-US"/>
        </a:p>
      </dgm:t>
    </dgm:pt>
    <dgm:pt modelId="{A51DD19A-2477-4971-B722-9CF96B5AE964}">
      <dgm:prSet phldrT="[Text]"/>
      <dgm:spPr/>
      <dgm:t>
        <a:bodyPr/>
        <a:lstStyle/>
        <a:p>
          <a:r>
            <a:rPr lang="en-US" dirty="0" smtClean="0">
              <a:solidFill>
                <a:schemeClr val="tx1"/>
              </a:solidFill>
            </a:rPr>
            <a:t>Promote long, healthy and productive lives for persons with organ failure by promoting maximized organ supply, effective and safe care, and equitable organ allocation and access to transplantation.</a:t>
          </a:r>
          <a:endParaRPr lang="en-US" dirty="0">
            <a:solidFill>
              <a:schemeClr val="tx1"/>
            </a:solidFill>
          </a:endParaRPr>
        </a:p>
      </dgm:t>
    </dgm:pt>
    <dgm:pt modelId="{01CCF383-C212-47F7-B78A-C69A15FE1606}" type="parTrans" cxnId="{3E4CC528-3619-45D5-8805-9AD1C79BCCB6}">
      <dgm:prSet/>
      <dgm:spPr/>
      <dgm:t>
        <a:bodyPr/>
        <a:lstStyle/>
        <a:p>
          <a:endParaRPr lang="en-US"/>
        </a:p>
      </dgm:t>
    </dgm:pt>
    <dgm:pt modelId="{4D83A851-8B18-4FA9-97B1-3DEC2AD7700D}" type="sibTrans" cxnId="{3E4CC528-3619-45D5-8805-9AD1C79BCCB6}">
      <dgm:prSet/>
      <dgm:spPr/>
      <dgm:t>
        <a:bodyPr/>
        <a:lstStyle/>
        <a:p>
          <a:endParaRPr lang="en-US"/>
        </a:p>
      </dgm:t>
    </dgm:pt>
    <dgm:pt modelId="{B67C6887-CE2B-4DC2-B89A-FA6F814A7D92}">
      <dgm:prSet phldrT="[Text]" custT="1"/>
      <dgm:spPr>
        <a:solidFill>
          <a:srgbClr val="78A5EE"/>
        </a:solidFill>
      </dgm:spPr>
      <dgm:t>
        <a:bodyPr/>
        <a:lstStyle/>
        <a:p>
          <a:r>
            <a:rPr lang="en-US" sz="4800" dirty="0" smtClean="0">
              <a:solidFill>
                <a:schemeClr val="tx1"/>
              </a:solidFill>
            </a:rPr>
            <a:t>VALUES</a:t>
          </a:r>
          <a:endParaRPr lang="en-US" sz="4800" dirty="0">
            <a:solidFill>
              <a:schemeClr val="tx1"/>
            </a:solidFill>
          </a:endParaRPr>
        </a:p>
      </dgm:t>
    </dgm:pt>
    <dgm:pt modelId="{A216357D-F3CB-4F5E-9059-93259EFF0615}" type="parTrans" cxnId="{91406318-B393-4AB3-B920-FAF0ADCEDDE0}">
      <dgm:prSet/>
      <dgm:spPr/>
      <dgm:t>
        <a:bodyPr/>
        <a:lstStyle/>
        <a:p>
          <a:endParaRPr lang="en-US"/>
        </a:p>
      </dgm:t>
    </dgm:pt>
    <dgm:pt modelId="{FD08A370-C9D4-447B-8B25-D4265532B992}" type="sibTrans" cxnId="{91406318-B393-4AB3-B920-FAF0ADCEDDE0}">
      <dgm:prSet/>
      <dgm:spPr/>
      <dgm:t>
        <a:bodyPr/>
        <a:lstStyle/>
        <a:p>
          <a:endParaRPr lang="en-US"/>
        </a:p>
      </dgm:t>
    </dgm:pt>
    <dgm:pt modelId="{624D143B-6FBE-4D1F-8CF9-298AB99E0719}">
      <dgm:prSet phldrT="[Text]"/>
      <dgm:spPr/>
      <dgm:t>
        <a:bodyPr/>
        <a:lstStyle/>
        <a:p>
          <a:r>
            <a:rPr lang="en-US" dirty="0" smtClean="0">
              <a:solidFill>
                <a:schemeClr val="tx1"/>
              </a:solidFill>
            </a:rPr>
            <a:t>Stewardship</a:t>
          </a:r>
          <a:endParaRPr lang="en-US" dirty="0">
            <a:solidFill>
              <a:schemeClr val="tx1"/>
            </a:solidFill>
          </a:endParaRPr>
        </a:p>
      </dgm:t>
    </dgm:pt>
    <dgm:pt modelId="{74BC0F29-0105-4506-84D0-C0A42701088B}" type="parTrans" cxnId="{CFF77B82-0DBC-4B41-B3F6-BEAA39251129}">
      <dgm:prSet/>
      <dgm:spPr/>
      <dgm:t>
        <a:bodyPr/>
        <a:lstStyle/>
        <a:p>
          <a:endParaRPr lang="en-US"/>
        </a:p>
      </dgm:t>
    </dgm:pt>
    <dgm:pt modelId="{1A2CA165-BC57-4A13-944C-589959FF9AA4}" type="sibTrans" cxnId="{CFF77B82-0DBC-4B41-B3F6-BEAA39251129}">
      <dgm:prSet/>
      <dgm:spPr/>
      <dgm:t>
        <a:bodyPr/>
        <a:lstStyle/>
        <a:p>
          <a:endParaRPr lang="en-US"/>
        </a:p>
      </dgm:t>
    </dgm:pt>
    <dgm:pt modelId="{0D61E72D-7920-4475-BE15-EA6D77BED656}">
      <dgm:prSet phldrT="[Text]"/>
      <dgm:spPr/>
      <dgm:t>
        <a:bodyPr/>
        <a:lstStyle/>
        <a:p>
          <a:r>
            <a:rPr lang="en-US" dirty="0" smtClean="0">
              <a:solidFill>
                <a:schemeClr val="tx1"/>
              </a:solidFill>
            </a:rPr>
            <a:t>Unity</a:t>
          </a:r>
          <a:endParaRPr lang="en-US" dirty="0">
            <a:solidFill>
              <a:schemeClr val="tx1"/>
            </a:solidFill>
          </a:endParaRPr>
        </a:p>
      </dgm:t>
    </dgm:pt>
    <dgm:pt modelId="{4EC9FB74-943E-4F7C-85DE-F47C595D148A}" type="parTrans" cxnId="{200FE7DE-6C1C-4104-A95D-F4C5CC4460DA}">
      <dgm:prSet/>
      <dgm:spPr/>
      <dgm:t>
        <a:bodyPr/>
        <a:lstStyle/>
        <a:p>
          <a:endParaRPr lang="en-US"/>
        </a:p>
      </dgm:t>
    </dgm:pt>
    <dgm:pt modelId="{4F9077B7-C436-46DD-B6EE-D32C393D3CA6}" type="sibTrans" cxnId="{200FE7DE-6C1C-4104-A95D-F4C5CC4460DA}">
      <dgm:prSet/>
      <dgm:spPr/>
      <dgm:t>
        <a:bodyPr/>
        <a:lstStyle/>
        <a:p>
          <a:endParaRPr lang="en-US"/>
        </a:p>
      </dgm:t>
    </dgm:pt>
    <dgm:pt modelId="{C9051884-FC5B-4677-9E85-F35AB72A43AC}">
      <dgm:prSet phldrT="[Text]"/>
      <dgm:spPr/>
      <dgm:t>
        <a:bodyPr/>
        <a:lstStyle/>
        <a:p>
          <a:r>
            <a:rPr lang="en-US" dirty="0" smtClean="0">
              <a:solidFill>
                <a:schemeClr val="tx1"/>
              </a:solidFill>
            </a:rPr>
            <a:t>Trust</a:t>
          </a:r>
          <a:endParaRPr lang="en-US" dirty="0">
            <a:solidFill>
              <a:schemeClr val="tx1"/>
            </a:solidFill>
          </a:endParaRPr>
        </a:p>
      </dgm:t>
    </dgm:pt>
    <dgm:pt modelId="{967CEB03-4154-4E46-8E69-4D72119E1255}" type="parTrans" cxnId="{E2715D56-FDCD-4CE3-94CA-7F31397BE7B0}">
      <dgm:prSet/>
      <dgm:spPr/>
      <dgm:t>
        <a:bodyPr/>
        <a:lstStyle/>
        <a:p>
          <a:endParaRPr lang="en-US"/>
        </a:p>
      </dgm:t>
    </dgm:pt>
    <dgm:pt modelId="{5D5958DD-82D7-4FDE-AC56-B6AE294753A4}" type="sibTrans" cxnId="{E2715D56-FDCD-4CE3-94CA-7F31397BE7B0}">
      <dgm:prSet/>
      <dgm:spPr/>
      <dgm:t>
        <a:bodyPr/>
        <a:lstStyle/>
        <a:p>
          <a:endParaRPr lang="en-US"/>
        </a:p>
      </dgm:t>
    </dgm:pt>
    <dgm:pt modelId="{04B13B37-1189-40DC-AA94-485376A28866}">
      <dgm:prSet phldrT="[Text]"/>
      <dgm:spPr/>
      <dgm:t>
        <a:bodyPr/>
        <a:lstStyle/>
        <a:p>
          <a:r>
            <a:rPr lang="en-US" dirty="0" smtClean="0">
              <a:solidFill>
                <a:schemeClr val="tx1"/>
              </a:solidFill>
            </a:rPr>
            <a:t>Excellence</a:t>
          </a:r>
          <a:endParaRPr lang="en-US" dirty="0">
            <a:solidFill>
              <a:schemeClr val="tx1"/>
            </a:solidFill>
          </a:endParaRPr>
        </a:p>
      </dgm:t>
    </dgm:pt>
    <dgm:pt modelId="{531CD010-5EC5-41E3-89CF-AD6D494E5C18}" type="parTrans" cxnId="{0C7978B5-2631-4B7D-9A43-7789127DB969}">
      <dgm:prSet/>
      <dgm:spPr/>
      <dgm:t>
        <a:bodyPr/>
        <a:lstStyle/>
        <a:p>
          <a:endParaRPr lang="en-US"/>
        </a:p>
      </dgm:t>
    </dgm:pt>
    <dgm:pt modelId="{B32DECD6-A050-410B-9237-C3F76FE88DB4}" type="sibTrans" cxnId="{0C7978B5-2631-4B7D-9A43-7789127DB969}">
      <dgm:prSet/>
      <dgm:spPr/>
      <dgm:t>
        <a:bodyPr/>
        <a:lstStyle/>
        <a:p>
          <a:endParaRPr lang="en-US"/>
        </a:p>
      </dgm:t>
    </dgm:pt>
    <dgm:pt modelId="{2D7A3BDE-A035-4055-9171-E2EA896FBCF9}">
      <dgm:prSet phldrT="[Text]"/>
      <dgm:spPr/>
      <dgm:t>
        <a:bodyPr/>
        <a:lstStyle/>
        <a:p>
          <a:r>
            <a:rPr lang="en-US" dirty="0" smtClean="0">
              <a:solidFill>
                <a:schemeClr val="tx1"/>
              </a:solidFill>
            </a:rPr>
            <a:t>Accountability</a:t>
          </a:r>
          <a:endParaRPr lang="en-US" dirty="0">
            <a:solidFill>
              <a:schemeClr val="tx1"/>
            </a:solidFill>
          </a:endParaRPr>
        </a:p>
      </dgm:t>
    </dgm:pt>
    <dgm:pt modelId="{77EC9899-8A28-4E82-96B2-4BC64EB8E05B}" type="parTrans" cxnId="{AAF7BF62-779B-4558-80DF-5E65FB0D0865}">
      <dgm:prSet/>
      <dgm:spPr/>
      <dgm:t>
        <a:bodyPr/>
        <a:lstStyle/>
        <a:p>
          <a:endParaRPr lang="en-US"/>
        </a:p>
      </dgm:t>
    </dgm:pt>
    <dgm:pt modelId="{11B03C6D-655C-42D6-BD07-E79BA1319878}" type="sibTrans" cxnId="{AAF7BF62-779B-4558-80DF-5E65FB0D0865}">
      <dgm:prSet/>
      <dgm:spPr/>
      <dgm:t>
        <a:bodyPr/>
        <a:lstStyle/>
        <a:p>
          <a:endParaRPr lang="en-US"/>
        </a:p>
      </dgm:t>
    </dgm:pt>
    <dgm:pt modelId="{5140A765-1D20-4511-97CB-0B7A8561ADD2}" type="pres">
      <dgm:prSet presAssocID="{BBE77B37-ED39-4C6C-9417-7AB226E0B00A}" presName="Name0" presStyleCnt="0">
        <dgm:presLayoutVars>
          <dgm:dir/>
          <dgm:animLvl val="lvl"/>
          <dgm:resizeHandles val="exact"/>
        </dgm:presLayoutVars>
      </dgm:prSet>
      <dgm:spPr/>
      <dgm:t>
        <a:bodyPr/>
        <a:lstStyle/>
        <a:p>
          <a:endParaRPr lang="en-US"/>
        </a:p>
      </dgm:t>
    </dgm:pt>
    <dgm:pt modelId="{C3078C70-9425-4212-B79E-A7340F7F2A2E}" type="pres">
      <dgm:prSet presAssocID="{C2C3C53B-2866-44E7-A84A-24CEF2B101E2}" presName="compositeNode" presStyleCnt="0">
        <dgm:presLayoutVars>
          <dgm:bulletEnabled val="1"/>
        </dgm:presLayoutVars>
      </dgm:prSet>
      <dgm:spPr/>
      <dgm:t>
        <a:bodyPr/>
        <a:lstStyle/>
        <a:p>
          <a:endParaRPr lang="en-US"/>
        </a:p>
      </dgm:t>
    </dgm:pt>
    <dgm:pt modelId="{1D3E1CD6-E874-4F7D-B0C4-B3136B51528E}" type="pres">
      <dgm:prSet presAssocID="{C2C3C53B-2866-44E7-A84A-24CEF2B101E2}" presName="bgRect" presStyleLbl="node1" presStyleIdx="0" presStyleCnt="3"/>
      <dgm:spPr/>
      <dgm:t>
        <a:bodyPr/>
        <a:lstStyle/>
        <a:p>
          <a:endParaRPr lang="en-US"/>
        </a:p>
      </dgm:t>
    </dgm:pt>
    <dgm:pt modelId="{7844D070-EB0C-4F2F-A221-FDDA77DC8CA6}" type="pres">
      <dgm:prSet presAssocID="{C2C3C53B-2866-44E7-A84A-24CEF2B101E2}" presName="parentNode" presStyleLbl="node1" presStyleIdx="0" presStyleCnt="3">
        <dgm:presLayoutVars>
          <dgm:chMax val="0"/>
          <dgm:bulletEnabled val="1"/>
        </dgm:presLayoutVars>
      </dgm:prSet>
      <dgm:spPr/>
      <dgm:t>
        <a:bodyPr/>
        <a:lstStyle/>
        <a:p>
          <a:endParaRPr lang="en-US"/>
        </a:p>
      </dgm:t>
    </dgm:pt>
    <dgm:pt modelId="{6368E6DF-C1AA-47F7-9F6D-C14B9B7F4F3A}" type="pres">
      <dgm:prSet presAssocID="{C2C3C53B-2866-44E7-A84A-24CEF2B101E2}" presName="childNode" presStyleLbl="node1" presStyleIdx="0" presStyleCnt="3">
        <dgm:presLayoutVars>
          <dgm:bulletEnabled val="1"/>
        </dgm:presLayoutVars>
      </dgm:prSet>
      <dgm:spPr/>
      <dgm:t>
        <a:bodyPr/>
        <a:lstStyle/>
        <a:p>
          <a:endParaRPr lang="en-US"/>
        </a:p>
      </dgm:t>
    </dgm:pt>
    <dgm:pt modelId="{1B5A5891-7C3E-47D5-AF73-AEE0565CDA69}" type="pres">
      <dgm:prSet presAssocID="{93A681E4-A02F-4E9C-824C-6C7846657FD9}" presName="hSp" presStyleCnt="0"/>
      <dgm:spPr/>
      <dgm:t>
        <a:bodyPr/>
        <a:lstStyle/>
        <a:p>
          <a:endParaRPr lang="en-US"/>
        </a:p>
      </dgm:t>
    </dgm:pt>
    <dgm:pt modelId="{B5C7D03B-1434-4264-8E1D-BA727E707964}" type="pres">
      <dgm:prSet presAssocID="{93A681E4-A02F-4E9C-824C-6C7846657FD9}" presName="vProcSp" presStyleCnt="0"/>
      <dgm:spPr/>
      <dgm:t>
        <a:bodyPr/>
        <a:lstStyle/>
        <a:p>
          <a:endParaRPr lang="en-US"/>
        </a:p>
      </dgm:t>
    </dgm:pt>
    <dgm:pt modelId="{B91BB85B-8EEB-46CC-9B21-07BA246FDBB7}" type="pres">
      <dgm:prSet presAssocID="{93A681E4-A02F-4E9C-824C-6C7846657FD9}" presName="vSp1" presStyleCnt="0"/>
      <dgm:spPr/>
      <dgm:t>
        <a:bodyPr/>
        <a:lstStyle/>
        <a:p>
          <a:endParaRPr lang="en-US"/>
        </a:p>
      </dgm:t>
    </dgm:pt>
    <dgm:pt modelId="{015D17E1-4CF7-4A4C-9802-C5511C817C15}" type="pres">
      <dgm:prSet presAssocID="{93A681E4-A02F-4E9C-824C-6C7846657FD9}" presName="simulatedConn" presStyleLbl="solidFgAcc1" presStyleIdx="0" presStyleCnt="2"/>
      <dgm:spPr>
        <a:solidFill>
          <a:srgbClr val="92D050"/>
        </a:solidFill>
        <a:ln>
          <a:solidFill>
            <a:srgbClr val="92D050"/>
          </a:solidFill>
        </a:ln>
      </dgm:spPr>
      <dgm:t>
        <a:bodyPr/>
        <a:lstStyle/>
        <a:p>
          <a:endParaRPr lang="en-US"/>
        </a:p>
      </dgm:t>
    </dgm:pt>
    <dgm:pt modelId="{C021E5A7-3321-4CE8-9C4A-F18411570934}" type="pres">
      <dgm:prSet presAssocID="{93A681E4-A02F-4E9C-824C-6C7846657FD9}" presName="vSp2" presStyleCnt="0"/>
      <dgm:spPr/>
      <dgm:t>
        <a:bodyPr/>
        <a:lstStyle/>
        <a:p>
          <a:endParaRPr lang="en-US"/>
        </a:p>
      </dgm:t>
    </dgm:pt>
    <dgm:pt modelId="{94C145CB-4413-4639-A9F4-C697FE691D64}" type="pres">
      <dgm:prSet presAssocID="{93A681E4-A02F-4E9C-824C-6C7846657FD9}" presName="sibTrans" presStyleCnt="0"/>
      <dgm:spPr/>
      <dgm:t>
        <a:bodyPr/>
        <a:lstStyle/>
        <a:p>
          <a:endParaRPr lang="en-US"/>
        </a:p>
      </dgm:t>
    </dgm:pt>
    <dgm:pt modelId="{5921B596-7635-411F-8857-21F44EC49D0A}" type="pres">
      <dgm:prSet presAssocID="{3A667F61-0914-40D7-8B6A-50E5CD8A5744}" presName="compositeNode" presStyleCnt="0">
        <dgm:presLayoutVars>
          <dgm:bulletEnabled val="1"/>
        </dgm:presLayoutVars>
      </dgm:prSet>
      <dgm:spPr/>
      <dgm:t>
        <a:bodyPr/>
        <a:lstStyle/>
        <a:p>
          <a:endParaRPr lang="en-US"/>
        </a:p>
      </dgm:t>
    </dgm:pt>
    <dgm:pt modelId="{E5CD8756-BB1E-408E-8D2D-4BFECEEFC6F4}" type="pres">
      <dgm:prSet presAssocID="{3A667F61-0914-40D7-8B6A-50E5CD8A5744}" presName="bgRect" presStyleLbl="node1" presStyleIdx="1" presStyleCnt="3"/>
      <dgm:spPr/>
      <dgm:t>
        <a:bodyPr/>
        <a:lstStyle/>
        <a:p>
          <a:endParaRPr lang="en-US"/>
        </a:p>
      </dgm:t>
    </dgm:pt>
    <dgm:pt modelId="{FD1A9202-F5D0-4D30-9A0D-55A2FCFBE66A}" type="pres">
      <dgm:prSet presAssocID="{3A667F61-0914-40D7-8B6A-50E5CD8A5744}" presName="parentNode" presStyleLbl="node1" presStyleIdx="1" presStyleCnt="3">
        <dgm:presLayoutVars>
          <dgm:chMax val="0"/>
          <dgm:bulletEnabled val="1"/>
        </dgm:presLayoutVars>
      </dgm:prSet>
      <dgm:spPr/>
      <dgm:t>
        <a:bodyPr/>
        <a:lstStyle/>
        <a:p>
          <a:endParaRPr lang="en-US"/>
        </a:p>
      </dgm:t>
    </dgm:pt>
    <dgm:pt modelId="{095D589E-B201-485D-AFA6-E2AA3105B6D2}" type="pres">
      <dgm:prSet presAssocID="{3A667F61-0914-40D7-8B6A-50E5CD8A5744}" presName="childNode" presStyleLbl="node1" presStyleIdx="1" presStyleCnt="3">
        <dgm:presLayoutVars>
          <dgm:bulletEnabled val="1"/>
        </dgm:presLayoutVars>
      </dgm:prSet>
      <dgm:spPr/>
      <dgm:t>
        <a:bodyPr/>
        <a:lstStyle/>
        <a:p>
          <a:endParaRPr lang="en-US"/>
        </a:p>
      </dgm:t>
    </dgm:pt>
    <dgm:pt modelId="{B57C2F5B-4848-4DA0-A6E2-AFE58272B1C0}" type="pres">
      <dgm:prSet presAssocID="{7C66B50C-A8B6-4C7B-AD69-C83335E40F2F}" presName="hSp" presStyleCnt="0"/>
      <dgm:spPr/>
      <dgm:t>
        <a:bodyPr/>
        <a:lstStyle/>
        <a:p>
          <a:endParaRPr lang="en-US"/>
        </a:p>
      </dgm:t>
    </dgm:pt>
    <dgm:pt modelId="{F6AEEEC6-6534-4716-A89D-6FF797B1C327}" type="pres">
      <dgm:prSet presAssocID="{7C66B50C-A8B6-4C7B-AD69-C83335E40F2F}" presName="vProcSp" presStyleCnt="0"/>
      <dgm:spPr/>
      <dgm:t>
        <a:bodyPr/>
        <a:lstStyle/>
        <a:p>
          <a:endParaRPr lang="en-US"/>
        </a:p>
      </dgm:t>
    </dgm:pt>
    <dgm:pt modelId="{7BC5BBF0-2416-4C4D-AFFF-B946E5CE34B2}" type="pres">
      <dgm:prSet presAssocID="{7C66B50C-A8B6-4C7B-AD69-C83335E40F2F}" presName="vSp1" presStyleCnt="0"/>
      <dgm:spPr/>
      <dgm:t>
        <a:bodyPr/>
        <a:lstStyle/>
        <a:p>
          <a:endParaRPr lang="en-US"/>
        </a:p>
      </dgm:t>
    </dgm:pt>
    <dgm:pt modelId="{2BFD1B0A-F175-48B8-BCB7-F7B77F2F8FF4}" type="pres">
      <dgm:prSet presAssocID="{7C66B50C-A8B6-4C7B-AD69-C83335E40F2F}" presName="simulatedConn" presStyleLbl="solidFgAcc1" presStyleIdx="1" presStyleCnt="2"/>
      <dgm:spPr>
        <a:solidFill>
          <a:srgbClr val="92D050"/>
        </a:solidFill>
        <a:ln>
          <a:noFill/>
        </a:ln>
      </dgm:spPr>
      <dgm:t>
        <a:bodyPr/>
        <a:lstStyle/>
        <a:p>
          <a:endParaRPr lang="en-US"/>
        </a:p>
      </dgm:t>
    </dgm:pt>
    <dgm:pt modelId="{1AA5AB36-8CE3-4BDD-944E-3D619CCCF7CB}" type="pres">
      <dgm:prSet presAssocID="{7C66B50C-A8B6-4C7B-AD69-C83335E40F2F}" presName="vSp2" presStyleCnt="0"/>
      <dgm:spPr/>
      <dgm:t>
        <a:bodyPr/>
        <a:lstStyle/>
        <a:p>
          <a:endParaRPr lang="en-US"/>
        </a:p>
      </dgm:t>
    </dgm:pt>
    <dgm:pt modelId="{06E31A5E-162C-42D0-8AD0-7A353E6708CD}" type="pres">
      <dgm:prSet presAssocID="{7C66B50C-A8B6-4C7B-AD69-C83335E40F2F}" presName="sibTrans" presStyleCnt="0"/>
      <dgm:spPr/>
      <dgm:t>
        <a:bodyPr/>
        <a:lstStyle/>
        <a:p>
          <a:endParaRPr lang="en-US"/>
        </a:p>
      </dgm:t>
    </dgm:pt>
    <dgm:pt modelId="{F7F93D10-9FA8-41CC-8965-1376E8E9437D}" type="pres">
      <dgm:prSet presAssocID="{B67C6887-CE2B-4DC2-B89A-FA6F814A7D92}" presName="compositeNode" presStyleCnt="0">
        <dgm:presLayoutVars>
          <dgm:bulletEnabled val="1"/>
        </dgm:presLayoutVars>
      </dgm:prSet>
      <dgm:spPr/>
      <dgm:t>
        <a:bodyPr/>
        <a:lstStyle/>
        <a:p>
          <a:endParaRPr lang="en-US"/>
        </a:p>
      </dgm:t>
    </dgm:pt>
    <dgm:pt modelId="{4E5A3566-7534-48AE-8F58-20E8097E3CE9}" type="pres">
      <dgm:prSet presAssocID="{B67C6887-CE2B-4DC2-B89A-FA6F814A7D92}" presName="bgRect" presStyleLbl="node1" presStyleIdx="2" presStyleCnt="3"/>
      <dgm:spPr/>
      <dgm:t>
        <a:bodyPr/>
        <a:lstStyle/>
        <a:p>
          <a:endParaRPr lang="en-US"/>
        </a:p>
      </dgm:t>
    </dgm:pt>
    <dgm:pt modelId="{61B1BB51-475E-4421-94EE-AE7F961F5501}" type="pres">
      <dgm:prSet presAssocID="{B67C6887-CE2B-4DC2-B89A-FA6F814A7D92}" presName="parentNode" presStyleLbl="node1" presStyleIdx="2" presStyleCnt="3">
        <dgm:presLayoutVars>
          <dgm:chMax val="0"/>
          <dgm:bulletEnabled val="1"/>
        </dgm:presLayoutVars>
      </dgm:prSet>
      <dgm:spPr/>
      <dgm:t>
        <a:bodyPr/>
        <a:lstStyle/>
        <a:p>
          <a:endParaRPr lang="en-US"/>
        </a:p>
      </dgm:t>
    </dgm:pt>
    <dgm:pt modelId="{2B21D487-3ADB-4D87-8D61-2D878E6FE027}" type="pres">
      <dgm:prSet presAssocID="{B67C6887-CE2B-4DC2-B89A-FA6F814A7D92}" presName="childNode" presStyleLbl="node1" presStyleIdx="2" presStyleCnt="3">
        <dgm:presLayoutVars>
          <dgm:bulletEnabled val="1"/>
        </dgm:presLayoutVars>
      </dgm:prSet>
      <dgm:spPr/>
      <dgm:t>
        <a:bodyPr/>
        <a:lstStyle/>
        <a:p>
          <a:endParaRPr lang="en-US"/>
        </a:p>
      </dgm:t>
    </dgm:pt>
  </dgm:ptLst>
  <dgm:cxnLst>
    <dgm:cxn modelId="{5BD62132-A102-4698-8644-DDCDC2AA44A9}" type="presOf" srcId="{A51DD19A-2477-4971-B722-9CF96B5AE964}" destId="{095D589E-B201-485D-AFA6-E2AA3105B6D2}" srcOrd="0" destOrd="0" presId="urn:microsoft.com/office/officeart/2005/8/layout/hProcess7"/>
    <dgm:cxn modelId="{A99B7883-CEA2-4F33-84E1-F1CAF98DF951}" type="presOf" srcId="{B67C6887-CE2B-4DC2-B89A-FA6F814A7D92}" destId="{61B1BB51-475E-4421-94EE-AE7F961F5501}" srcOrd="1" destOrd="0" presId="urn:microsoft.com/office/officeart/2005/8/layout/hProcess7"/>
    <dgm:cxn modelId="{A13BDC86-3764-40B1-90B5-B149678CCCE6}" type="presOf" srcId="{C710F67C-D7A6-4D23-AD74-4202078BDB64}" destId="{6368E6DF-C1AA-47F7-9F6D-C14B9B7F4F3A}" srcOrd="0" destOrd="0" presId="urn:microsoft.com/office/officeart/2005/8/layout/hProcess7"/>
    <dgm:cxn modelId="{0C7978B5-2631-4B7D-9A43-7789127DB969}" srcId="{B67C6887-CE2B-4DC2-B89A-FA6F814A7D92}" destId="{04B13B37-1189-40DC-AA94-485376A28866}" srcOrd="3" destOrd="0" parTransId="{531CD010-5EC5-41E3-89CF-AD6D494E5C18}" sibTransId="{B32DECD6-A050-410B-9237-C3F76FE88DB4}"/>
    <dgm:cxn modelId="{6F15D608-3C3A-403B-8CE1-A0293A866550}" type="presOf" srcId="{3A667F61-0914-40D7-8B6A-50E5CD8A5744}" destId="{FD1A9202-F5D0-4D30-9A0D-55A2FCFBE66A}" srcOrd="1" destOrd="0" presId="urn:microsoft.com/office/officeart/2005/8/layout/hProcess7"/>
    <dgm:cxn modelId="{877DCF1A-A3F8-4C26-B23D-8C0474C0ADA6}" type="presOf" srcId="{B67C6887-CE2B-4DC2-B89A-FA6F814A7D92}" destId="{4E5A3566-7534-48AE-8F58-20E8097E3CE9}" srcOrd="0" destOrd="0" presId="urn:microsoft.com/office/officeart/2005/8/layout/hProcess7"/>
    <dgm:cxn modelId="{17205B4A-D723-4DF5-A6CD-C0711CAA13DE}" srcId="{C2C3C53B-2866-44E7-A84A-24CEF2B101E2}" destId="{C710F67C-D7A6-4D23-AD74-4202078BDB64}" srcOrd="0" destOrd="0" parTransId="{570E9DDE-BB15-4C09-9227-3C7813B37189}" sibTransId="{31696377-1711-4135-A59C-1F3A8DA5F13E}"/>
    <dgm:cxn modelId="{53665153-8728-4BAA-A9F1-181185D156D1}" type="presOf" srcId="{04B13B37-1189-40DC-AA94-485376A28866}" destId="{2B21D487-3ADB-4D87-8D61-2D878E6FE027}" srcOrd="0" destOrd="3" presId="urn:microsoft.com/office/officeart/2005/8/layout/hProcess7"/>
    <dgm:cxn modelId="{1FECF9E6-5965-4D93-87D1-08A81BE26124}" type="presOf" srcId="{C2C3C53B-2866-44E7-A84A-24CEF2B101E2}" destId="{7844D070-EB0C-4F2F-A221-FDDA77DC8CA6}" srcOrd="1" destOrd="0" presId="urn:microsoft.com/office/officeart/2005/8/layout/hProcess7"/>
    <dgm:cxn modelId="{AAF7BF62-779B-4558-80DF-5E65FB0D0865}" srcId="{B67C6887-CE2B-4DC2-B89A-FA6F814A7D92}" destId="{2D7A3BDE-A035-4055-9171-E2EA896FBCF9}" srcOrd="4" destOrd="0" parTransId="{77EC9899-8A28-4E82-96B2-4BC64EB8E05B}" sibTransId="{11B03C6D-655C-42D6-BD07-E79BA1319878}"/>
    <dgm:cxn modelId="{01D262F0-7DF0-48FB-88D3-DD35844574FF}" type="presOf" srcId="{624D143B-6FBE-4D1F-8CF9-298AB99E0719}" destId="{2B21D487-3ADB-4D87-8D61-2D878E6FE027}" srcOrd="0" destOrd="0" presId="urn:microsoft.com/office/officeart/2005/8/layout/hProcess7"/>
    <dgm:cxn modelId="{91406318-B393-4AB3-B920-FAF0ADCEDDE0}" srcId="{BBE77B37-ED39-4C6C-9417-7AB226E0B00A}" destId="{B67C6887-CE2B-4DC2-B89A-FA6F814A7D92}" srcOrd="2" destOrd="0" parTransId="{A216357D-F3CB-4F5E-9059-93259EFF0615}" sibTransId="{FD08A370-C9D4-447B-8B25-D4265532B992}"/>
    <dgm:cxn modelId="{71BF41CE-47D6-49F3-AEB3-ED19A9942586}" type="presOf" srcId="{C2C3C53B-2866-44E7-A84A-24CEF2B101E2}" destId="{1D3E1CD6-E874-4F7D-B0C4-B3136B51528E}" srcOrd="0" destOrd="0" presId="urn:microsoft.com/office/officeart/2005/8/layout/hProcess7"/>
    <dgm:cxn modelId="{3E4CC528-3619-45D5-8805-9AD1C79BCCB6}" srcId="{3A667F61-0914-40D7-8B6A-50E5CD8A5744}" destId="{A51DD19A-2477-4971-B722-9CF96B5AE964}" srcOrd="0" destOrd="0" parTransId="{01CCF383-C212-47F7-B78A-C69A15FE1606}" sibTransId="{4D83A851-8B18-4FA9-97B1-3DEC2AD7700D}"/>
    <dgm:cxn modelId="{691E925A-BBE1-4599-BECA-FB1406945583}" type="presOf" srcId="{C9051884-FC5B-4677-9E85-F35AB72A43AC}" destId="{2B21D487-3ADB-4D87-8D61-2D878E6FE027}" srcOrd="0" destOrd="2" presId="urn:microsoft.com/office/officeart/2005/8/layout/hProcess7"/>
    <dgm:cxn modelId="{B76C36D8-0023-4B2D-8416-D1F9663A37C5}" type="presOf" srcId="{3A667F61-0914-40D7-8B6A-50E5CD8A5744}" destId="{E5CD8756-BB1E-408E-8D2D-4BFECEEFC6F4}" srcOrd="0" destOrd="0" presId="urn:microsoft.com/office/officeart/2005/8/layout/hProcess7"/>
    <dgm:cxn modelId="{200FE7DE-6C1C-4104-A95D-F4C5CC4460DA}" srcId="{B67C6887-CE2B-4DC2-B89A-FA6F814A7D92}" destId="{0D61E72D-7920-4475-BE15-EA6D77BED656}" srcOrd="1" destOrd="0" parTransId="{4EC9FB74-943E-4F7C-85DE-F47C595D148A}" sibTransId="{4F9077B7-C436-46DD-B6EE-D32C393D3CA6}"/>
    <dgm:cxn modelId="{CC2F654A-3ADA-4C71-8B1F-441C55B06619}" type="presOf" srcId="{2D7A3BDE-A035-4055-9171-E2EA896FBCF9}" destId="{2B21D487-3ADB-4D87-8D61-2D878E6FE027}" srcOrd="0" destOrd="4" presId="urn:microsoft.com/office/officeart/2005/8/layout/hProcess7"/>
    <dgm:cxn modelId="{CFF77B82-0DBC-4B41-B3F6-BEAA39251129}" srcId="{B67C6887-CE2B-4DC2-B89A-FA6F814A7D92}" destId="{624D143B-6FBE-4D1F-8CF9-298AB99E0719}" srcOrd="0" destOrd="0" parTransId="{74BC0F29-0105-4506-84D0-C0A42701088B}" sibTransId="{1A2CA165-BC57-4A13-944C-589959FF9AA4}"/>
    <dgm:cxn modelId="{4A2CA383-40EC-48C1-9570-4575243C937B}" srcId="{BBE77B37-ED39-4C6C-9417-7AB226E0B00A}" destId="{3A667F61-0914-40D7-8B6A-50E5CD8A5744}" srcOrd="1" destOrd="0" parTransId="{A6BC1199-CA5F-4860-8781-34CFA95A0C45}" sibTransId="{7C66B50C-A8B6-4C7B-AD69-C83335E40F2F}"/>
    <dgm:cxn modelId="{B8EEEEF2-181B-41EB-A5B6-19DF0F0B3528}" type="presOf" srcId="{0D61E72D-7920-4475-BE15-EA6D77BED656}" destId="{2B21D487-3ADB-4D87-8D61-2D878E6FE027}" srcOrd="0" destOrd="1" presId="urn:microsoft.com/office/officeart/2005/8/layout/hProcess7"/>
    <dgm:cxn modelId="{E2715D56-FDCD-4CE3-94CA-7F31397BE7B0}" srcId="{B67C6887-CE2B-4DC2-B89A-FA6F814A7D92}" destId="{C9051884-FC5B-4677-9E85-F35AB72A43AC}" srcOrd="2" destOrd="0" parTransId="{967CEB03-4154-4E46-8E69-4D72119E1255}" sibTransId="{5D5958DD-82D7-4FDE-AC56-B6AE294753A4}"/>
    <dgm:cxn modelId="{7ED8E31E-4477-4480-8C75-DF1AB04EC69B}" type="presOf" srcId="{BBE77B37-ED39-4C6C-9417-7AB226E0B00A}" destId="{5140A765-1D20-4511-97CB-0B7A8561ADD2}" srcOrd="0" destOrd="0" presId="urn:microsoft.com/office/officeart/2005/8/layout/hProcess7"/>
    <dgm:cxn modelId="{36625790-AB4C-4491-A256-64E51F75F778}" srcId="{BBE77B37-ED39-4C6C-9417-7AB226E0B00A}" destId="{C2C3C53B-2866-44E7-A84A-24CEF2B101E2}" srcOrd="0" destOrd="0" parTransId="{D0C50B96-F291-4F85-BECB-59717961ECBC}" sibTransId="{93A681E4-A02F-4E9C-824C-6C7846657FD9}"/>
    <dgm:cxn modelId="{9F9DBD67-F25C-4B39-8096-B537D3CE5107}" type="presParOf" srcId="{5140A765-1D20-4511-97CB-0B7A8561ADD2}" destId="{C3078C70-9425-4212-B79E-A7340F7F2A2E}" srcOrd="0" destOrd="0" presId="urn:microsoft.com/office/officeart/2005/8/layout/hProcess7"/>
    <dgm:cxn modelId="{1793050E-CF91-4976-95DE-013962EBB820}" type="presParOf" srcId="{C3078C70-9425-4212-B79E-A7340F7F2A2E}" destId="{1D3E1CD6-E874-4F7D-B0C4-B3136B51528E}" srcOrd="0" destOrd="0" presId="urn:microsoft.com/office/officeart/2005/8/layout/hProcess7"/>
    <dgm:cxn modelId="{7F314BD8-C9DA-460C-A493-56984E3B82BD}" type="presParOf" srcId="{C3078C70-9425-4212-B79E-A7340F7F2A2E}" destId="{7844D070-EB0C-4F2F-A221-FDDA77DC8CA6}" srcOrd="1" destOrd="0" presId="urn:microsoft.com/office/officeart/2005/8/layout/hProcess7"/>
    <dgm:cxn modelId="{F46E179C-174C-4408-AD31-ECA8C68C57DC}" type="presParOf" srcId="{C3078C70-9425-4212-B79E-A7340F7F2A2E}" destId="{6368E6DF-C1AA-47F7-9F6D-C14B9B7F4F3A}" srcOrd="2" destOrd="0" presId="urn:microsoft.com/office/officeart/2005/8/layout/hProcess7"/>
    <dgm:cxn modelId="{C69CD4F5-FF0B-4474-A8FC-BCDD9466FBAA}" type="presParOf" srcId="{5140A765-1D20-4511-97CB-0B7A8561ADD2}" destId="{1B5A5891-7C3E-47D5-AF73-AEE0565CDA69}" srcOrd="1" destOrd="0" presId="urn:microsoft.com/office/officeart/2005/8/layout/hProcess7"/>
    <dgm:cxn modelId="{7F3804FC-22B0-475F-A8F8-7AF8B6C56006}" type="presParOf" srcId="{5140A765-1D20-4511-97CB-0B7A8561ADD2}" destId="{B5C7D03B-1434-4264-8E1D-BA727E707964}" srcOrd="2" destOrd="0" presId="urn:microsoft.com/office/officeart/2005/8/layout/hProcess7"/>
    <dgm:cxn modelId="{8B5E0B00-EAFF-4101-BD80-55529FD975C5}" type="presParOf" srcId="{B5C7D03B-1434-4264-8E1D-BA727E707964}" destId="{B91BB85B-8EEB-46CC-9B21-07BA246FDBB7}" srcOrd="0" destOrd="0" presId="urn:microsoft.com/office/officeart/2005/8/layout/hProcess7"/>
    <dgm:cxn modelId="{5215551A-2BDF-47EF-8972-2E6CC57BE7C9}" type="presParOf" srcId="{B5C7D03B-1434-4264-8E1D-BA727E707964}" destId="{015D17E1-4CF7-4A4C-9802-C5511C817C15}" srcOrd="1" destOrd="0" presId="urn:microsoft.com/office/officeart/2005/8/layout/hProcess7"/>
    <dgm:cxn modelId="{EEC94E0A-EC42-4754-9955-6CF3D8C57808}" type="presParOf" srcId="{B5C7D03B-1434-4264-8E1D-BA727E707964}" destId="{C021E5A7-3321-4CE8-9C4A-F18411570934}" srcOrd="2" destOrd="0" presId="urn:microsoft.com/office/officeart/2005/8/layout/hProcess7"/>
    <dgm:cxn modelId="{073D278E-7D7D-4C82-81E3-7F71DF034415}" type="presParOf" srcId="{5140A765-1D20-4511-97CB-0B7A8561ADD2}" destId="{94C145CB-4413-4639-A9F4-C697FE691D64}" srcOrd="3" destOrd="0" presId="urn:microsoft.com/office/officeart/2005/8/layout/hProcess7"/>
    <dgm:cxn modelId="{3E1E5BC7-FEDB-4CB6-A6A9-67F8CE6221A5}" type="presParOf" srcId="{5140A765-1D20-4511-97CB-0B7A8561ADD2}" destId="{5921B596-7635-411F-8857-21F44EC49D0A}" srcOrd="4" destOrd="0" presId="urn:microsoft.com/office/officeart/2005/8/layout/hProcess7"/>
    <dgm:cxn modelId="{78217198-F08B-4D6D-890F-E55737B32943}" type="presParOf" srcId="{5921B596-7635-411F-8857-21F44EC49D0A}" destId="{E5CD8756-BB1E-408E-8D2D-4BFECEEFC6F4}" srcOrd="0" destOrd="0" presId="urn:microsoft.com/office/officeart/2005/8/layout/hProcess7"/>
    <dgm:cxn modelId="{9C445BA7-F87D-48DE-A024-4BCD8B38504A}" type="presParOf" srcId="{5921B596-7635-411F-8857-21F44EC49D0A}" destId="{FD1A9202-F5D0-4D30-9A0D-55A2FCFBE66A}" srcOrd="1" destOrd="0" presId="urn:microsoft.com/office/officeart/2005/8/layout/hProcess7"/>
    <dgm:cxn modelId="{FA183D65-5C15-4839-9543-C2C673469A6E}" type="presParOf" srcId="{5921B596-7635-411F-8857-21F44EC49D0A}" destId="{095D589E-B201-485D-AFA6-E2AA3105B6D2}" srcOrd="2" destOrd="0" presId="urn:microsoft.com/office/officeart/2005/8/layout/hProcess7"/>
    <dgm:cxn modelId="{B2B58622-28C9-409C-8E8B-BB61FDA8C7AA}" type="presParOf" srcId="{5140A765-1D20-4511-97CB-0B7A8561ADD2}" destId="{B57C2F5B-4848-4DA0-A6E2-AFE58272B1C0}" srcOrd="5" destOrd="0" presId="urn:microsoft.com/office/officeart/2005/8/layout/hProcess7"/>
    <dgm:cxn modelId="{BF5557FB-B73E-4F6C-898C-CDDEBB05DAE8}" type="presParOf" srcId="{5140A765-1D20-4511-97CB-0B7A8561ADD2}" destId="{F6AEEEC6-6534-4716-A89D-6FF797B1C327}" srcOrd="6" destOrd="0" presId="urn:microsoft.com/office/officeart/2005/8/layout/hProcess7"/>
    <dgm:cxn modelId="{A75ED41F-7802-47C9-BE18-C5CD560C644C}" type="presParOf" srcId="{F6AEEEC6-6534-4716-A89D-6FF797B1C327}" destId="{7BC5BBF0-2416-4C4D-AFFF-B946E5CE34B2}" srcOrd="0" destOrd="0" presId="urn:microsoft.com/office/officeart/2005/8/layout/hProcess7"/>
    <dgm:cxn modelId="{977197DB-DEB3-4DC2-9682-C2E04FD14785}" type="presParOf" srcId="{F6AEEEC6-6534-4716-A89D-6FF797B1C327}" destId="{2BFD1B0A-F175-48B8-BCB7-F7B77F2F8FF4}" srcOrd="1" destOrd="0" presId="urn:microsoft.com/office/officeart/2005/8/layout/hProcess7"/>
    <dgm:cxn modelId="{9FAD5C03-3419-4900-B623-E08A2FCE76C3}" type="presParOf" srcId="{F6AEEEC6-6534-4716-A89D-6FF797B1C327}" destId="{1AA5AB36-8CE3-4BDD-944E-3D619CCCF7CB}" srcOrd="2" destOrd="0" presId="urn:microsoft.com/office/officeart/2005/8/layout/hProcess7"/>
    <dgm:cxn modelId="{9FF57A17-C781-4E8B-B7F4-243F0567B60A}" type="presParOf" srcId="{5140A765-1D20-4511-97CB-0B7A8561ADD2}" destId="{06E31A5E-162C-42D0-8AD0-7A353E6708CD}" srcOrd="7" destOrd="0" presId="urn:microsoft.com/office/officeart/2005/8/layout/hProcess7"/>
    <dgm:cxn modelId="{5CE0215B-A2B3-4347-9640-EE96A6BA539D}" type="presParOf" srcId="{5140A765-1D20-4511-97CB-0B7A8561ADD2}" destId="{F7F93D10-9FA8-41CC-8965-1376E8E9437D}" srcOrd="8" destOrd="0" presId="urn:microsoft.com/office/officeart/2005/8/layout/hProcess7"/>
    <dgm:cxn modelId="{475A338E-79A0-4153-9CCC-75BB14D21D79}" type="presParOf" srcId="{F7F93D10-9FA8-41CC-8965-1376E8E9437D}" destId="{4E5A3566-7534-48AE-8F58-20E8097E3CE9}" srcOrd="0" destOrd="0" presId="urn:microsoft.com/office/officeart/2005/8/layout/hProcess7"/>
    <dgm:cxn modelId="{30C64034-2425-4672-87D0-3E60FAC5FED2}" type="presParOf" srcId="{F7F93D10-9FA8-41CC-8965-1376E8E9437D}" destId="{61B1BB51-475E-4421-94EE-AE7F961F5501}" srcOrd="1" destOrd="0" presId="urn:microsoft.com/office/officeart/2005/8/layout/hProcess7"/>
    <dgm:cxn modelId="{F72C203D-D08A-46FD-8286-4134CAA56A8D}" type="presParOf" srcId="{F7F93D10-9FA8-41CC-8965-1376E8E9437D}" destId="{2B21D487-3ADB-4D87-8D61-2D878E6FE02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EA487E1-7E55-4DA7-9B6E-D6610C8BCF06}"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D86D6C7A-9BBE-4695-9B30-2991A8EB4D5D}">
      <dgm:prSet phldrT="[Text]" custT="1"/>
      <dgm:spPr>
        <a:solidFill>
          <a:schemeClr val="bg2">
            <a:lumMod val="50000"/>
          </a:schemeClr>
        </a:solidFill>
      </dgm:spPr>
      <dgm:t>
        <a:bodyPr/>
        <a:lstStyle/>
        <a:p>
          <a:r>
            <a:rPr lang="en-US" sz="2600" dirty="0" smtClean="0"/>
            <a:t>Systems Performance Committee</a:t>
          </a:r>
        </a:p>
        <a:p>
          <a:r>
            <a:rPr lang="en-US" sz="2000" i="1" dirty="0" smtClean="0"/>
            <a:t>Diane Brockmeier</a:t>
          </a:r>
          <a:endParaRPr lang="en-US" sz="1400" i="1" dirty="0" smtClean="0"/>
        </a:p>
        <a:p>
          <a:r>
            <a:rPr lang="en-US" sz="2000" i="1" dirty="0" smtClean="0"/>
            <a:t>Matt Cooper</a:t>
          </a:r>
        </a:p>
      </dgm:t>
    </dgm:pt>
    <dgm:pt modelId="{1C63AFC1-3E96-418F-9155-EB5866346ED3}" type="parTrans" cxnId="{C052B9CA-CB13-4F35-B9FB-12982DFBDDAF}">
      <dgm:prSet/>
      <dgm:spPr/>
      <dgm:t>
        <a:bodyPr/>
        <a:lstStyle/>
        <a:p>
          <a:endParaRPr lang="en-US"/>
        </a:p>
      </dgm:t>
    </dgm:pt>
    <dgm:pt modelId="{7EBD330D-CFCA-4E91-B680-5A096570373D}" type="sibTrans" cxnId="{C052B9CA-CB13-4F35-B9FB-12982DFBDDAF}">
      <dgm:prSet/>
      <dgm:spPr/>
      <dgm:t>
        <a:bodyPr/>
        <a:lstStyle/>
        <a:p>
          <a:endParaRPr lang="en-US"/>
        </a:p>
      </dgm:t>
    </dgm:pt>
    <dgm:pt modelId="{0AB9C6CC-072C-41B2-A6C5-513941907111}">
      <dgm:prSet phldrT="[Text]" custT="1"/>
      <dgm:spPr>
        <a:solidFill>
          <a:schemeClr val="bg2">
            <a:lumMod val="75000"/>
          </a:schemeClr>
        </a:solidFill>
      </dgm:spPr>
      <dgm:t>
        <a:bodyPr/>
        <a:lstStyle/>
        <a:p>
          <a:r>
            <a:rPr lang="en-US" sz="2100" dirty="0" smtClean="0"/>
            <a:t>Systems Dynamics            Work Group</a:t>
          </a:r>
        </a:p>
        <a:p>
          <a:r>
            <a:rPr lang="en-US" sz="1800" i="1" dirty="0" smtClean="0"/>
            <a:t>Jeff Orlowski, Stuart Sweet</a:t>
          </a:r>
          <a:endParaRPr lang="en-US" sz="1800" i="1" dirty="0"/>
        </a:p>
      </dgm:t>
    </dgm:pt>
    <dgm:pt modelId="{C6B3BA22-7D51-4A64-BFF1-75E11963208A}" type="parTrans" cxnId="{A296D839-D689-4571-BFBC-379DB4DB97DD}">
      <dgm:prSet/>
      <dgm:spPr>
        <a:ln w="76200">
          <a:solidFill>
            <a:srgbClr val="FFC000"/>
          </a:solidFill>
        </a:ln>
      </dgm:spPr>
      <dgm:t>
        <a:bodyPr/>
        <a:lstStyle/>
        <a:p>
          <a:endParaRPr lang="en-US"/>
        </a:p>
      </dgm:t>
    </dgm:pt>
    <dgm:pt modelId="{9ADC4D20-B996-410D-8051-5673FB30D562}" type="sibTrans" cxnId="{A296D839-D689-4571-BFBC-379DB4DB97DD}">
      <dgm:prSet/>
      <dgm:spPr/>
      <dgm:t>
        <a:bodyPr/>
        <a:lstStyle/>
        <a:p>
          <a:endParaRPr lang="en-US"/>
        </a:p>
      </dgm:t>
    </dgm:pt>
    <dgm:pt modelId="{86F25850-ACE0-43FC-B087-CC8098AECA51}">
      <dgm:prSet phldrT="[Text]" custT="1"/>
      <dgm:spPr>
        <a:solidFill>
          <a:schemeClr val="bg2">
            <a:lumMod val="75000"/>
          </a:schemeClr>
        </a:solidFill>
      </dgm:spPr>
      <dgm:t>
        <a:bodyPr/>
        <a:lstStyle/>
        <a:p>
          <a:r>
            <a:rPr lang="en-US" sz="2400" dirty="0" smtClean="0"/>
            <a:t>OPO Work Group</a:t>
          </a:r>
        </a:p>
        <a:p>
          <a:r>
            <a:rPr lang="en-US" sz="1800" i="1" u="none" dirty="0" smtClean="0"/>
            <a:t>Susan Gunderson, Tom Pearson</a:t>
          </a:r>
          <a:endParaRPr lang="en-US" sz="1800" i="1" u="none" dirty="0"/>
        </a:p>
      </dgm:t>
    </dgm:pt>
    <dgm:pt modelId="{6DB51010-4065-498C-9DF8-F4AF78E2B483}" type="parTrans" cxnId="{4DAEBDFB-35F5-43A1-BC32-BC0A5E05C1E6}">
      <dgm:prSet/>
      <dgm:spPr>
        <a:ln w="76200">
          <a:solidFill>
            <a:schemeClr val="accent1"/>
          </a:solidFill>
        </a:ln>
      </dgm:spPr>
      <dgm:t>
        <a:bodyPr/>
        <a:lstStyle/>
        <a:p>
          <a:endParaRPr lang="en-US"/>
        </a:p>
      </dgm:t>
    </dgm:pt>
    <dgm:pt modelId="{74DBA4CC-1280-42EB-B5C6-DC537D49C878}" type="sibTrans" cxnId="{4DAEBDFB-35F5-43A1-BC32-BC0A5E05C1E6}">
      <dgm:prSet/>
      <dgm:spPr/>
      <dgm:t>
        <a:bodyPr/>
        <a:lstStyle/>
        <a:p>
          <a:endParaRPr lang="en-US"/>
        </a:p>
      </dgm:t>
    </dgm:pt>
    <dgm:pt modelId="{32FD485A-4E53-43E8-A404-8F2C5ED3F252}">
      <dgm:prSet phldrT="[Text]" custT="1"/>
      <dgm:spPr>
        <a:solidFill>
          <a:schemeClr val="bg2">
            <a:lumMod val="75000"/>
          </a:schemeClr>
        </a:solidFill>
      </dgm:spPr>
      <dgm:t>
        <a:bodyPr/>
        <a:lstStyle/>
        <a:p>
          <a:r>
            <a:rPr lang="en-US" sz="2400" dirty="0" smtClean="0"/>
            <a:t>Transplant Program      Work Group</a:t>
          </a:r>
        </a:p>
        <a:p>
          <a:r>
            <a:rPr lang="en-US" sz="1900" i="1" dirty="0" smtClean="0"/>
            <a:t>Lisa Stocks, Alan Reed</a:t>
          </a:r>
        </a:p>
        <a:p>
          <a:endParaRPr lang="en-US" sz="1900" dirty="0"/>
        </a:p>
      </dgm:t>
    </dgm:pt>
    <dgm:pt modelId="{FAD830B3-6EF3-4679-9226-07672498CE72}" type="parTrans" cxnId="{83BC25EA-7AA7-45F6-9284-84481AA34657}">
      <dgm:prSet/>
      <dgm:spPr>
        <a:ln w="76200">
          <a:solidFill>
            <a:srgbClr val="FFC000"/>
          </a:solidFill>
        </a:ln>
      </dgm:spPr>
      <dgm:t>
        <a:bodyPr/>
        <a:lstStyle/>
        <a:p>
          <a:endParaRPr lang="en-US"/>
        </a:p>
      </dgm:t>
    </dgm:pt>
    <dgm:pt modelId="{C5DAA018-AB20-4229-BC9C-DD12717D9298}" type="sibTrans" cxnId="{83BC25EA-7AA7-45F6-9284-84481AA34657}">
      <dgm:prSet/>
      <dgm:spPr/>
      <dgm:t>
        <a:bodyPr/>
        <a:lstStyle/>
        <a:p>
          <a:endParaRPr lang="en-US"/>
        </a:p>
      </dgm:t>
    </dgm:pt>
    <dgm:pt modelId="{A783519A-8C93-46A7-8E10-FB40DA7E1777}" type="pres">
      <dgm:prSet presAssocID="{8EA487E1-7E55-4DA7-9B6E-D6610C8BCF06}" presName="Name0" presStyleCnt="0">
        <dgm:presLayoutVars>
          <dgm:chMax val="1"/>
          <dgm:chPref val="1"/>
          <dgm:dir/>
          <dgm:animOne val="branch"/>
          <dgm:animLvl val="lvl"/>
        </dgm:presLayoutVars>
      </dgm:prSet>
      <dgm:spPr/>
      <dgm:t>
        <a:bodyPr/>
        <a:lstStyle/>
        <a:p>
          <a:endParaRPr lang="en-US"/>
        </a:p>
      </dgm:t>
    </dgm:pt>
    <dgm:pt modelId="{D76E5F32-4094-41A5-869C-65BD734EBB70}" type="pres">
      <dgm:prSet presAssocID="{D86D6C7A-9BBE-4695-9B30-2991A8EB4D5D}" presName="singleCycle" presStyleCnt="0"/>
      <dgm:spPr/>
    </dgm:pt>
    <dgm:pt modelId="{E3B332F0-9C86-449E-A7D6-FB27253F5F3D}" type="pres">
      <dgm:prSet presAssocID="{D86D6C7A-9BBE-4695-9B30-2991A8EB4D5D}" presName="singleCenter" presStyleLbl="node1" presStyleIdx="0" presStyleCnt="4" custScaleX="179277" custScaleY="123022" custLinFactNeighborX="8768" custLinFactNeighborY="-31021">
        <dgm:presLayoutVars>
          <dgm:chMax val="7"/>
          <dgm:chPref val="7"/>
        </dgm:presLayoutVars>
      </dgm:prSet>
      <dgm:spPr/>
      <dgm:t>
        <a:bodyPr/>
        <a:lstStyle/>
        <a:p>
          <a:endParaRPr lang="en-US"/>
        </a:p>
      </dgm:t>
    </dgm:pt>
    <dgm:pt modelId="{6832F6D5-7E4E-44FE-A7B4-A47A896EC39E}" type="pres">
      <dgm:prSet presAssocID="{C6B3BA22-7D51-4A64-BFF1-75E11963208A}" presName="Name56" presStyleLbl="parChTrans1D2" presStyleIdx="0" presStyleCnt="3"/>
      <dgm:spPr/>
      <dgm:t>
        <a:bodyPr/>
        <a:lstStyle/>
        <a:p>
          <a:endParaRPr lang="en-US"/>
        </a:p>
      </dgm:t>
    </dgm:pt>
    <dgm:pt modelId="{CEBE2C85-D567-46D7-8082-C739829919FE}" type="pres">
      <dgm:prSet presAssocID="{0AB9C6CC-072C-41B2-A6C5-513941907111}" presName="text0" presStyleLbl="node1" presStyleIdx="1" presStyleCnt="4" custScaleX="307725" custScaleY="148238" custRadScaleRad="47769" custRadScaleInc="-293408">
        <dgm:presLayoutVars>
          <dgm:bulletEnabled val="1"/>
        </dgm:presLayoutVars>
      </dgm:prSet>
      <dgm:spPr/>
      <dgm:t>
        <a:bodyPr/>
        <a:lstStyle/>
        <a:p>
          <a:endParaRPr lang="en-US"/>
        </a:p>
      </dgm:t>
    </dgm:pt>
    <dgm:pt modelId="{B12BCD86-A310-45A6-BC02-F3F38B68D7C9}" type="pres">
      <dgm:prSet presAssocID="{6DB51010-4065-498C-9DF8-F4AF78E2B483}" presName="Name56" presStyleLbl="parChTrans1D2" presStyleIdx="1" presStyleCnt="3"/>
      <dgm:spPr/>
      <dgm:t>
        <a:bodyPr/>
        <a:lstStyle/>
        <a:p>
          <a:endParaRPr lang="en-US"/>
        </a:p>
      </dgm:t>
    </dgm:pt>
    <dgm:pt modelId="{BABD93B8-AA31-4BD3-8D1E-6C36576E090C}" type="pres">
      <dgm:prSet presAssocID="{86F25850-ACE0-43FC-B087-CC8098AECA51}" presName="text0" presStyleLbl="node1" presStyleIdx="2" presStyleCnt="4" custScaleX="296167" custScaleY="123435" custRadScaleRad="165181" custRadScaleInc="219937">
        <dgm:presLayoutVars>
          <dgm:bulletEnabled val="1"/>
        </dgm:presLayoutVars>
      </dgm:prSet>
      <dgm:spPr/>
      <dgm:t>
        <a:bodyPr/>
        <a:lstStyle/>
        <a:p>
          <a:endParaRPr lang="en-US"/>
        </a:p>
      </dgm:t>
    </dgm:pt>
    <dgm:pt modelId="{7FB66CA2-2B12-42E5-A84F-A4DAD7173C10}" type="pres">
      <dgm:prSet presAssocID="{FAD830B3-6EF3-4679-9226-07672498CE72}" presName="Name56" presStyleLbl="parChTrans1D2" presStyleIdx="2" presStyleCnt="3"/>
      <dgm:spPr/>
      <dgm:t>
        <a:bodyPr/>
        <a:lstStyle/>
        <a:p>
          <a:endParaRPr lang="en-US"/>
        </a:p>
      </dgm:t>
    </dgm:pt>
    <dgm:pt modelId="{2BDA55B3-017F-4EBE-9BA6-0CDC27B26AE9}" type="pres">
      <dgm:prSet presAssocID="{32FD485A-4E53-43E8-A404-8F2C5ED3F252}" presName="text0" presStyleLbl="node1" presStyleIdx="3" presStyleCnt="4" custScaleX="321464" custScaleY="139309" custRadScaleRad="155994" custRadScaleInc="-217464">
        <dgm:presLayoutVars>
          <dgm:bulletEnabled val="1"/>
        </dgm:presLayoutVars>
      </dgm:prSet>
      <dgm:spPr/>
      <dgm:t>
        <a:bodyPr/>
        <a:lstStyle/>
        <a:p>
          <a:endParaRPr lang="en-US"/>
        </a:p>
      </dgm:t>
    </dgm:pt>
  </dgm:ptLst>
  <dgm:cxnLst>
    <dgm:cxn modelId="{C052B9CA-CB13-4F35-B9FB-12982DFBDDAF}" srcId="{8EA487E1-7E55-4DA7-9B6E-D6610C8BCF06}" destId="{D86D6C7A-9BBE-4695-9B30-2991A8EB4D5D}" srcOrd="0" destOrd="0" parTransId="{1C63AFC1-3E96-418F-9155-EB5866346ED3}" sibTransId="{7EBD330D-CFCA-4E91-B680-5A096570373D}"/>
    <dgm:cxn modelId="{880C51AB-69AE-41A1-8B2C-B97A7798E776}" type="presOf" srcId="{86F25850-ACE0-43FC-B087-CC8098AECA51}" destId="{BABD93B8-AA31-4BD3-8D1E-6C36576E090C}" srcOrd="0" destOrd="0" presId="urn:microsoft.com/office/officeart/2008/layout/RadialCluster"/>
    <dgm:cxn modelId="{5E6F0595-C354-459C-AF48-95B94DA77DFA}" type="presOf" srcId="{32FD485A-4E53-43E8-A404-8F2C5ED3F252}" destId="{2BDA55B3-017F-4EBE-9BA6-0CDC27B26AE9}" srcOrd="0" destOrd="0" presId="urn:microsoft.com/office/officeart/2008/layout/RadialCluster"/>
    <dgm:cxn modelId="{A296D839-D689-4571-BFBC-379DB4DB97DD}" srcId="{D86D6C7A-9BBE-4695-9B30-2991A8EB4D5D}" destId="{0AB9C6CC-072C-41B2-A6C5-513941907111}" srcOrd="0" destOrd="0" parTransId="{C6B3BA22-7D51-4A64-BFF1-75E11963208A}" sibTransId="{9ADC4D20-B996-410D-8051-5673FB30D562}"/>
    <dgm:cxn modelId="{8EA6C30B-7924-406C-9038-2FA7E9CB1E79}" type="presOf" srcId="{0AB9C6CC-072C-41B2-A6C5-513941907111}" destId="{CEBE2C85-D567-46D7-8082-C739829919FE}" srcOrd="0" destOrd="0" presId="urn:microsoft.com/office/officeart/2008/layout/RadialCluster"/>
    <dgm:cxn modelId="{63588018-4E3E-4EF3-A85C-F065410EDCF0}" type="presOf" srcId="{FAD830B3-6EF3-4679-9226-07672498CE72}" destId="{7FB66CA2-2B12-42E5-A84F-A4DAD7173C10}" srcOrd="0" destOrd="0" presId="urn:microsoft.com/office/officeart/2008/layout/RadialCluster"/>
    <dgm:cxn modelId="{66B7BEB9-EEE2-41C3-AAC9-B23A30E3D399}" type="presOf" srcId="{8EA487E1-7E55-4DA7-9B6E-D6610C8BCF06}" destId="{A783519A-8C93-46A7-8E10-FB40DA7E1777}" srcOrd="0" destOrd="0" presId="urn:microsoft.com/office/officeart/2008/layout/RadialCluster"/>
    <dgm:cxn modelId="{D9FE5204-2135-4F52-B649-667B52032FC6}" type="presOf" srcId="{D86D6C7A-9BBE-4695-9B30-2991A8EB4D5D}" destId="{E3B332F0-9C86-449E-A7D6-FB27253F5F3D}" srcOrd="0" destOrd="0" presId="urn:microsoft.com/office/officeart/2008/layout/RadialCluster"/>
    <dgm:cxn modelId="{96025EC8-157C-4F24-95C1-2405F8308B28}" type="presOf" srcId="{C6B3BA22-7D51-4A64-BFF1-75E11963208A}" destId="{6832F6D5-7E4E-44FE-A7B4-A47A896EC39E}" srcOrd="0" destOrd="0" presId="urn:microsoft.com/office/officeart/2008/layout/RadialCluster"/>
    <dgm:cxn modelId="{CF3C9BF7-8340-46B1-A161-7110FACED601}" type="presOf" srcId="{6DB51010-4065-498C-9DF8-F4AF78E2B483}" destId="{B12BCD86-A310-45A6-BC02-F3F38B68D7C9}" srcOrd="0" destOrd="0" presId="urn:microsoft.com/office/officeart/2008/layout/RadialCluster"/>
    <dgm:cxn modelId="{83BC25EA-7AA7-45F6-9284-84481AA34657}" srcId="{D86D6C7A-9BBE-4695-9B30-2991A8EB4D5D}" destId="{32FD485A-4E53-43E8-A404-8F2C5ED3F252}" srcOrd="2" destOrd="0" parTransId="{FAD830B3-6EF3-4679-9226-07672498CE72}" sibTransId="{C5DAA018-AB20-4229-BC9C-DD12717D9298}"/>
    <dgm:cxn modelId="{4DAEBDFB-35F5-43A1-BC32-BC0A5E05C1E6}" srcId="{D86D6C7A-9BBE-4695-9B30-2991A8EB4D5D}" destId="{86F25850-ACE0-43FC-B087-CC8098AECA51}" srcOrd="1" destOrd="0" parTransId="{6DB51010-4065-498C-9DF8-F4AF78E2B483}" sibTransId="{74DBA4CC-1280-42EB-B5C6-DC537D49C878}"/>
    <dgm:cxn modelId="{979F3583-E060-4C15-80AF-601CB263C686}" type="presParOf" srcId="{A783519A-8C93-46A7-8E10-FB40DA7E1777}" destId="{D76E5F32-4094-41A5-869C-65BD734EBB70}" srcOrd="0" destOrd="0" presId="urn:microsoft.com/office/officeart/2008/layout/RadialCluster"/>
    <dgm:cxn modelId="{18698641-57B0-4CD5-B0CB-AD978666AA41}" type="presParOf" srcId="{D76E5F32-4094-41A5-869C-65BD734EBB70}" destId="{E3B332F0-9C86-449E-A7D6-FB27253F5F3D}" srcOrd="0" destOrd="0" presId="urn:microsoft.com/office/officeart/2008/layout/RadialCluster"/>
    <dgm:cxn modelId="{647BB5C4-66F2-47A8-A8B5-CDF0C8567021}" type="presParOf" srcId="{D76E5F32-4094-41A5-869C-65BD734EBB70}" destId="{6832F6D5-7E4E-44FE-A7B4-A47A896EC39E}" srcOrd="1" destOrd="0" presId="urn:microsoft.com/office/officeart/2008/layout/RadialCluster"/>
    <dgm:cxn modelId="{777AB4B9-A90D-40AB-B4DE-1CFF9AD8A16A}" type="presParOf" srcId="{D76E5F32-4094-41A5-869C-65BD734EBB70}" destId="{CEBE2C85-D567-46D7-8082-C739829919FE}" srcOrd="2" destOrd="0" presId="urn:microsoft.com/office/officeart/2008/layout/RadialCluster"/>
    <dgm:cxn modelId="{13AEB221-4CBC-4AF8-A404-C1008365BA51}" type="presParOf" srcId="{D76E5F32-4094-41A5-869C-65BD734EBB70}" destId="{B12BCD86-A310-45A6-BC02-F3F38B68D7C9}" srcOrd="3" destOrd="0" presId="urn:microsoft.com/office/officeart/2008/layout/RadialCluster"/>
    <dgm:cxn modelId="{05F33FF6-2F28-4F6C-B05E-502330017BED}" type="presParOf" srcId="{D76E5F32-4094-41A5-869C-65BD734EBB70}" destId="{BABD93B8-AA31-4BD3-8D1E-6C36576E090C}" srcOrd="4" destOrd="0" presId="urn:microsoft.com/office/officeart/2008/layout/RadialCluster"/>
    <dgm:cxn modelId="{A32C588C-1B61-42AA-BE0D-FFE88293C1FA}" type="presParOf" srcId="{D76E5F32-4094-41A5-869C-65BD734EBB70}" destId="{7FB66CA2-2B12-42E5-A84F-A4DAD7173C10}" srcOrd="5" destOrd="0" presId="urn:microsoft.com/office/officeart/2008/layout/RadialCluster"/>
    <dgm:cxn modelId="{792868D4-DE26-4790-B230-53BA4473E977}" type="presParOf" srcId="{D76E5F32-4094-41A5-869C-65BD734EBB70}" destId="{2BDA55B3-017F-4EBE-9BA6-0CDC27B26AE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5375F9-6FB2-43CE-B9D1-DAB4D1C3E2ED}" type="doc">
      <dgm:prSet loTypeId="urn:microsoft.com/office/officeart/2005/8/layout/cycle6" loCatId="cycle" qsTypeId="urn:microsoft.com/office/officeart/2005/8/quickstyle/simple1" qsCatId="simple" csTypeId="urn:microsoft.com/office/officeart/2005/8/colors/accent0_3" csCatId="mainScheme" phldr="1"/>
      <dgm:spPr/>
      <dgm:t>
        <a:bodyPr/>
        <a:lstStyle/>
        <a:p>
          <a:endParaRPr lang="en-US"/>
        </a:p>
      </dgm:t>
    </dgm:pt>
    <dgm:pt modelId="{B0AF5D7E-3531-4A29-BC3B-9D87B39A38C5}">
      <dgm:prSet phldrT="[Text]" custT="1"/>
      <dgm:spPr>
        <a:ln>
          <a:noFill/>
        </a:ln>
      </dgm:spPr>
      <dgm:t>
        <a:bodyPr/>
        <a:lstStyle/>
        <a:p>
          <a:r>
            <a:rPr lang="en-US" sz="2400" dirty="0"/>
            <a:t>MPSC monitoring enhancements</a:t>
          </a:r>
        </a:p>
      </dgm:t>
    </dgm:pt>
    <dgm:pt modelId="{7AEDCD64-E46E-4842-B686-449887098710}" type="parTrans" cxnId="{D3BC9D67-1646-4B34-8103-583E8B246B9A}">
      <dgm:prSet/>
      <dgm:spPr/>
      <dgm:t>
        <a:bodyPr/>
        <a:lstStyle/>
        <a:p>
          <a:endParaRPr lang="en-US" sz="3200"/>
        </a:p>
      </dgm:t>
    </dgm:pt>
    <dgm:pt modelId="{2121CDD5-566B-4D99-A2A9-55A30475C730}" type="sibTrans" cxnId="{D3BC9D67-1646-4B34-8103-583E8B246B9A}">
      <dgm:prSet/>
      <dgm:spPr/>
      <dgm:t>
        <a:bodyPr/>
        <a:lstStyle/>
        <a:p>
          <a:endParaRPr lang="en-US" sz="3200"/>
        </a:p>
      </dgm:t>
    </dgm:pt>
    <dgm:pt modelId="{E56A3702-78F2-47B8-8B5A-3FCD3D2FEF1D}">
      <dgm:prSet phldrT="[Text]" custT="1"/>
      <dgm:spPr>
        <a:ln>
          <a:noFill/>
        </a:ln>
      </dgm:spPr>
      <dgm:t>
        <a:bodyPr/>
        <a:lstStyle/>
        <a:p>
          <a:r>
            <a:rPr lang="en-US" sz="2400" dirty="0"/>
            <a:t>Recommendations to external stakeholders</a:t>
          </a:r>
        </a:p>
      </dgm:t>
    </dgm:pt>
    <dgm:pt modelId="{1B4D1DF6-8E50-4EBB-80F5-0E67F5893D28}" type="parTrans" cxnId="{ED6AB812-9ADF-497C-A816-2F93ED93393B}">
      <dgm:prSet/>
      <dgm:spPr/>
      <dgm:t>
        <a:bodyPr/>
        <a:lstStyle/>
        <a:p>
          <a:endParaRPr lang="en-US" sz="3200"/>
        </a:p>
      </dgm:t>
    </dgm:pt>
    <dgm:pt modelId="{4A9B96F1-D0AC-44A8-B4AB-3C3B0D381E66}" type="sibTrans" cxnId="{ED6AB812-9ADF-497C-A816-2F93ED93393B}">
      <dgm:prSet/>
      <dgm:spPr/>
      <dgm:t>
        <a:bodyPr/>
        <a:lstStyle/>
        <a:p>
          <a:endParaRPr lang="en-US" sz="3200"/>
        </a:p>
      </dgm:t>
    </dgm:pt>
    <dgm:pt modelId="{EF9EDFFF-C4D6-47F8-92A3-300AD4500A1C}">
      <dgm:prSet phldrT="[Text]" custT="1"/>
      <dgm:spPr>
        <a:ln>
          <a:noFill/>
        </a:ln>
      </dgm:spPr>
      <dgm:t>
        <a:bodyPr/>
        <a:lstStyle/>
        <a:p>
          <a:r>
            <a:rPr lang="en-US" sz="2400" dirty="0"/>
            <a:t>Collaborative improvement project ideas</a:t>
          </a:r>
        </a:p>
      </dgm:t>
    </dgm:pt>
    <dgm:pt modelId="{E29CC2F2-7976-4C29-818F-90D9908A086C}" type="parTrans" cxnId="{60C07FC1-5A90-4A75-B3F7-7890A1B7B922}">
      <dgm:prSet/>
      <dgm:spPr/>
      <dgm:t>
        <a:bodyPr/>
        <a:lstStyle/>
        <a:p>
          <a:endParaRPr lang="en-US" sz="3200"/>
        </a:p>
      </dgm:t>
    </dgm:pt>
    <dgm:pt modelId="{227A087C-8268-4122-931A-D926B014CA1D}" type="sibTrans" cxnId="{60C07FC1-5A90-4A75-B3F7-7890A1B7B922}">
      <dgm:prSet/>
      <dgm:spPr/>
      <dgm:t>
        <a:bodyPr/>
        <a:lstStyle/>
        <a:p>
          <a:endParaRPr lang="en-US" sz="3200"/>
        </a:p>
      </dgm:t>
    </dgm:pt>
    <dgm:pt modelId="{C07C8429-18A1-4826-A729-D8424BFB2B45}">
      <dgm:prSet phldrT="[Text]" custT="1"/>
      <dgm:spPr>
        <a:ln>
          <a:noFill/>
        </a:ln>
      </dgm:spPr>
      <dgm:t>
        <a:bodyPr/>
        <a:lstStyle/>
        <a:p>
          <a:r>
            <a:rPr lang="en-US" sz="2400" dirty="0"/>
            <a:t>Suggested new research tools</a:t>
          </a:r>
        </a:p>
      </dgm:t>
    </dgm:pt>
    <dgm:pt modelId="{9EB91FBA-DC51-4CAC-8729-D7FA739554A2}" type="parTrans" cxnId="{6AB920D4-05E4-4BB5-B7F0-71C732D3CCAE}">
      <dgm:prSet/>
      <dgm:spPr/>
      <dgm:t>
        <a:bodyPr/>
        <a:lstStyle/>
        <a:p>
          <a:endParaRPr lang="en-US" sz="3200"/>
        </a:p>
      </dgm:t>
    </dgm:pt>
    <dgm:pt modelId="{2CA4D6D1-F24A-45C8-9E29-BAD080E0028F}" type="sibTrans" cxnId="{6AB920D4-05E4-4BB5-B7F0-71C732D3CCAE}">
      <dgm:prSet/>
      <dgm:spPr/>
      <dgm:t>
        <a:bodyPr/>
        <a:lstStyle/>
        <a:p>
          <a:endParaRPr lang="en-US" sz="3200"/>
        </a:p>
      </dgm:t>
    </dgm:pt>
    <dgm:pt modelId="{D89989F0-C26C-4182-9B7B-F75E606356F2}" type="pres">
      <dgm:prSet presAssocID="{4F5375F9-6FB2-43CE-B9D1-DAB4D1C3E2ED}" presName="cycle" presStyleCnt="0">
        <dgm:presLayoutVars>
          <dgm:dir/>
          <dgm:resizeHandles val="exact"/>
        </dgm:presLayoutVars>
      </dgm:prSet>
      <dgm:spPr/>
      <dgm:t>
        <a:bodyPr/>
        <a:lstStyle/>
        <a:p>
          <a:endParaRPr lang="en-US"/>
        </a:p>
      </dgm:t>
    </dgm:pt>
    <dgm:pt modelId="{7BA1420F-02FA-4435-8DFB-80E609E97B5E}" type="pres">
      <dgm:prSet presAssocID="{C07C8429-18A1-4826-A729-D8424BFB2B45}" presName="node" presStyleLbl="node1" presStyleIdx="0" presStyleCnt="4" custScaleX="144461" custScaleY="152538" custRadScaleRad="100068" custRadScaleInc="-7019">
        <dgm:presLayoutVars>
          <dgm:bulletEnabled val="1"/>
        </dgm:presLayoutVars>
      </dgm:prSet>
      <dgm:spPr/>
      <dgm:t>
        <a:bodyPr/>
        <a:lstStyle/>
        <a:p>
          <a:endParaRPr lang="en-US"/>
        </a:p>
      </dgm:t>
    </dgm:pt>
    <dgm:pt modelId="{211FE260-8BE6-4FCC-8AFB-C24FD707661C}" type="pres">
      <dgm:prSet presAssocID="{C07C8429-18A1-4826-A729-D8424BFB2B45}" presName="spNode" presStyleCnt="0"/>
      <dgm:spPr/>
    </dgm:pt>
    <dgm:pt modelId="{AD3E529B-A3BF-46D9-A946-650140D73995}" type="pres">
      <dgm:prSet presAssocID="{2CA4D6D1-F24A-45C8-9E29-BAD080E0028F}" presName="sibTrans" presStyleLbl="sibTrans1D1" presStyleIdx="0" presStyleCnt="4"/>
      <dgm:spPr/>
      <dgm:t>
        <a:bodyPr/>
        <a:lstStyle/>
        <a:p>
          <a:endParaRPr lang="en-US"/>
        </a:p>
      </dgm:t>
    </dgm:pt>
    <dgm:pt modelId="{2BDA3F7D-A4B7-4ACB-A53A-8EA3FF2D0647}" type="pres">
      <dgm:prSet presAssocID="{EF9EDFFF-C4D6-47F8-92A3-300AD4500A1C}" presName="node" presStyleLbl="node1" presStyleIdx="1" presStyleCnt="4" custScaleX="144461" custScaleY="152538">
        <dgm:presLayoutVars>
          <dgm:bulletEnabled val="1"/>
        </dgm:presLayoutVars>
      </dgm:prSet>
      <dgm:spPr/>
      <dgm:t>
        <a:bodyPr/>
        <a:lstStyle/>
        <a:p>
          <a:endParaRPr lang="en-US"/>
        </a:p>
      </dgm:t>
    </dgm:pt>
    <dgm:pt modelId="{EC03C6AD-B8BF-4837-9966-4A31E628F2A7}" type="pres">
      <dgm:prSet presAssocID="{EF9EDFFF-C4D6-47F8-92A3-300AD4500A1C}" presName="spNode" presStyleCnt="0"/>
      <dgm:spPr/>
    </dgm:pt>
    <dgm:pt modelId="{7454E40F-B46E-432E-8E03-0BEDF2019910}" type="pres">
      <dgm:prSet presAssocID="{227A087C-8268-4122-931A-D926B014CA1D}" presName="sibTrans" presStyleLbl="sibTrans1D1" presStyleIdx="1" presStyleCnt="4"/>
      <dgm:spPr/>
      <dgm:t>
        <a:bodyPr/>
        <a:lstStyle/>
        <a:p>
          <a:endParaRPr lang="en-US"/>
        </a:p>
      </dgm:t>
    </dgm:pt>
    <dgm:pt modelId="{A6F4DE52-DE89-4832-B2C2-1A24C256CBEE}" type="pres">
      <dgm:prSet presAssocID="{B0AF5D7E-3531-4A29-BC3B-9D87B39A38C5}" presName="node" presStyleLbl="node1" presStyleIdx="2" presStyleCnt="4" custScaleX="160684" custScaleY="152538">
        <dgm:presLayoutVars>
          <dgm:bulletEnabled val="1"/>
        </dgm:presLayoutVars>
      </dgm:prSet>
      <dgm:spPr/>
      <dgm:t>
        <a:bodyPr/>
        <a:lstStyle/>
        <a:p>
          <a:endParaRPr lang="en-US"/>
        </a:p>
      </dgm:t>
    </dgm:pt>
    <dgm:pt modelId="{19BB8BB0-159F-41B0-B91E-38E189C77B59}" type="pres">
      <dgm:prSet presAssocID="{B0AF5D7E-3531-4A29-BC3B-9D87B39A38C5}" presName="spNode" presStyleCnt="0"/>
      <dgm:spPr/>
    </dgm:pt>
    <dgm:pt modelId="{CAF5DE5E-37AE-40B2-BB3A-C883D7AE73D8}" type="pres">
      <dgm:prSet presAssocID="{2121CDD5-566B-4D99-A2A9-55A30475C730}" presName="sibTrans" presStyleLbl="sibTrans1D1" presStyleIdx="2" presStyleCnt="4"/>
      <dgm:spPr/>
      <dgm:t>
        <a:bodyPr/>
        <a:lstStyle/>
        <a:p>
          <a:endParaRPr lang="en-US"/>
        </a:p>
      </dgm:t>
    </dgm:pt>
    <dgm:pt modelId="{12E25D54-C11F-47C1-A287-943A0335E638}" type="pres">
      <dgm:prSet presAssocID="{E56A3702-78F2-47B8-8B5A-3FCD3D2FEF1D}" presName="node" presStyleLbl="node1" presStyleIdx="3" presStyleCnt="4" custScaleX="168307" custScaleY="152538" custRadScaleRad="103677">
        <dgm:presLayoutVars>
          <dgm:bulletEnabled val="1"/>
        </dgm:presLayoutVars>
      </dgm:prSet>
      <dgm:spPr/>
      <dgm:t>
        <a:bodyPr/>
        <a:lstStyle/>
        <a:p>
          <a:endParaRPr lang="en-US"/>
        </a:p>
      </dgm:t>
    </dgm:pt>
    <dgm:pt modelId="{ECA5CD40-C4C5-4775-A83D-528DF51D07E6}" type="pres">
      <dgm:prSet presAssocID="{E56A3702-78F2-47B8-8B5A-3FCD3D2FEF1D}" presName="spNode" presStyleCnt="0"/>
      <dgm:spPr/>
    </dgm:pt>
    <dgm:pt modelId="{2CB9DA90-C273-4AD8-BF44-0C31FAD30DCE}" type="pres">
      <dgm:prSet presAssocID="{4A9B96F1-D0AC-44A8-B4AB-3C3B0D381E66}" presName="sibTrans" presStyleLbl="sibTrans1D1" presStyleIdx="3" presStyleCnt="4"/>
      <dgm:spPr/>
      <dgm:t>
        <a:bodyPr/>
        <a:lstStyle/>
        <a:p>
          <a:endParaRPr lang="en-US"/>
        </a:p>
      </dgm:t>
    </dgm:pt>
  </dgm:ptLst>
  <dgm:cxnLst>
    <dgm:cxn modelId="{7676911F-2033-43F8-81DE-2C4534625A4A}" type="presOf" srcId="{2121CDD5-566B-4D99-A2A9-55A30475C730}" destId="{CAF5DE5E-37AE-40B2-BB3A-C883D7AE73D8}" srcOrd="0" destOrd="0" presId="urn:microsoft.com/office/officeart/2005/8/layout/cycle6"/>
    <dgm:cxn modelId="{422B2EED-6F21-4CDD-879F-C0B5276C07CF}" type="presOf" srcId="{4A9B96F1-D0AC-44A8-B4AB-3C3B0D381E66}" destId="{2CB9DA90-C273-4AD8-BF44-0C31FAD30DCE}" srcOrd="0" destOrd="0" presId="urn:microsoft.com/office/officeart/2005/8/layout/cycle6"/>
    <dgm:cxn modelId="{D3BC9D67-1646-4B34-8103-583E8B246B9A}" srcId="{4F5375F9-6FB2-43CE-B9D1-DAB4D1C3E2ED}" destId="{B0AF5D7E-3531-4A29-BC3B-9D87B39A38C5}" srcOrd="2" destOrd="0" parTransId="{7AEDCD64-E46E-4842-B686-449887098710}" sibTransId="{2121CDD5-566B-4D99-A2A9-55A30475C730}"/>
    <dgm:cxn modelId="{F2DD335F-7971-4AB8-8AC8-C102B79A6D5C}" type="presOf" srcId="{B0AF5D7E-3531-4A29-BC3B-9D87B39A38C5}" destId="{A6F4DE52-DE89-4832-B2C2-1A24C256CBEE}" srcOrd="0" destOrd="0" presId="urn:microsoft.com/office/officeart/2005/8/layout/cycle6"/>
    <dgm:cxn modelId="{2E9F6558-5CCD-41BA-84BB-2A570F29078B}" type="presOf" srcId="{2CA4D6D1-F24A-45C8-9E29-BAD080E0028F}" destId="{AD3E529B-A3BF-46D9-A946-650140D73995}" srcOrd="0" destOrd="0" presId="urn:microsoft.com/office/officeart/2005/8/layout/cycle6"/>
    <dgm:cxn modelId="{60C07FC1-5A90-4A75-B3F7-7890A1B7B922}" srcId="{4F5375F9-6FB2-43CE-B9D1-DAB4D1C3E2ED}" destId="{EF9EDFFF-C4D6-47F8-92A3-300AD4500A1C}" srcOrd="1" destOrd="0" parTransId="{E29CC2F2-7976-4C29-818F-90D9908A086C}" sibTransId="{227A087C-8268-4122-931A-D926B014CA1D}"/>
    <dgm:cxn modelId="{ED6AB812-9ADF-497C-A816-2F93ED93393B}" srcId="{4F5375F9-6FB2-43CE-B9D1-DAB4D1C3E2ED}" destId="{E56A3702-78F2-47B8-8B5A-3FCD3D2FEF1D}" srcOrd="3" destOrd="0" parTransId="{1B4D1DF6-8E50-4EBB-80F5-0E67F5893D28}" sibTransId="{4A9B96F1-D0AC-44A8-B4AB-3C3B0D381E66}"/>
    <dgm:cxn modelId="{266F298E-5952-410F-B49D-8EEFBA742992}" type="presOf" srcId="{227A087C-8268-4122-931A-D926B014CA1D}" destId="{7454E40F-B46E-432E-8E03-0BEDF2019910}" srcOrd="0" destOrd="0" presId="urn:microsoft.com/office/officeart/2005/8/layout/cycle6"/>
    <dgm:cxn modelId="{97A1C684-7E37-4E70-A064-814A109855B6}" type="presOf" srcId="{4F5375F9-6FB2-43CE-B9D1-DAB4D1C3E2ED}" destId="{D89989F0-C26C-4182-9B7B-F75E606356F2}" srcOrd="0" destOrd="0" presId="urn:microsoft.com/office/officeart/2005/8/layout/cycle6"/>
    <dgm:cxn modelId="{F1900366-048C-4DC2-8D30-8AB05021174B}" type="presOf" srcId="{EF9EDFFF-C4D6-47F8-92A3-300AD4500A1C}" destId="{2BDA3F7D-A4B7-4ACB-A53A-8EA3FF2D0647}" srcOrd="0" destOrd="0" presId="urn:microsoft.com/office/officeart/2005/8/layout/cycle6"/>
    <dgm:cxn modelId="{509E5428-FF95-4B1B-A2E6-C993DE95F6D4}" type="presOf" srcId="{C07C8429-18A1-4826-A729-D8424BFB2B45}" destId="{7BA1420F-02FA-4435-8DFB-80E609E97B5E}" srcOrd="0" destOrd="0" presId="urn:microsoft.com/office/officeart/2005/8/layout/cycle6"/>
    <dgm:cxn modelId="{85157EC3-E7F2-4A9B-A065-3BC922724656}" type="presOf" srcId="{E56A3702-78F2-47B8-8B5A-3FCD3D2FEF1D}" destId="{12E25D54-C11F-47C1-A287-943A0335E638}" srcOrd="0" destOrd="0" presId="urn:microsoft.com/office/officeart/2005/8/layout/cycle6"/>
    <dgm:cxn modelId="{6AB920D4-05E4-4BB5-B7F0-71C732D3CCAE}" srcId="{4F5375F9-6FB2-43CE-B9D1-DAB4D1C3E2ED}" destId="{C07C8429-18A1-4826-A729-D8424BFB2B45}" srcOrd="0" destOrd="0" parTransId="{9EB91FBA-DC51-4CAC-8729-D7FA739554A2}" sibTransId="{2CA4D6D1-F24A-45C8-9E29-BAD080E0028F}"/>
    <dgm:cxn modelId="{11639ADA-88AE-4B0F-91C6-A373E1D9DA7A}" type="presParOf" srcId="{D89989F0-C26C-4182-9B7B-F75E606356F2}" destId="{7BA1420F-02FA-4435-8DFB-80E609E97B5E}" srcOrd="0" destOrd="0" presId="urn:microsoft.com/office/officeart/2005/8/layout/cycle6"/>
    <dgm:cxn modelId="{126EDC26-B319-4AA2-9DEC-58DC28E6AFDF}" type="presParOf" srcId="{D89989F0-C26C-4182-9B7B-F75E606356F2}" destId="{211FE260-8BE6-4FCC-8AFB-C24FD707661C}" srcOrd="1" destOrd="0" presId="urn:microsoft.com/office/officeart/2005/8/layout/cycle6"/>
    <dgm:cxn modelId="{EF7E0607-5C50-43E5-9B28-F70BE21FCABE}" type="presParOf" srcId="{D89989F0-C26C-4182-9B7B-F75E606356F2}" destId="{AD3E529B-A3BF-46D9-A946-650140D73995}" srcOrd="2" destOrd="0" presId="urn:microsoft.com/office/officeart/2005/8/layout/cycle6"/>
    <dgm:cxn modelId="{ED16209C-7CFA-44B8-81E8-6488A9E8F3A8}" type="presParOf" srcId="{D89989F0-C26C-4182-9B7B-F75E606356F2}" destId="{2BDA3F7D-A4B7-4ACB-A53A-8EA3FF2D0647}" srcOrd="3" destOrd="0" presId="urn:microsoft.com/office/officeart/2005/8/layout/cycle6"/>
    <dgm:cxn modelId="{3A9F6148-05E0-4C03-A2E7-69A7CBD528AB}" type="presParOf" srcId="{D89989F0-C26C-4182-9B7B-F75E606356F2}" destId="{EC03C6AD-B8BF-4837-9966-4A31E628F2A7}" srcOrd="4" destOrd="0" presId="urn:microsoft.com/office/officeart/2005/8/layout/cycle6"/>
    <dgm:cxn modelId="{E6FD839C-0CC8-4FA3-B6A5-F6EF267E1835}" type="presParOf" srcId="{D89989F0-C26C-4182-9B7B-F75E606356F2}" destId="{7454E40F-B46E-432E-8E03-0BEDF2019910}" srcOrd="5" destOrd="0" presId="urn:microsoft.com/office/officeart/2005/8/layout/cycle6"/>
    <dgm:cxn modelId="{6697FF2C-C513-4CAD-ACDD-DB5E76A5245F}" type="presParOf" srcId="{D89989F0-C26C-4182-9B7B-F75E606356F2}" destId="{A6F4DE52-DE89-4832-B2C2-1A24C256CBEE}" srcOrd="6" destOrd="0" presId="urn:microsoft.com/office/officeart/2005/8/layout/cycle6"/>
    <dgm:cxn modelId="{469798B7-2170-4E22-8FCF-477E1D5EB951}" type="presParOf" srcId="{D89989F0-C26C-4182-9B7B-F75E606356F2}" destId="{19BB8BB0-159F-41B0-B91E-38E189C77B59}" srcOrd="7" destOrd="0" presId="urn:microsoft.com/office/officeart/2005/8/layout/cycle6"/>
    <dgm:cxn modelId="{240A7C9E-743C-437C-BC15-6F31468D2328}" type="presParOf" srcId="{D89989F0-C26C-4182-9B7B-F75E606356F2}" destId="{CAF5DE5E-37AE-40B2-BB3A-C883D7AE73D8}" srcOrd="8" destOrd="0" presId="urn:microsoft.com/office/officeart/2005/8/layout/cycle6"/>
    <dgm:cxn modelId="{EA4A20EE-F766-4091-8B15-17985001C611}" type="presParOf" srcId="{D89989F0-C26C-4182-9B7B-F75E606356F2}" destId="{12E25D54-C11F-47C1-A287-943A0335E638}" srcOrd="9" destOrd="0" presId="urn:microsoft.com/office/officeart/2005/8/layout/cycle6"/>
    <dgm:cxn modelId="{E5A4846A-A7C6-4821-95D9-E9280AA27BEE}" type="presParOf" srcId="{D89989F0-C26C-4182-9B7B-F75E606356F2}" destId="{ECA5CD40-C4C5-4775-A83D-528DF51D07E6}" srcOrd="10" destOrd="0" presId="urn:microsoft.com/office/officeart/2005/8/layout/cycle6"/>
    <dgm:cxn modelId="{72CC0C4F-A09A-4926-862E-DB15AE6F460B}" type="presParOf" srcId="{D89989F0-C26C-4182-9B7B-F75E606356F2}" destId="{2CB9DA90-C273-4AD8-BF44-0C31FAD30DC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6CA505-E651-41D7-8788-52E00101C07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A6A6DA-E43A-4CCD-84E0-08655E5FD4FB}">
      <dgm:prSet phldrT="[Text]"/>
      <dgm:spPr>
        <a:solidFill>
          <a:srgbClr val="00B0F0"/>
        </a:solidFill>
      </dgm:spPr>
      <dgm:t>
        <a:bodyPr/>
        <a:lstStyle/>
        <a:p>
          <a:r>
            <a:rPr lang="en-US" dirty="0" smtClean="0"/>
            <a:t>Heart</a:t>
          </a:r>
          <a:endParaRPr lang="en-US" dirty="0"/>
        </a:p>
      </dgm:t>
    </dgm:pt>
    <dgm:pt modelId="{BCC7CB25-6DE3-431F-AE70-1F2AA7859725}" type="parTrans" cxnId="{703B0206-4952-4135-A27D-9652CF25C824}">
      <dgm:prSet/>
      <dgm:spPr/>
      <dgm:t>
        <a:bodyPr/>
        <a:lstStyle/>
        <a:p>
          <a:endParaRPr lang="en-US"/>
        </a:p>
      </dgm:t>
    </dgm:pt>
    <dgm:pt modelId="{87BFEA78-1A27-4F45-B940-E9763887E42C}" type="sibTrans" cxnId="{703B0206-4952-4135-A27D-9652CF25C824}">
      <dgm:prSet/>
      <dgm:spPr/>
      <dgm:t>
        <a:bodyPr/>
        <a:lstStyle/>
        <a:p>
          <a:endParaRPr lang="en-US"/>
        </a:p>
      </dgm:t>
    </dgm:pt>
    <dgm:pt modelId="{D1045263-2C05-4E74-A1D4-AE059B1F6787}">
      <dgm:prSet phldrT="[Text]"/>
      <dgm:spPr>
        <a:solidFill>
          <a:schemeClr val="bg2">
            <a:lumMod val="50000"/>
          </a:schemeClr>
        </a:solidFill>
      </dgm:spPr>
      <dgm:t>
        <a:bodyPr/>
        <a:lstStyle/>
        <a:p>
          <a:r>
            <a:rPr lang="en-US" dirty="0" smtClean="0"/>
            <a:t>Lung</a:t>
          </a:r>
          <a:endParaRPr lang="en-US" dirty="0"/>
        </a:p>
      </dgm:t>
    </dgm:pt>
    <dgm:pt modelId="{1CB1054A-0D09-43E6-996D-75EE31960522}" type="parTrans" cxnId="{8648CC3F-BEA3-41C0-9AB4-53C8C7207906}">
      <dgm:prSet/>
      <dgm:spPr/>
      <dgm:t>
        <a:bodyPr/>
        <a:lstStyle/>
        <a:p>
          <a:endParaRPr lang="en-US"/>
        </a:p>
      </dgm:t>
    </dgm:pt>
    <dgm:pt modelId="{013ECFF3-3442-4BD1-8CCC-5B221DFEA1BD}" type="sibTrans" cxnId="{8648CC3F-BEA3-41C0-9AB4-53C8C7207906}">
      <dgm:prSet/>
      <dgm:spPr/>
      <dgm:t>
        <a:bodyPr/>
        <a:lstStyle/>
        <a:p>
          <a:endParaRPr lang="en-US"/>
        </a:p>
      </dgm:t>
    </dgm:pt>
    <dgm:pt modelId="{56924AD4-DAA3-4DE5-BC49-8D72F3BADD86}">
      <dgm:prSet phldrT="[Text]"/>
      <dgm:spPr>
        <a:solidFill>
          <a:schemeClr val="bg2">
            <a:lumMod val="75000"/>
          </a:schemeClr>
        </a:solidFill>
      </dgm:spPr>
      <dgm:t>
        <a:bodyPr/>
        <a:lstStyle/>
        <a:p>
          <a:r>
            <a:rPr lang="en-US" dirty="0" smtClean="0"/>
            <a:t>Liver</a:t>
          </a:r>
          <a:endParaRPr lang="en-US" dirty="0"/>
        </a:p>
      </dgm:t>
    </dgm:pt>
    <dgm:pt modelId="{B57A65F6-2AC2-4003-93C2-1CA4D37A1EF0}" type="parTrans" cxnId="{065D0B5F-C75B-4BB7-913E-67D5A66D10F9}">
      <dgm:prSet/>
      <dgm:spPr/>
      <dgm:t>
        <a:bodyPr/>
        <a:lstStyle/>
        <a:p>
          <a:endParaRPr lang="en-US"/>
        </a:p>
      </dgm:t>
    </dgm:pt>
    <dgm:pt modelId="{CC5B300A-BEB1-4518-BC39-C5E04A53339D}" type="sibTrans" cxnId="{065D0B5F-C75B-4BB7-913E-67D5A66D10F9}">
      <dgm:prSet/>
      <dgm:spPr/>
      <dgm:t>
        <a:bodyPr/>
        <a:lstStyle/>
        <a:p>
          <a:endParaRPr lang="en-US"/>
        </a:p>
      </dgm:t>
    </dgm:pt>
    <dgm:pt modelId="{B2AC11BA-841C-4B08-8211-2F214DBDFEC4}">
      <dgm:prSet phldrT="[Text]"/>
      <dgm:spPr>
        <a:solidFill>
          <a:schemeClr val="bg2">
            <a:lumMod val="60000"/>
            <a:lumOff val="40000"/>
          </a:schemeClr>
        </a:solidFill>
      </dgm:spPr>
      <dgm:t>
        <a:bodyPr/>
        <a:lstStyle/>
        <a:p>
          <a:r>
            <a:rPr lang="en-US" dirty="0" smtClean="0"/>
            <a:t>Kidney</a:t>
          </a:r>
          <a:endParaRPr lang="en-US" dirty="0"/>
        </a:p>
      </dgm:t>
    </dgm:pt>
    <dgm:pt modelId="{9669FA46-3F3B-4D35-86FD-EA2813EAF74D}" type="parTrans" cxnId="{DD5FA11F-607E-4617-AE1C-08D7461D1421}">
      <dgm:prSet/>
      <dgm:spPr/>
      <dgm:t>
        <a:bodyPr/>
        <a:lstStyle/>
        <a:p>
          <a:endParaRPr lang="en-US"/>
        </a:p>
      </dgm:t>
    </dgm:pt>
    <dgm:pt modelId="{ED6872D2-EFBA-4644-AAF1-52016C785C7C}" type="sibTrans" cxnId="{DD5FA11F-607E-4617-AE1C-08D7461D1421}">
      <dgm:prSet/>
      <dgm:spPr/>
      <dgm:t>
        <a:bodyPr/>
        <a:lstStyle/>
        <a:p>
          <a:endParaRPr lang="en-US"/>
        </a:p>
      </dgm:t>
    </dgm:pt>
    <dgm:pt modelId="{EB285FC9-4A6A-4684-BF8C-23E0EDE7AB00}">
      <dgm:prSet phldrT="[Text]"/>
      <dgm:spPr>
        <a:solidFill>
          <a:schemeClr val="bg2">
            <a:lumMod val="60000"/>
            <a:lumOff val="40000"/>
          </a:schemeClr>
        </a:solidFill>
      </dgm:spPr>
      <dgm:t>
        <a:bodyPr/>
        <a:lstStyle/>
        <a:p>
          <a:r>
            <a:rPr lang="en-US" dirty="0" smtClean="0"/>
            <a:t>Pancreas</a:t>
          </a:r>
          <a:endParaRPr lang="en-US" dirty="0"/>
        </a:p>
      </dgm:t>
    </dgm:pt>
    <dgm:pt modelId="{77E77AE4-5855-4B0F-B06E-BFAAC322C79B}" type="parTrans" cxnId="{8F97D6BB-B0C7-4831-99E6-EB61A27F09C5}">
      <dgm:prSet/>
      <dgm:spPr/>
      <dgm:t>
        <a:bodyPr/>
        <a:lstStyle/>
        <a:p>
          <a:endParaRPr lang="en-US"/>
        </a:p>
      </dgm:t>
    </dgm:pt>
    <dgm:pt modelId="{443434EC-8B86-419A-B114-C58949796AE1}" type="sibTrans" cxnId="{8F97D6BB-B0C7-4831-99E6-EB61A27F09C5}">
      <dgm:prSet/>
      <dgm:spPr/>
      <dgm:t>
        <a:bodyPr/>
        <a:lstStyle/>
        <a:p>
          <a:endParaRPr lang="en-US"/>
        </a:p>
      </dgm:t>
    </dgm:pt>
    <dgm:pt modelId="{36329638-E03C-41D2-9103-3E525B1E8C43}">
      <dgm:prSet phldrT="[Text]"/>
      <dgm:spPr>
        <a:solidFill>
          <a:schemeClr val="bg2">
            <a:lumMod val="75000"/>
          </a:schemeClr>
        </a:solidFill>
      </dgm:spPr>
      <dgm:t>
        <a:bodyPr/>
        <a:lstStyle/>
        <a:p>
          <a:r>
            <a:rPr lang="en-US" dirty="0" smtClean="0"/>
            <a:t>Small Intestine</a:t>
          </a:r>
          <a:endParaRPr lang="en-US" dirty="0"/>
        </a:p>
      </dgm:t>
    </dgm:pt>
    <dgm:pt modelId="{20981309-6E0F-4133-BFB8-D85B18646291}" type="parTrans" cxnId="{FF3C0B5B-7F9F-4EDD-973C-593A1D0C2258}">
      <dgm:prSet/>
      <dgm:spPr/>
      <dgm:t>
        <a:bodyPr/>
        <a:lstStyle/>
        <a:p>
          <a:endParaRPr lang="en-US"/>
        </a:p>
      </dgm:t>
    </dgm:pt>
    <dgm:pt modelId="{936525C8-DFA8-4C9E-AFC8-AA44C0688BD7}" type="sibTrans" cxnId="{FF3C0B5B-7F9F-4EDD-973C-593A1D0C2258}">
      <dgm:prSet/>
      <dgm:spPr/>
      <dgm:t>
        <a:bodyPr/>
        <a:lstStyle/>
        <a:p>
          <a:endParaRPr lang="en-US"/>
        </a:p>
      </dgm:t>
    </dgm:pt>
    <dgm:pt modelId="{F002EA4F-17AC-4640-B763-06635BE0C670}">
      <dgm:prSet phldrT="[Text]"/>
      <dgm:spPr>
        <a:solidFill>
          <a:schemeClr val="bg2">
            <a:lumMod val="50000"/>
          </a:schemeClr>
        </a:solidFill>
      </dgm:spPr>
      <dgm:t>
        <a:bodyPr/>
        <a:lstStyle/>
        <a:p>
          <a:r>
            <a:rPr lang="en-US" dirty="0" smtClean="0"/>
            <a:t>VCA</a:t>
          </a:r>
          <a:endParaRPr lang="en-US" dirty="0"/>
        </a:p>
      </dgm:t>
    </dgm:pt>
    <dgm:pt modelId="{99488023-824C-4135-A2D7-5E6EDE8FF37F}" type="parTrans" cxnId="{C151D551-58D4-4874-9795-B44846138534}">
      <dgm:prSet/>
      <dgm:spPr/>
      <dgm:t>
        <a:bodyPr/>
        <a:lstStyle/>
        <a:p>
          <a:endParaRPr lang="en-US"/>
        </a:p>
      </dgm:t>
    </dgm:pt>
    <dgm:pt modelId="{4DDE96B6-5791-44AE-B6E5-0A6EFDD4DA75}" type="sibTrans" cxnId="{C151D551-58D4-4874-9795-B44846138534}">
      <dgm:prSet/>
      <dgm:spPr/>
      <dgm:t>
        <a:bodyPr/>
        <a:lstStyle/>
        <a:p>
          <a:endParaRPr lang="en-US"/>
        </a:p>
      </dgm:t>
    </dgm:pt>
    <dgm:pt modelId="{D82D2841-2BF1-42AE-AFA9-7699CF62F1A7}" type="pres">
      <dgm:prSet presAssocID="{746CA505-E651-41D7-8788-52E00101C07D}" presName="diagram" presStyleCnt="0">
        <dgm:presLayoutVars>
          <dgm:dir/>
          <dgm:resizeHandles val="exact"/>
        </dgm:presLayoutVars>
      </dgm:prSet>
      <dgm:spPr/>
      <dgm:t>
        <a:bodyPr/>
        <a:lstStyle/>
        <a:p>
          <a:endParaRPr lang="en-US"/>
        </a:p>
      </dgm:t>
    </dgm:pt>
    <dgm:pt modelId="{7FC6D5BB-3353-40BA-9014-44EA97E8AB47}" type="pres">
      <dgm:prSet presAssocID="{FEA6A6DA-E43A-4CCD-84E0-08655E5FD4FB}" presName="node" presStyleLbl="node1" presStyleIdx="0" presStyleCnt="7">
        <dgm:presLayoutVars>
          <dgm:bulletEnabled val="1"/>
        </dgm:presLayoutVars>
      </dgm:prSet>
      <dgm:spPr/>
      <dgm:t>
        <a:bodyPr/>
        <a:lstStyle/>
        <a:p>
          <a:endParaRPr lang="en-US"/>
        </a:p>
      </dgm:t>
    </dgm:pt>
    <dgm:pt modelId="{B47E0C94-3489-4866-82AA-3EE900E170A1}" type="pres">
      <dgm:prSet presAssocID="{87BFEA78-1A27-4F45-B940-E9763887E42C}" presName="sibTrans" presStyleCnt="0"/>
      <dgm:spPr/>
    </dgm:pt>
    <dgm:pt modelId="{DFAF26E0-85D0-4B5E-8F06-42293A8A5E8B}" type="pres">
      <dgm:prSet presAssocID="{D1045263-2C05-4E74-A1D4-AE059B1F6787}" presName="node" presStyleLbl="node1" presStyleIdx="1" presStyleCnt="7">
        <dgm:presLayoutVars>
          <dgm:bulletEnabled val="1"/>
        </dgm:presLayoutVars>
      </dgm:prSet>
      <dgm:spPr/>
      <dgm:t>
        <a:bodyPr/>
        <a:lstStyle/>
        <a:p>
          <a:endParaRPr lang="en-US"/>
        </a:p>
      </dgm:t>
    </dgm:pt>
    <dgm:pt modelId="{30128BC5-FEB2-409C-9637-FAA964127A7F}" type="pres">
      <dgm:prSet presAssocID="{013ECFF3-3442-4BD1-8CCC-5B221DFEA1BD}" presName="sibTrans" presStyleCnt="0"/>
      <dgm:spPr/>
    </dgm:pt>
    <dgm:pt modelId="{A9DA90BF-76F7-41E8-982F-2DD26C12D2FB}" type="pres">
      <dgm:prSet presAssocID="{56924AD4-DAA3-4DE5-BC49-8D72F3BADD86}" presName="node" presStyleLbl="node1" presStyleIdx="2" presStyleCnt="7">
        <dgm:presLayoutVars>
          <dgm:bulletEnabled val="1"/>
        </dgm:presLayoutVars>
      </dgm:prSet>
      <dgm:spPr/>
      <dgm:t>
        <a:bodyPr/>
        <a:lstStyle/>
        <a:p>
          <a:endParaRPr lang="en-US"/>
        </a:p>
      </dgm:t>
    </dgm:pt>
    <dgm:pt modelId="{C2E1ACFC-6F57-43A8-B64D-FBEA9C0EEAF7}" type="pres">
      <dgm:prSet presAssocID="{CC5B300A-BEB1-4518-BC39-C5E04A53339D}" presName="sibTrans" presStyleCnt="0"/>
      <dgm:spPr/>
    </dgm:pt>
    <dgm:pt modelId="{C27F2EE9-B520-4EF6-8F86-441BC11F4B1D}" type="pres">
      <dgm:prSet presAssocID="{B2AC11BA-841C-4B08-8211-2F214DBDFEC4}" presName="node" presStyleLbl="node1" presStyleIdx="3" presStyleCnt="7">
        <dgm:presLayoutVars>
          <dgm:bulletEnabled val="1"/>
        </dgm:presLayoutVars>
      </dgm:prSet>
      <dgm:spPr/>
      <dgm:t>
        <a:bodyPr/>
        <a:lstStyle/>
        <a:p>
          <a:endParaRPr lang="en-US"/>
        </a:p>
      </dgm:t>
    </dgm:pt>
    <dgm:pt modelId="{FF23C714-C565-4080-89BB-54BBD05E43C4}" type="pres">
      <dgm:prSet presAssocID="{ED6872D2-EFBA-4644-AAF1-52016C785C7C}" presName="sibTrans" presStyleCnt="0"/>
      <dgm:spPr/>
    </dgm:pt>
    <dgm:pt modelId="{472808B0-4E33-44E3-B652-0D054093B8E6}" type="pres">
      <dgm:prSet presAssocID="{EB285FC9-4A6A-4684-BF8C-23E0EDE7AB00}" presName="node" presStyleLbl="node1" presStyleIdx="4" presStyleCnt="7" custLinFactX="605" custLinFactNeighborX="100000" custLinFactNeighborY="446">
        <dgm:presLayoutVars>
          <dgm:bulletEnabled val="1"/>
        </dgm:presLayoutVars>
      </dgm:prSet>
      <dgm:spPr/>
      <dgm:t>
        <a:bodyPr/>
        <a:lstStyle/>
        <a:p>
          <a:endParaRPr lang="en-US"/>
        </a:p>
      </dgm:t>
    </dgm:pt>
    <dgm:pt modelId="{ABC8EE56-3F81-41F2-B3BB-CDAB8EFD2857}" type="pres">
      <dgm:prSet presAssocID="{443434EC-8B86-419A-B114-C58949796AE1}" presName="sibTrans" presStyleCnt="0"/>
      <dgm:spPr/>
    </dgm:pt>
    <dgm:pt modelId="{9BF57D02-918B-47D7-9A1F-69CE2598EB6B}" type="pres">
      <dgm:prSet presAssocID="{36329638-E03C-41D2-9103-3E525B1E8C43}" presName="node" presStyleLbl="node1" presStyleIdx="5" presStyleCnt="7" custLinFactX="-28737" custLinFactNeighborX="-100000" custLinFactNeighborY="892">
        <dgm:presLayoutVars>
          <dgm:bulletEnabled val="1"/>
        </dgm:presLayoutVars>
      </dgm:prSet>
      <dgm:spPr/>
      <dgm:t>
        <a:bodyPr/>
        <a:lstStyle/>
        <a:p>
          <a:endParaRPr lang="en-US"/>
        </a:p>
      </dgm:t>
    </dgm:pt>
    <dgm:pt modelId="{53C57CC4-7C7B-4468-8649-661E724BD318}" type="pres">
      <dgm:prSet presAssocID="{936525C8-DFA8-4C9E-AFC8-AA44C0688BD7}" presName="sibTrans" presStyleCnt="0"/>
      <dgm:spPr/>
    </dgm:pt>
    <dgm:pt modelId="{2368A52C-1BFE-4DA2-8585-E134F9370CA2}" type="pres">
      <dgm:prSet presAssocID="{F002EA4F-17AC-4640-B763-06635BE0C670}" presName="node" presStyleLbl="node1" presStyleIdx="6" presStyleCnt="7">
        <dgm:presLayoutVars>
          <dgm:bulletEnabled val="1"/>
        </dgm:presLayoutVars>
      </dgm:prSet>
      <dgm:spPr/>
      <dgm:t>
        <a:bodyPr/>
        <a:lstStyle/>
        <a:p>
          <a:endParaRPr lang="en-US"/>
        </a:p>
      </dgm:t>
    </dgm:pt>
  </dgm:ptLst>
  <dgm:cxnLst>
    <dgm:cxn modelId="{15E82DC1-D643-41F2-A5CE-3A169352A3AA}" type="presOf" srcId="{36329638-E03C-41D2-9103-3E525B1E8C43}" destId="{9BF57D02-918B-47D7-9A1F-69CE2598EB6B}" srcOrd="0" destOrd="0" presId="urn:microsoft.com/office/officeart/2005/8/layout/default"/>
    <dgm:cxn modelId="{44341250-42F5-4A43-AECA-7A6036BB733B}" type="presOf" srcId="{746CA505-E651-41D7-8788-52E00101C07D}" destId="{D82D2841-2BF1-42AE-AFA9-7699CF62F1A7}" srcOrd="0" destOrd="0" presId="urn:microsoft.com/office/officeart/2005/8/layout/default"/>
    <dgm:cxn modelId="{065D0B5F-C75B-4BB7-913E-67D5A66D10F9}" srcId="{746CA505-E651-41D7-8788-52E00101C07D}" destId="{56924AD4-DAA3-4DE5-BC49-8D72F3BADD86}" srcOrd="2" destOrd="0" parTransId="{B57A65F6-2AC2-4003-93C2-1CA4D37A1EF0}" sibTransId="{CC5B300A-BEB1-4518-BC39-C5E04A53339D}"/>
    <dgm:cxn modelId="{CEE85023-FF4E-4AE8-85AC-A6F8903FA86E}" type="presOf" srcId="{F002EA4F-17AC-4640-B763-06635BE0C670}" destId="{2368A52C-1BFE-4DA2-8585-E134F9370CA2}" srcOrd="0" destOrd="0" presId="urn:microsoft.com/office/officeart/2005/8/layout/default"/>
    <dgm:cxn modelId="{F954763C-8944-43B2-8B92-34C7E143D2B8}" type="presOf" srcId="{D1045263-2C05-4E74-A1D4-AE059B1F6787}" destId="{DFAF26E0-85D0-4B5E-8F06-42293A8A5E8B}" srcOrd="0" destOrd="0" presId="urn:microsoft.com/office/officeart/2005/8/layout/default"/>
    <dgm:cxn modelId="{5A8BA805-C6BA-4626-B1CD-A8EF85BC4D29}" type="presOf" srcId="{B2AC11BA-841C-4B08-8211-2F214DBDFEC4}" destId="{C27F2EE9-B520-4EF6-8F86-441BC11F4B1D}" srcOrd="0" destOrd="0" presId="urn:microsoft.com/office/officeart/2005/8/layout/default"/>
    <dgm:cxn modelId="{5D88CE1F-EFE4-4D9A-90AB-7FE6721EF50A}" type="presOf" srcId="{EB285FC9-4A6A-4684-BF8C-23E0EDE7AB00}" destId="{472808B0-4E33-44E3-B652-0D054093B8E6}" srcOrd="0" destOrd="0" presId="urn:microsoft.com/office/officeart/2005/8/layout/default"/>
    <dgm:cxn modelId="{C151D551-58D4-4874-9795-B44846138534}" srcId="{746CA505-E651-41D7-8788-52E00101C07D}" destId="{F002EA4F-17AC-4640-B763-06635BE0C670}" srcOrd="6" destOrd="0" parTransId="{99488023-824C-4135-A2D7-5E6EDE8FF37F}" sibTransId="{4DDE96B6-5791-44AE-B6E5-0A6EFDD4DA75}"/>
    <dgm:cxn modelId="{49F92C5B-EDEB-484F-9FC2-A26CC5BC727A}" type="presOf" srcId="{56924AD4-DAA3-4DE5-BC49-8D72F3BADD86}" destId="{A9DA90BF-76F7-41E8-982F-2DD26C12D2FB}" srcOrd="0" destOrd="0" presId="urn:microsoft.com/office/officeart/2005/8/layout/default"/>
    <dgm:cxn modelId="{703B0206-4952-4135-A27D-9652CF25C824}" srcId="{746CA505-E651-41D7-8788-52E00101C07D}" destId="{FEA6A6DA-E43A-4CCD-84E0-08655E5FD4FB}" srcOrd="0" destOrd="0" parTransId="{BCC7CB25-6DE3-431F-AE70-1F2AA7859725}" sibTransId="{87BFEA78-1A27-4F45-B940-E9763887E42C}"/>
    <dgm:cxn modelId="{8648CC3F-BEA3-41C0-9AB4-53C8C7207906}" srcId="{746CA505-E651-41D7-8788-52E00101C07D}" destId="{D1045263-2C05-4E74-A1D4-AE059B1F6787}" srcOrd="1" destOrd="0" parTransId="{1CB1054A-0D09-43E6-996D-75EE31960522}" sibTransId="{013ECFF3-3442-4BD1-8CCC-5B221DFEA1BD}"/>
    <dgm:cxn modelId="{FF3C0B5B-7F9F-4EDD-973C-593A1D0C2258}" srcId="{746CA505-E651-41D7-8788-52E00101C07D}" destId="{36329638-E03C-41D2-9103-3E525B1E8C43}" srcOrd="5" destOrd="0" parTransId="{20981309-6E0F-4133-BFB8-D85B18646291}" sibTransId="{936525C8-DFA8-4C9E-AFC8-AA44C0688BD7}"/>
    <dgm:cxn modelId="{0FB96C92-38C7-452A-93B0-1C1BE4061BDF}" type="presOf" srcId="{FEA6A6DA-E43A-4CCD-84E0-08655E5FD4FB}" destId="{7FC6D5BB-3353-40BA-9014-44EA97E8AB47}" srcOrd="0" destOrd="0" presId="urn:microsoft.com/office/officeart/2005/8/layout/default"/>
    <dgm:cxn modelId="{8F97D6BB-B0C7-4831-99E6-EB61A27F09C5}" srcId="{746CA505-E651-41D7-8788-52E00101C07D}" destId="{EB285FC9-4A6A-4684-BF8C-23E0EDE7AB00}" srcOrd="4" destOrd="0" parTransId="{77E77AE4-5855-4B0F-B06E-BFAAC322C79B}" sibTransId="{443434EC-8B86-419A-B114-C58949796AE1}"/>
    <dgm:cxn modelId="{DD5FA11F-607E-4617-AE1C-08D7461D1421}" srcId="{746CA505-E651-41D7-8788-52E00101C07D}" destId="{B2AC11BA-841C-4B08-8211-2F214DBDFEC4}" srcOrd="3" destOrd="0" parTransId="{9669FA46-3F3B-4D35-86FD-EA2813EAF74D}" sibTransId="{ED6872D2-EFBA-4644-AAF1-52016C785C7C}"/>
    <dgm:cxn modelId="{9CF0E7A7-945B-4843-A08B-FB7415196F54}" type="presParOf" srcId="{D82D2841-2BF1-42AE-AFA9-7699CF62F1A7}" destId="{7FC6D5BB-3353-40BA-9014-44EA97E8AB47}" srcOrd="0" destOrd="0" presId="urn:microsoft.com/office/officeart/2005/8/layout/default"/>
    <dgm:cxn modelId="{1B4EFCB6-056D-4714-A774-E7891B8F9591}" type="presParOf" srcId="{D82D2841-2BF1-42AE-AFA9-7699CF62F1A7}" destId="{B47E0C94-3489-4866-82AA-3EE900E170A1}" srcOrd="1" destOrd="0" presId="urn:microsoft.com/office/officeart/2005/8/layout/default"/>
    <dgm:cxn modelId="{C1362613-04B0-45AF-BDB2-03DF3523FF24}" type="presParOf" srcId="{D82D2841-2BF1-42AE-AFA9-7699CF62F1A7}" destId="{DFAF26E0-85D0-4B5E-8F06-42293A8A5E8B}" srcOrd="2" destOrd="0" presId="urn:microsoft.com/office/officeart/2005/8/layout/default"/>
    <dgm:cxn modelId="{027344C5-5A93-4AF5-9A4E-A7697FE91D83}" type="presParOf" srcId="{D82D2841-2BF1-42AE-AFA9-7699CF62F1A7}" destId="{30128BC5-FEB2-409C-9637-FAA964127A7F}" srcOrd="3" destOrd="0" presId="urn:microsoft.com/office/officeart/2005/8/layout/default"/>
    <dgm:cxn modelId="{3DDF2FDD-6EF6-49C5-AF4C-11B1A9F7C156}" type="presParOf" srcId="{D82D2841-2BF1-42AE-AFA9-7699CF62F1A7}" destId="{A9DA90BF-76F7-41E8-982F-2DD26C12D2FB}" srcOrd="4" destOrd="0" presId="urn:microsoft.com/office/officeart/2005/8/layout/default"/>
    <dgm:cxn modelId="{ED53A7B7-2F8C-44AD-9175-97CF51B69734}" type="presParOf" srcId="{D82D2841-2BF1-42AE-AFA9-7699CF62F1A7}" destId="{C2E1ACFC-6F57-43A8-B64D-FBEA9C0EEAF7}" srcOrd="5" destOrd="0" presId="urn:microsoft.com/office/officeart/2005/8/layout/default"/>
    <dgm:cxn modelId="{D4F432A6-875C-4CF1-98A0-A3F669D6EE5B}" type="presParOf" srcId="{D82D2841-2BF1-42AE-AFA9-7699CF62F1A7}" destId="{C27F2EE9-B520-4EF6-8F86-441BC11F4B1D}" srcOrd="6" destOrd="0" presId="urn:microsoft.com/office/officeart/2005/8/layout/default"/>
    <dgm:cxn modelId="{597A9CC1-6C19-4537-B1D7-086269EBDB41}" type="presParOf" srcId="{D82D2841-2BF1-42AE-AFA9-7699CF62F1A7}" destId="{FF23C714-C565-4080-89BB-54BBD05E43C4}" srcOrd="7" destOrd="0" presId="urn:microsoft.com/office/officeart/2005/8/layout/default"/>
    <dgm:cxn modelId="{EFCD75E9-C97E-4CF5-8583-734EE97F76BF}" type="presParOf" srcId="{D82D2841-2BF1-42AE-AFA9-7699CF62F1A7}" destId="{472808B0-4E33-44E3-B652-0D054093B8E6}" srcOrd="8" destOrd="0" presId="urn:microsoft.com/office/officeart/2005/8/layout/default"/>
    <dgm:cxn modelId="{05B08F0C-9C54-4F77-81BC-0793636D239F}" type="presParOf" srcId="{D82D2841-2BF1-42AE-AFA9-7699CF62F1A7}" destId="{ABC8EE56-3F81-41F2-B3BB-CDAB8EFD2857}" srcOrd="9" destOrd="0" presId="urn:microsoft.com/office/officeart/2005/8/layout/default"/>
    <dgm:cxn modelId="{807F8FBA-9B1F-4057-BC4C-E9D8491646ED}" type="presParOf" srcId="{D82D2841-2BF1-42AE-AFA9-7699CF62F1A7}" destId="{9BF57D02-918B-47D7-9A1F-69CE2598EB6B}" srcOrd="10" destOrd="0" presId="urn:microsoft.com/office/officeart/2005/8/layout/default"/>
    <dgm:cxn modelId="{0AEC1411-ABDA-4E2A-AB16-D0EE1179D311}" type="presParOf" srcId="{D82D2841-2BF1-42AE-AFA9-7699CF62F1A7}" destId="{53C57CC4-7C7B-4468-8649-661E724BD318}" srcOrd="11" destOrd="0" presId="urn:microsoft.com/office/officeart/2005/8/layout/default"/>
    <dgm:cxn modelId="{F77E3915-B408-4083-847A-C1054A8186C4}" type="presParOf" srcId="{D82D2841-2BF1-42AE-AFA9-7699CF62F1A7}" destId="{2368A52C-1BFE-4DA2-8585-E134F9370CA2}"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E1CD6-E874-4F7D-B0C4-B3136B51528E}">
      <dsp:nvSpPr>
        <dsp:cNvPr id="0" name=""/>
        <dsp:cNvSpPr/>
      </dsp:nvSpPr>
      <dsp:spPr>
        <a:xfrm>
          <a:off x="862" y="575211"/>
          <a:ext cx="3712223" cy="4454667"/>
        </a:xfrm>
        <a:prstGeom prst="roundRect">
          <a:avLst>
            <a:gd name="adj" fmla="val 5000"/>
          </a:avLst>
        </a:prstGeom>
        <a:solidFill>
          <a:srgbClr val="78A5EE"/>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4592" rIns="213360" bIns="0" numCol="1" spcCol="1270" anchor="t" anchorCtr="0">
          <a:noAutofit/>
        </a:bodyPr>
        <a:lstStyle/>
        <a:p>
          <a:pPr lvl="0" algn="r" defTabSz="2133600">
            <a:lnSpc>
              <a:spcPct val="90000"/>
            </a:lnSpc>
            <a:spcBef>
              <a:spcPct val="0"/>
            </a:spcBef>
            <a:spcAft>
              <a:spcPct val="35000"/>
            </a:spcAft>
          </a:pPr>
          <a:r>
            <a:rPr lang="en-US" sz="4800" kern="1200" dirty="0" smtClean="0">
              <a:solidFill>
                <a:schemeClr val="tx1"/>
              </a:solidFill>
            </a:rPr>
            <a:t>MISSION</a:t>
          </a:r>
          <a:endParaRPr lang="en-US" sz="4800" kern="1200" dirty="0">
            <a:solidFill>
              <a:schemeClr val="tx1"/>
            </a:solidFill>
          </a:endParaRPr>
        </a:p>
      </dsp:txBody>
      <dsp:txXfrm rot="16200000">
        <a:off x="-1454328" y="2030403"/>
        <a:ext cx="3652827" cy="742444"/>
      </dsp:txXfrm>
    </dsp:sp>
    <dsp:sp modelId="{6368E6DF-C1AA-47F7-9F6D-C14B9B7F4F3A}">
      <dsp:nvSpPr>
        <dsp:cNvPr id="0" name=""/>
        <dsp:cNvSpPr/>
      </dsp:nvSpPr>
      <dsp:spPr>
        <a:xfrm>
          <a:off x="743307" y="575211"/>
          <a:ext cx="2765606" cy="4454667"/>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Advance organ availability and transplantation by uniting and supporting our communities, including transplant and organ donation professionals, patients and donor and recipient families, for the benefit of patients through education, technology and policy development.</a:t>
          </a:r>
          <a:endParaRPr lang="en-US" sz="2200" kern="1200" dirty="0">
            <a:solidFill>
              <a:schemeClr val="tx1"/>
            </a:solidFill>
          </a:endParaRPr>
        </a:p>
      </dsp:txBody>
      <dsp:txXfrm>
        <a:off x="743307" y="575211"/>
        <a:ext cx="2765606" cy="4454667"/>
      </dsp:txXfrm>
    </dsp:sp>
    <dsp:sp modelId="{E5CD8756-BB1E-408E-8D2D-4BFECEEFC6F4}">
      <dsp:nvSpPr>
        <dsp:cNvPr id="0" name=""/>
        <dsp:cNvSpPr/>
      </dsp:nvSpPr>
      <dsp:spPr>
        <a:xfrm>
          <a:off x="3843013" y="575211"/>
          <a:ext cx="3712223" cy="4454667"/>
        </a:xfrm>
        <a:prstGeom prst="roundRect">
          <a:avLst>
            <a:gd name="adj" fmla="val 5000"/>
          </a:avLst>
        </a:prstGeom>
        <a:solidFill>
          <a:srgbClr val="78A5EE"/>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4592" rIns="213360" bIns="0" numCol="1" spcCol="1270" anchor="t" anchorCtr="0">
          <a:noAutofit/>
        </a:bodyPr>
        <a:lstStyle/>
        <a:p>
          <a:pPr lvl="0" algn="r" defTabSz="2133600">
            <a:lnSpc>
              <a:spcPct val="90000"/>
            </a:lnSpc>
            <a:spcBef>
              <a:spcPct val="0"/>
            </a:spcBef>
            <a:spcAft>
              <a:spcPct val="35000"/>
            </a:spcAft>
          </a:pPr>
          <a:r>
            <a:rPr lang="en-US" sz="4800" kern="1200" dirty="0" smtClean="0">
              <a:solidFill>
                <a:schemeClr val="tx1"/>
              </a:solidFill>
            </a:rPr>
            <a:t>VISION</a:t>
          </a:r>
          <a:endParaRPr lang="en-US" sz="4800" kern="1200" dirty="0">
            <a:solidFill>
              <a:schemeClr val="tx1"/>
            </a:solidFill>
          </a:endParaRPr>
        </a:p>
      </dsp:txBody>
      <dsp:txXfrm rot="16200000">
        <a:off x="2387822" y="2030403"/>
        <a:ext cx="3652827" cy="742444"/>
      </dsp:txXfrm>
    </dsp:sp>
    <dsp:sp modelId="{015D17E1-4CF7-4A4C-9802-C5511C817C15}">
      <dsp:nvSpPr>
        <dsp:cNvPr id="0" name=""/>
        <dsp:cNvSpPr/>
      </dsp:nvSpPr>
      <dsp:spPr>
        <a:xfrm rot="5400000">
          <a:off x="3534074" y="4117626"/>
          <a:ext cx="654999" cy="556833"/>
        </a:xfrm>
        <a:prstGeom prst="flowChartExtract">
          <a:avLst/>
        </a:prstGeom>
        <a:solidFill>
          <a:srgbClr val="92D050"/>
        </a:solidFill>
        <a:ln w="28575" cap="flat" cmpd="sng" algn="ctr">
          <a:solidFill>
            <a:srgbClr val="92D050"/>
          </a:solidFill>
          <a:prstDash val="solid"/>
        </a:ln>
        <a:effectLst/>
      </dsp:spPr>
      <dsp:style>
        <a:lnRef idx="2">
          <a:scrgbClr r="0" g="0" b="0"/>
        </a:lnRef>
        <a:fillRef idx="1">
          <a:scrgbClr r="0" g="0" b="0"/>
        </a:fillRef>
        <a:effectRef idx="0">
          <a:scrgbClr r="0" g="0" b="0"/>
        </a:effectRef>
        <a:fontRef idx="minor"/>
      </dsp:style>
    </dsp:sp>
    <dsp:sp modelId="{095D589E-B201-485D-AFA6-E2AA3105B6D2}">
      <dsp:nvSpPr>
        <dsp:cNvPr id="0" name=""/>
        <dsp:cNvSpPr/>
      </dsp:nvSpPr>
      <dsp:spPr>
        <a:xfrm>
          <a:off x="4585458" y="575211"/>
          <a:ext cx="2765606" cy="4454667"/>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Promote long, healthy and productive lives for persons with organ failure by promoting maximized organ supply, effective and safe care, and equitable organ allocation and access to transplantation.</a:t>
          </a:r>
          <a:endParaRPr lang="en-US" sz="2200" kern="1200" dirty="0">
            <a:solidFill>
              <a:schemeClr val="tx1"/>
            </a:solidFill>
          </a:endParaRPr>
        </a:p>
      </dsp:txBody>
      <dsp:txXfrm>
        <a:off x="4585458" y="575211"/>
        <a:ext cx="2765606" cy="4454667"/>
      </dsp:txXfrm>
    </dsp:sp>
    <dsp:sp modelId="{4E5A3566-7534-48AE-8F58-20E8097E3CE9}">
      <dsp:nvSpPr>
        <dsp:cNvPr id="0" name=""/>
        <dsp:cNvSpPr/>
      </dsp:nvSpPr>
      <dsp:spPr>
        <a:xfrm>
          <a:off x="7685164" y="575211"/>
          <a:ext cx="3712223" cy="4454667"/>
        </a:xfrm>
        <a:prstGeom prst="roundRect">
          <a:avLst>
            <a:gd name="adj" fmla="val 5000"/>
          </a:avLst>
        </a:prstGeom>
        <a:solidFill>
          <a:srgbClr val="78A5EE"/>
        </a:solidFill>
        <a:ln w="285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4592" rIns="213360" bIns="0" numCol="1" spcCol="1270" anchor="t" anchorCtr="0">
          <a:noAutofit/>
        </a:bodyPr>
        <a:lstStyle/>
        <a:p>
          <a:pPr lvl="0" algn="r" defTabSz="2133600">
            <a:lnSpc>
              <a:spcPct val="90000"/>
            </a:lnSpc>
            <a:spcBef>
              <a:spcPct val="0"/>
            </a:spcBef>
            <a:spcAft>
              <a:spcPct val="35000"/>
            </a:spcAft>
          </a:pPr>
          <a:r>
            <a:rPr lang="en-US" sz="4800" kern="1200" dirty="0" smtClean="0">
              <a:solidFill>
                <a:schemeClr val="tx1"/>
              </a:solidFill>
            </a:rPr>
            <a:t>VALUES</a:t>
          </a:r>
          <a:endParaRPr lang="en-US" sz="4800" kern="1200" dirty="0">
            <a:solidFill>
              <a:schemeClr val="tx1"/>
            </a:solidFill>
          </a:endParaRPr>
        </a:p>
      </dsp:txBody>
      <dsp:txXfrm rot="16200000">
        <a:off x="6229972" y="2030403"/>
        <a:ext cx="3652827" cy="742444"/>
      </dsp:txXfrm>
    </dsp:sp>
    <dsp:sp modelId="{2BFD1B0A-F175-48B8-BCB7-F7B77F2F8FF4}">
      <dsp:nvSpPr>
        <dsp:cNvPr id="0" name=""/>
        <dsp:cNvSpPr/>
      </dsp:nvSpPr>
      <dsp:spPr>
        <a:xfrm rot="5400000">
          <a:off x="7376225" y="4117626"/>
          <a:ext cx="654999" cy="556833"/>
        </a:xfrm>
        <a:prstGeom prst="flowChartExtract">
          <a:avLst/>
        </a:prstGeom>
        <a:solidFill>
          <a:srgbClr val="92D050"/>
        </a:solidFill>
        <a:ln w="28575" cap="flat" cmpd="sng" algn="ctr">
          <a:noFill/>
          <a:prstDash val="solid"/>
        </a:ln>
        <a:effectLst/>
      </dsp:spPr>
      <dsp:style>
        <a:lnRef idx="2">
          <a:scrgbClr r="0" g="0" b="0"/>
        </a:lnRef>
        <a:fillRef idx="1">
          <a:scrgbClr r="0" g="0" b="0"/>
        </a:fillRef>
        <a:effectRef idx="0">
          <a:scrgbClr r="0" g="0" b="0"/>
        </a:effectRef>
        <a:fontRef idx="minor"/>
      </dsp:style>
    </dsp:sp>
    <dsp:sp modelId="{2B21D487-3ADB-4D87-8D61-2D878E6FE027}">
      <dsp:nvSpPr>
        <dsp:cNvPr id="0" name=""/>
        <dsp:cNvSpPr/>
      </dsp:nvSpPr>
      <dsp:spPr>
        <a:xfrm>
          <a:off x="8427608" y="575211"/>
          <a:ext cx="2765606" cy="4454667"/>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rPr>
            <a:t>Stewardship</a:t>
          </a:r>
          <a:endParaRPr lang="en-US" sz="2200" kern="1200" dirty="0">
            <a:solidFill>
              <a:schemeClr val="tx1"/>
            </a:solidFill>
          </a:endParaRPr>
        </a:p>
        <a:p>
          <a:pPr lvl="0" algn="l" defTabSz="977900">
            <a:lnSpc>
              <a:spcPct val="90000"/>
            </a:lnSpc>
            <a:spcBef>
              <a:spcPct val="0"/>
            </a:spcBef>
            <a:spcAft>
              <a:spcPct val="35000"/>
            </a:spcAft>
          </a:pPr>
          <a:r>
            <a:rPr lang="en-US" sz="2200" kern="1200" dirty="0" smtClean="0">
              <a:solidFill>
                <a:schemeClr val="tx1"/>
              </a:solidFill>
            </a:rPr>
            <a:t>Unity</a:t>
          </a:r>
          <a:endParaRPr lang="en-US" sz="2200" kern="1200" dirty="0">
            <a:solidFill>
              <a:schemeClr val="tx1"/>
            </a:solidFill>
          </a:endParaRPr>
        </a:p>
        <a:p>
          <a:pPr lvl="0" algn="l" defTabSz="977900">
            <a:lnSpc>
              <a:spcPct val="90000"/>
            </a:lnSpc>
            <a:spcBef>
              <a:spcPct val="0"/>
            </a:spcBef>
            <a:spcAft>
              <a:spcPct val="35000"/>
            </a:spcAft>
          </a:pPr>
          <a:r>
            <a:rPr lang="en-US" sz="2200" kern="1200" dirty="0" smtClean="0">
              <a:solidFill>
                <a:schemeClr val="tx1"/>
              </a:solidFill>
            </a:rPr>
            <a:t>Trust</a:t>
          </a:r>
          <a:endParaRPr lang="en-US" sz="2200" kern="1200" dirty="0">
            <a:solidFill>
              <a:schemeClr val="tx1"/>
            </a:solidFill>
          </a:endParaRPr>
        </a:p>
        <a:p>
          <a:pPr lvl="0" algn="l" defTabSz="977900">
            <a:lnSpc>
              <a:spcPct val="90000"/>
            </a:lnSpc>
            <a:spcBef>
              <a:spcPct val="0"/>
            </a:spcBef>
            <a:spcAft>
              <a:spcPct val="35000"/>
            </a:spcAft>
          </a:pPr>
          <a:r>
            <a:rPr lang="en-US" sz="2200" kern="1200" dirty="0" smtClean="0">
              <a:solidFill>
                <a:schemeClr val="tx1"/>
              </a:solidFill>
            </a:rPr>
            <a:t>Excellence</a:t>
          </a:r>
          <a:endParaRPr lang="en-US" sz="2200" kern="1200" dirty="0">
            <a:solidFill>
              <a:schemeClr val="tx1"/>
            </a:solidFill>
          </a:endParaRPr>
        </a:p>
        <a:p>
          <a:pPr lvl="0" algn="l" defTabSz="977900">
            <a:lnSpc>
              <a:spcPct val="90000"/>
            </a:lnSpc>
            <a:spcBef>
              <a:spcPct val="0"/>
            </a:spcBef>
            <a:spcAft>
              <a:spcPct val="35000"/>
            </a:spcAft>
          </a:pPr>
          <a:r>
            <a:rPr lang="en-US" sz="2200" kern="1200" dirty="0" smtClean="0">
              <a:solidFill>
                <a:schemeClr val="tx1"/>
              </a:solidFill>
            </a:rPr>
            <a:t>Accountability</a:t>
          </a:r>
          <a:endParaRPr lang="en-US" sz="2200" kern="1200" dirty="0">
            <a:solidFill>
              <a:schemeClr val="tx1"/>
            </a:solidFill>
          </a:endParaRPr>
        </a:p>
      </dsp:txBody>
      <dsp:txXfrm>
        <a:off x="8427608" y="575211"/>
        <a:ext cx="2765606" cy="4454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332F0-9C86-449E-A7D6-FB27253F5F3D}">
      <dsp:nvSpPr>
        <dsp:cNvPr id="0" name=""/>
        <dsp:cNvSpPr/>
      </dsp:nvSpPr>
      <dsp:spPr>
        <a:xfrm>
          <a:off x="4669506" y="854526"/>
          <a:ext cx="3080092" cy="2113595"/>
        </a:xfrm>
        <a:prstGeom prst="roundRect">
          <a:avLst/>
        </a:prstGeom>
        <a:solidFill>
          <a:schemeClr val="bg2">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Systems Performance Committee</a:t>
          </a:r>
        </a:p>
        <a:p>
          <a:pPr lvl="0" algn="ctr" defTabSz="1155700">
            <a:lnSpc>
              <a:spcPct val="90000"/>
            </a:lnSpc>
            <a:spcBef>
              <a:spcPct val="0"/>
            </a:spcBef>
            <a:spcAft>
              <a:spcPct val="35000"/>
            </a:spcAft>
          </a:pPr>
          <a:r>
            <a:rPr lang="en-US" sz="2000" i="1" kern="1200" dirty="0" smtClean="0"/>
            <a:t>Diane Brockmeier</a:t>
          </a:r>
          <a:endParaRPr lang="en-US" sz="1400" i="1" kern="1200" dirty="0" smtClean="0"/>
        </a:p>
        <a:p>
          <a:pPr lvl="0" algn="ctr" defTabSz="1155700">
            <a:lnSpc>
              <a:spcPct val="90000"/>
            </a:lnSpc>
            <a:spcBef>
              <a:spcPct val="0"/>
            </a:spcBef>
            <a:spcAft>
              <a:spcPct val="35000"/>
            </a:spcAft>
          </a:pPr>
          <a:r>
            <a:rPr lang="en-US" sz="2000" i="1" kern="1200" dirty="0" smtClean="0"/>
            <a:t>Matt Cooper</a:t>
          </a:r>
        </a:p>
      </dsp:txBody>
      <dsp:txXfrm>
        <a:off x="4772683" y="957703"/>
        <a:ext cx="2873738" cy="1907241"/>
      </dsp:txXfrm>
    </dsp:sp>
    <dsp:sp modelId="{6832F6D5-7E4E-44FE-A7B4-A47A896EC39E}">
      <dsp:nvSpPr>
        <dsp:cNvPr id="0" name=""/>
        <dsp:cNvSpPr/>
      </dsp:nvSpPr>
      <dsp:spPr>
        <a:xfrm rot="6045129">
          <a:off x="5413607" y="3460987"/>
          <a:ext cx="1003345" cy="0"/>
        </a:xfrm>
        <a:custGeom>
          <a:avLst/>
          <a:gdLst/>
          <a:ahLst/>
          <a:cxnLst/>
          <a:rect l="0" t="0" r="0" b="0"/>
          <a:pathLst>
            <a:path>
              <a:moveTo>
                <a:pt x="0" y="0"/>
              </a:moveTo>
              <a:lnTo>
                <a:pt x="1003345" y="0"/>
              </a:lnTo>
            </a:path>
          </a:pathLst>
        </a:custGeom>
        <a:noFill/>
        <a:ln w="762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CEBE2C85-D567-46D7-8082-C739829919FE}">
      <dsp:nvSpPr>
        <dsp:cNvPr id="0" name=""/>
        <dsp:cNvSpPr/>
      </dsp:nvSpPr>
      <dsp:spPr>
        <a:xfrm>
          <a:off x="3888557" y="3953852"/>
          <a:ext cx="3542230" cy="1706371"/>
        </a:xfrm>
        <a:prstGeom prst="round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smtClean="0"/>
            <a:t>Systems Dynamics            Work Group</a:t>
          </a:r>
        </a:p>
        <a:p>
          <a:pPr lvl="0" algn="ctr" defTabSz="933450">
            <a:lnSpc>
              <a:spcPct val="90000"/>
            </a:lnSpc>
            <a:spcBef>
              <a:spcPct val="0"/>
            </a:spcBef>
            <a:spcAft>
              <a:spcPct val="35000"/>
            </a:spcAft>
          </a:pPr>
          <a:r>
            <a:rPr lang="en-US" sz="1800" i="1" kern="1200" dirty="0" smtClean="0"/>
            <a:t>Jeff Orlowski, Stuart Sweet</a:t>
          </a:r>
          <a:endParaRPr lang="en-US" sz="1800" i="1" kern="1200" dirty="0"/>
        </a:p>
      </dsp:txBody>
      <dsp:txXfrm>
        <a:off x="3971855" y="4037150"/>
        <a:ext cx="3375634" cy="1539775"/>
      </dsp:txXfrm>
    </dsp:sp>
    <dsp:sp modelId="{B12BCD86-A310-45A6-BC02-F3F38B68D7C9}">
      <dsp:nvSpPr>
        <dsp:cNvPr id="0" name=""/>
        <dsp:cNvSpPr/>
      </dsp:nvSpPr>
      <dsp:spPr>
        <a:xfrm rot="8786750">
          <a:off x="2586400" y="3560772"/>
          <a:ext cx="2272441" cy="0"/>
        </a:xfrm>
        <a:custGeom>
          <a:avLst/>
          <a:gdLst/>
          <a:ahLst/>
          <a:cxnLst/>
          <a:rect l="0" t="0" r="0" b="0"/>
          <a:pathLst>
            <a:path>
              <a:moveTo>
                <a:pt x="0" y="0"/>
              </a:moveTo>
              <a:lnTo>
                <a:pt x="2272441" y="0"/>
              </a:lnTo>
            </a:path>
          </a:pathLst>
        </a:custGeom>
        <a:noFill/>
        <a:ln w="762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BABD93B8-AA31-4BD3-8D1E-6C36576E090C}">
      <dsp:nvSpPr>
        <dsp:cNvPr id="0" name=""/>
        <dsp:cNvSpPr/>
      </dsp:nvSpPr>
      <dsp:spPr>
        <a:xfrm>
          <a:off x="0" y="4188789"/>
          <a:ext cx="3409185" cy="1420863"/>
        </a:xfrm>
        <a:prstGeom prst="round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OPO Work Group</a:t>
          </a:r>
        </a:p>
        <a:p>
          <a:pPr lvl="0" algn="ctr" defTabSz="1066800">
            <a:lnSpc>
              <a:spcPct val="90000"/>
            </a:lnSpc>
            <a:spcBef>
              <a:spcPct val="0"/>
            </a:spcBef>
            <a:spcAft>
              <a:spcPct val="35000"/>
            </a:spcAft>
          </a:pPr>
          <a:r>
            <a:rPr lang="en-US" sz="1800" i="1" u="none" kern="1200" dirty="0" smtClean="0"/>
            <a:t>Susan Gunderson, Tom Pearson</a:t>
          </a:r>
          <a:endParaRPr lang="en-US" sz="1800" i="1" u="none" kern="1200" dirty="0"/>
        </a:p>
      </dsp:txBody>
      <dsp:txXfrm>
        <a:off x="69361" y="4258150"/>
        <a:ext cx="3270463" cy="1282141"/>
      </dsp:txXfrm>
    </dsp:sp>
    <dsp:sp modelId="{7FB66CA2-2B12-42E5-A84F-A4DAD7173C10}">
      <dsp:nvSpPr>
        <dsp:cNvPr id="0" name=""/>
        <dsp:cNvSpPr/>
      </dsp:nvSpPr>
      <dsp:spPr>
        <a:xfrm rot="2550511">
          <a:off x="7137842" y="3545705"/>
          <a:ext cx="1709584" cy="0"/>
        </a:xfrm>
        <a:custGeom>
          <a:avLst/>
          <a:gdLst/>
          <a:ahLst/>
          <a:cxnLst/>
          <a:rect l="0" t="0" r="0" b="0"/>
          <a:pathLst>
            <a:path>
              <a:moveTo>
                <a:pt x="0" y="0"/>
              </a:moveTo>
              <a:lnTo>
                <a:pt x="1709584" y="0"/>
              </a:lnTo>
            </a:path>
          </a:pathLst>
        </a:custGeom>
        <a:noFill/>
        <a:ln w="762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2BDA55B3-017F-4EBE-9BA6-0CDC27B26AE9}">
      <dsp:nvSpPr>
        <dsp:cNvPr id="0" name=""/>
        <dsp:cNvSpPr/>
      </dsp:nvSpPr>
      <dsp:spPr>
        <a:xfrm>
          <a:off x="7647321" y="4123288"/>
          <a:ext cx="3700380" cy="1603589"/>
        </a:xfrm>
        <a:prstGeom prst="round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Transplant Program      Work Group</a:t>
          </a:r>
        </a:p>
        <a:p>
          <a:pPr lvl="0" algn="ctr" defTabSz="1066800">
            <a:lnSpc>
              <a:spcPct val="90000"/>
            </a:lnSpc>
            <a:spcBef>
              <a:spcPct val="0"/>
            </a:spcBef>
            <a:spcAft>
              <a:spcPct val="35000"/>
            </a:spcAft>
          </a:pPr>
          <a:r>
            <a:rPr lang="en-US" sz="1900" i="1" kern="1200" dirty="0" smtClean="0"/>
            <a:t>Lisa Stocks, Alan Reed</a:t>
          </a:r>
        </a:p>
        <a:p>
          <a:pPr lvl="0" algn="ctr" defTabSz="1066800">
            <a:lnSpc>
              <a:spcPct val="90000"/>
            </a:lnSpc>
            <a:spcBef>
              <a:spcPct val="0"/>
            </a:spcBef>
            <a:spcAft>
              <a:spcPct val="35000"/>
            </a:spcAft>
          </a:pPr>
          <a:endParaRPr lang="en-US" sz="1900" kern="1200" dirty="0"/>
        </a:p>
      </dsp:txBody>
      <dsp:txXfrm>
        <a:off x="7725602" y="4201569"/>
        <a:ext cx="3543818" cy="1447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1420F-02FA-4435-8DFB-80E609E97B5E}">
      <dsp:nvSpPr>
        <dsp:cNvPr id="0" name=""/>
        <dsp:cNvSpPr/>
      </dsp:nvSpPr>
      <dsp:spPr>
        <a:xfrm>
          <a:off x="2342428" y="-280513"/>
          <a:ext cx="2397631" cy="164559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Suggested new research tools</a:t>
          </a:r>
        </a:p>
      </dsp:txBody>
      <dsp:txXfrm>
        <a:off x="2422759" y="-200182"/>
        <a:ext cx="2236969" cy="1484934"/>
      </dsp:txXfrm>
    </dsp:sp>
    <dsp:sp modelId="{AD3E529B-A3BF-46D9-A946-650140D73995}">
      <dsp:nvSpPr>
        <dsp:cNvPr id="0" name=""/>
        <dsp:cNvSpPr/>
      </dsp:nvSpPr>
      <dsp:spPr>
        <a:xfrm>
          <a:off x="1823227" y="539554"/>
          <a:ext cx="3564249" cy="3564249"/>
        </a:xfrm>
        <a:custGeom>
          <a:avLst/>
          <a:gdLst/>
          <a:ahLst/>
          <a:cxnLst/>
          <a:rect l="0" t="0" r="0" b="0"/>
          <a:pathLst>
            <a:path>
              <a:moveTo>
                <a:pt x="2922316" y="412477"/>
              </a:moveTo>
              <a:arcTo wR="1782124" hR="1782124" stAng="18586584" swAng="1355816"/>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DA3F7D-A4B7-4ACB-A53A-8EA3FF2D0647}">
      <dsp:nvSpPr>
        <dsp:cNvPr id="0" name=""/>
        <dsp:cNvSpPr/>
      </dsp:nvSpPr>
      <dsp:spPr>
        <a:xfrm>
          <a:off x="4190078" y="1501610"/>
          <a:ext cx="2397631" cy="164559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Collaborative improvement project ideas</a:t>
          </a:r>
        </a:p>
      </dsp:txBody>
      <dsp:txXfrm>
        <a:off x="4270409" y="1581941"/>
        <a:ext cx="2236969" cy="1484934"/>
      </dsp:txXfrm>
    </dsp:sp>
    <dsp:sp modelId="{7454E40F-B46E-432E-8E03-0BEDF2019910}">
      <dsp:nvSpPr>
        <dsp:cNvPr id="0" name=""/>
        <dsp:cNvSpPr/>
      </dsp:nvSpPr>
      <dsp:spPr>
        <a:xfrm>
          <a:off x="1824644" y="542284"/>
          <a:ext cx="3564249" cy="3564249"/>
        </a:xfrm>
        <a:custGeom>
          <a:avLst/>
          <a:gdLst/>
          <a:ahLst/>
          <a:cxnLst/>
          <a:rect l="0" t="0" r="0" b="0"/>
          <a:pathLst>
            <a:path>
              <a:moveTo>
                <a:pt x="3360918" y="2608791"/>
              </a:moveTo>
              <a:arcTo wR="1782124" hR="1782124" stAng="1658211" swAng="827122"/>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F4DE52-DE89-4832-B2C2-1A24C256CBEE}">
      <dsp:nvSpPr>
        <dsp:cNvPr id="0" name=""/>
        <dsp:cNvSpPr/>
      </dsp:nvSpPr>
      <dsp:spPr>
        <a:xfrm>
          <a:off x="2273326" y="3283735"/>
          <a:ext cx="2666886" cy="164559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MPSC monitoring enhancements</a:t>
          </a:r>
        </a:p>
      </dsp:txBody>
      <dsp:txXfrm>
        <a:off x="2353657" y="3364066"/>
        <a:ext cx="2506224" cy="1484934"/>
      </dsp:txXfrm>
    </dsp:sp>
    <dsp:sp modelId="{CAF5DE5E-37AE-40B2-BB3A-C883D7AE73D8}">
      <dsp:nvSpPr>
        <dsp:cNvPr id="0" name=""/>
        <dsp:cNvSpPr/>
      </dsp:nvSpPr>
      <dsp:spPr>
        <a:xfrm>
          <a:off x="1648113" y="369058"/>
          <a:ext cx="3564249" cy="3564249"/>
        </a:xfrm>
        <a:custGeom>
          <a:avLst/>
          <a:gdLst/>
          <a:ahLst/>
          <a:cxnLst/>
          <a:rect l="0" t="0" r="0" b="0"/>
          <a:pathLst>
            <a:path>
              <a:moveTo>
                <a:pt x="621551" y="3134544"/>
              </a:moveTo>
              <a:arcTo wR="1782124" hR="1782124" stAng="7838064" swAng="913868"/>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E25D54-C11F-47C1-A287-943A0335E638}">
      <dsp:nvSpPr>
        <dsp:cNvPr id="0" name=""/>
        <dsp:cNvSpPr/>
      </dsp:nvSpPr>
      <dsp:spPr>
        <a:xfrm>
          <a:off x="362413" y="1501610"/>
          <a:ext cx="2793405" cy="164559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Recommendations to external stakeholders</a:t>
          </a:r>
        </a:p>
      </dsp:txBody>
      <dsp:txXfrm>
        <a:off x="442744" y="1581941"/>
        <a:ext cx="2632743" cy="1484934"/>
      </dsp:txXfrm>
    </dsp:sp>
    <dsp:sp modelId="{2CB9DA90-C273-4AD8-BF44-0C31FAD30DCE}">
      <dsp:nvSpPr>
        <dsp:cNvPr id="0" name=""/>
        <dsp:cNvSpPr/>
      </dsp:nvSpPr>
      <dsp:spPr>
        <a:xfrm>
          <a:off x="1674101" y="675820"/>
          <a:ext cx="3564249" cy="3564249"/>
        </a:xfrm>
        <a:custGeom>
          <a:avLst/>
          <a:gdLst/>
          <a:ahLst/>
          <a:cxnLst/>
          <a:rect l="0" t="0" r="0" b="0"/>
          <a:pathLst>
            <a:path>
              <a:moveTo>
                <a:pt x="281474" y="820866"/>
              </a:moveTo>
              <a:arcTo wR="1782124" hR="1782124" stAng="12758523" swAng="1109351"/>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6D5BB-3353-40BA-9014-44EA97E8AB47}">
      <dsp:nvSpPr>
        <dsp:cNvPr id="0" name=""/>
        <dsp:cNvSpPr/>
      </dsp:nvSpPr>
      <dsp:spPr>
        <a:xfrm>
          <a:off x="3339" y="480674"/>
          <a:ext cx="2649202" cy="1589521"/>
        </a:xfrm>
        <a:prstGeom prst="rect">
          <a:avLst/>
        </a:prstGeom>
        <a:solidFill>
          <a:srgbClr val="00B0F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Heart</a:t>
          </a:r>
          <a:endParaRPr lang="en-US" sz="4400" kern="1200" dirty="0"/>
        </a:p>
      </dsp:txBody>
      <dsp:txXfrm>
        <a:off x="3339" y="480674"/>
        <a:ext cx="2649202" cy="1589521"/>
      </dsp:txXfrm>
    </dsp:sp>
    <dsp:sp modelId="{DFAF26E0-85D0-4B5E-8F06-42293A8A5E8B}">
      <dsp:nvSpPr>
        <dsp:cNvPr id="0" name=""/>
        <dsp:cNvSpPr/>
      </dsp:nvSpPr>
      <dsp:spPr>
        <a:xfrm>
          <a:off x="2917462" y="480674"/>
          <a:ext cx="2649202" cy="1589521"/>
        </a:xfrm>
        <a:prstGeom prst="rect">
          <a:avLst/>
        </a:prstGeom>
        <a:solidFill>
          <a:schemeClr val="bg2">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Lung</a:t>
          </a:r>
          <a:endParaRPr lang="en-US" sz="4400" kern="1200" dirty="0"/>
        </a:p>
      </dsp:txBody>
      <dsp:txXfrm>
        <a:off x="2917462" y="480674"/>
        <a:ext cx="2649202" cy="1589521"/>
      </dsp:txXfrm>
    </dsp:sp>
    <dsp:sp modelId="{A9DA90BF-76F7-41E8-982F-2DD26C12D2FB}">
      <dsp:nvSpPr>
        <dsp:cNvPr id="0" name=""/>
        <dsp:cNvSpPr/>
      </dsp:nvSpPr>
      <dsp:spPr>
        <a:xfrm>
          <a:off x="5831585" y="480674"/>
          <a:ext cx="2649202" cy="1589521"/>
        </a:xfrm>
        <a:prstGeom prst="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Liver</a:t>
          </a:r>
          <a:endParaRPr lang="en-US" sz="4400" kern="1200" dirty="0"/>
        </a:p>
      </dsp:txBody>
      <dsp:txXfrm>
        <a:off x="5831585" y="480674"/>
        <a:ext cx="2649202" cy="1589521"/>
      </dsp:txXfrm>
    </dsp:sp>
    <dsp:sp modelId="{C27F2EE9-B520-4EF6-8F86-441BC11F4B1D}">
      <dsp:nvSpPr>
        <dsp:cNvPr id="0" name=""/>
        <dsp:cNvSpPr/>
      </dsp:nvSpPr>
      <dsp:spPr>
        <a:xfrm>
          <a:off x="8745708" y="480674"/>
          <a:ext cx="2649202" cy="1589521"/>
        </a:xfrm>
        <a:prstGeom prst="rect">
          <a:avLst/>
        </a:prstGeom>
        <a:solidFill>
          <a:schemeClr val="bg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Kidney</a:t>
          </a:r>
          <a:endParaRPr lang="en-US" sz="4400" kern="1200" dirty="0"/>
        </a:p>
      </dsp:txBody>
      <dsp:txXfrm>
        <a:off x="8745708" y="480674"/>
        <a:ext cx="2649202" cy="1589521"/>
      </dsp:txXfrm>
    </dsp:sp>
    <dsp:sp modelId="{472808B0-4E33-44E3-B652-0D054093B8E6}">
      <dsp:nvSpPr>
        <dsp:cNvPr id="0" name=""/>
        <dsp:cNvSpPr/>
      </dsp:nvSpPr>
      <dsp:spPr>
        <a:xfrm>
          <a:off x="4125631" y="2342205"/>
          <a:ext cx="2649202" cy="1589521"/>
        </a:xfrm>
        <a:prstGeom prst="rect">
          <a:avLst/>
        </a:prstGeom>
        <a:solidFill>
          <a:schemeClr val="bg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Pancreas</a:t>
          </a:r>
          <a:endParaRPr lang="en-US" sz="4400" kern="1200" dirty="0"/>
        </a:p>
      </dsp:txBody>
      <dsp:txXfrm>
        <a:off x="4125631" y="2342205"/>
        <a:ext cx="2649202" cy="1589521"/>
      </dsp:txXfrm>
    </dsp:sp>
    <dsp:sp modelId="{9BF57D02-918B-47D7-9A1F-69CE2598EB6B}">
      <dsp:nvSpPr>
        <dsp:cNvPr id="0" name=""/>
        <dsp:cNvSpPr/>
      </dsp:nvSpPr>
      <dsp:spPr>
        <a:xfrm>
          <a:off x="964019" y="2349295"/>
          <a:ext cx="2649202" cy="1589521"/>
        </a:xfrm>
        <a:prstGeom prst="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Small Intestine</a:t>
          </a:r>
          <a:endParaRPr lang="en-US" sz="4400" kern="1200" dirty="0"/>
        </a:p>
      </dsp:txBody>
      <dsp:txXfrm>
        <a:off x="964019" y="2349295"/>
        <a:ext cx="2649202" cy="1589521"/>
      </dsp:txXfrm>
    </dsp:sp>
    <dsp:sp modelId="{2368A52C-1BFE-4DA2-8585-E134F9370CA2}">
      <dsp:nvSpPr>
        <dsp:cNvPr id="0" name=""/>
        <dsp:cNvSpPr/>
      </dsp:nvSpPr>
      <dsp:spPr>
        <a:xfrm>
          <a:off x="7288646" y="2335116"/>
          <a:ext cx="2649202" cy="1589521"/>
        </a:xfrm>
        <a:prstGeom prst="rect">
          <a:avLst/>
        </a:prstGeom>
        <a:solidFill>
          <a:schemeClr val="bg2">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VCA</a:t>
          </a:r>
          <a:endParaRPr lang="en-US" sz="4400" kern="1200" dirty="0"/>
        </a:p>
      </dsp:txBody>
      <dsp:txXfrm>
        <a:off x="7288646" y="2335116"/>
        <a:ext cx="2649202" cy="15895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BA1815C-1212-44C0-9327-7B7D9B3DED60}" type="datetimeFigureOut">
              <a:rPr lang="en-US" smtClean="0"/>
              <a:t>9/18/2018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17DC954-44EF-43E2-9D3D-B6A5B8A5C95B}" type="slidenum">
              <a:rPr lang="en-US" smtClean="0"/>
              <a:t>‹#›</a:t>
            </a:fld>
            <a:endParaRPr lang="en-US"/>
          </a:p>
        </p:txBody>
      </p:sp>
    </p:spTree>
    <p:extLst>
      <p:ext uri="{BB962C8B-B14F-4D97-AF65-F5344CB8AC3E}">
        <p14:creationId xmlns:p14="http://schemas.microsoft.com/office/powerpoint/2010/main" val="2957779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FBF6F66-41BA-45B4-9646-AB9FCECE8F9E}" type="datetimeFigureOut">
              <a:rPr lang="en-US" smtClean="0"/>
              <a:t>9/18/2018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06A01EF-0468-469F-9899-BF0C83A30719}" type="slidenum">
              <a:rPr lang="en-US" smtClean="0"/>
              <a:t>‹#›</a:t>
            </a:fld>
            <a:endParaRPr lang="en-US"/>
          </a:p>
        </p:txBody>
      </p:sp>
    </p:spTree>
    <p:extLst>
      <p:ext uri="{BB962C8B-B14F-4D97-AF65-F5344CB8AC3E}">
        <p14:creationId xmlns:p14="http://schemas.microsoft.com/office/powerpoint/2010/main" val="275262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26E34781-6EDE-5B4E-B103-71F0AC490716}" type="slidenum">
              <a:rPr lang="en-US">
                <a:solidFill>
                  <a:prstClr val="black"/>
                </a:solidFill>
                <a:latin typeface="Calibri"/>
              </a:rPr>
              <a:pPr defTabSz="466618">
                <a:defRPr/>
              </a:pPr>
              <a:t>1</a:t>
            </a:fld>
            <a:endParaRPr lang="en-US" dirty="0">
              <a:solidFill>
                <a:prstClr val="black"/>
              </a:solidFill>
              <a:latin typeface="Calibri"/>
            </a:endParaRPr>
          </a:p>
        </p:txBody>
      </p:sp>
    </p:spTree>
    <p:extLst>
      <p:ext uri="{BB962C8B-B14F-4D97-AF65-F5344CB8AC3E}">
        <p14:creationId xmlns:p14="http://schemas.microsoft.com/office/powerpoint/2010/main" val="2203773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b="1" baseline="0" dirty="0" smtClean="0"/>
          </a:p>
          <a:p>
            <a:pPr marL="174982" indent="-174982">
              <a:buFont typeface="Arial" panose="020B0604020202020204" pitchFamily="34" charset="0"/>
              <a:buChar char="•"/>
            </a:pPr>
            <a:r>
              <a:rPr lang="en-US" b="1" baseline="0" dirty="0" smtClean="0"/>
              <a:t>The form is accepted on a rolling basis year-round, but you must submit one by the deadlines above to be considered within the upcoming cycle</a:t>
            </a:r>
            <a:endParaRPr lang="en-US" b="1" dirty="0" smtClean="0"/>
          </a:p>
          <a:p>
            <a:pPr marL="174982" indent="-174982">
              <a:buFont typeface="Arial" panose="020B0604020202020204" pitchFamily="34" charset="0"/>
              <a:buChar char="•"/>
            </a:pPr>
            <a:r>
              <a:rPr lang="en-US" dirty="0" smtClean="0"/>
              <a:t>Be sure to update your biography form annually to show your continued interest</a:t>
            </a:r>
          </a:p>
          <a:p>
            <a:pPr marL="174982" indent="-174982">
              <a:buFont typeface="Arial" panose="020B0604020202020204" pitchFamily="34" charset="0"/>
              <a:buChar char="•"/>
            </a:pPr>
            <a:r>
              <a:rPr lang="en-US" dirty="0" smtClean="0"/>
              <a:t>Each committee with openings will review biography forms and make recommendations</a:t>
            </a:r>
          </a:p>
          <a:p>
            <a:pPr marL="174982" indent="-174982">
              <a:buFont typeface="Arial" panose="020B0604020202020204" pitchFamily="34" charset="0"/>
              <a:buChar char="•"/>
            </a:pPr>
            <a:r>
              <a:rPr lang="en-US" dirty="0" smtClean="0"/>
              <a:t>Keeping</a:t>
            </a:r>
            <a:r>
              <a:rPr lang="en-US" baseline="0" dirty="0" smtClean="0"/>
              <a:t> your form updated will also ensure your name is available to UNOS staff in the event a vacancy needs to be filled mid-cycle due to resignations or moves</a:t>
            </a:r>
          </a:p>
          <a:p>
            <a:pPr marL="174982" indent="-174982">
              <a:buFont typeface="Arial" panose="020B0604020202020204" pitchFamily="34" charset="0"/>
              <a:buChar char="•"/>
            </a:pPr>
            <a:r>
              <a:rPr lang="en-US" baseline="0" dirty="0" smtClean="0"/>
              <a:t>We also encourage professionals to refer recipients, donors and donor families to this form if you think they’d be well suited for Committee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11</a:t>
            </a:fld>
            <a:endParaRPr lang="en-US"/>
          </a:p>
        </p:txBody>
      </p:sp>
    </p:spTree>
    <p:extLst>
      <p:ext uri="{BB962C8B-B14F-4D97-AF65-F5344CB8AC3E}">
        <p14:creationId xmlns:p14="http://schemas.microsoft.com/office/powerpoint/2010/main" val="216027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last update today is a high-level overview of where we are with the constituent council proof of conce.pt</a:t>
            </a:r>
          </a:p>
        </p:txBody>
      </p:sp>
      <p:sp>
        <p:nvSpPr>
          <p:cNvPr id="4" name="Slide Number Placeholder 3"/>
          <p:cNvSpPr>
            <a:spLocks noGrp="1"/>
          </p:cNvSpPr>
          <p:nvPr>
            <p:ph type="sldNum" sz="quarter" idx="10"/>
          </p:nvPr>
        </p:nvSpPr>
        <p:spPr/>
        <p:txBody>
          <a:bodyPr/>
          <a:lstStyle/>
          <a:p>
            <a:fld id="{706A01EF-0468-469F-9899-BF0C83A30719}" type="slidenum">
              <a:rPr lang="en-US" smtClean="0"/>
              <a:t>14</a:t>
            </a:fld>
            <a:endParaRPr lang="en-US"/>
          </a:p>
        </p:txBody>
      </p:sp>
    </p:spTree>
    <p:extLst>
      <p:ext uri="{BB962C8B-B14F-4D97-AF65-F5344CB8AC3E}">
        <p14:creationId xmlns:p14="http://schemas.microsoft.com/office/powerpoint/2010/main" val="3733434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 typeface="Arial" panose="020B0604020202020204" pitchFamily="34" charset="0"/>
              <a:buChar char="•"/>
              <a:defRPr/>
            </a:pPr>
            <a:r>
              <a:rPr lang="en-US" baseline="0" dirty="0" smtClean="0"/>
              <a:t>In the spring, we let you know we would be launching this project with two Committees – PAC and TCC – and you’ll hear more from actual participants later on today.</a:t>
            </a:r>
          </a:p>
          <a:p>
            <a:pPr marL="174982" indent="-174982" defTabSz="933237">
              <a:buFont typeface="Arial" panose="020B0604020202020204" pitchFamily="34" charset="0"/>
              <a:buChar char="•"/>
              <a:defRPr/>
            </a:pPr>
            <a:r>
              <a:rPr lang="en-US" baseline="0" dirty="0" smtClean="0"/>
              <a:t>We are testing a modified Committee structure by linking PAC and TCC reps on standing Committees with these “home” Committees in an effort to enable peer-to-peer dialogue and to amplify these perspectives within our governance structure</a:t>
            </a:r>
          </a:p>
          <a:p>
            <a:pPr marL="174982" indent="-174982" defTabSz="933237">
              <a:buFont typeface="Arial" panose="020B0604020202020204" pitchFamily="34" charset="0"/>
              <a:buChar char="•"/>
              <a:defRPr/>
            </a:pPr>
            <a:r>
              <a:rPr lang="en-US" baseline="0" dirty="0" smtClean="0"/>
              <a:t>This phase of the project will conclude at the end of the calendar year; we will evaluate the project and look at ways we as a community can continue to encourage this kind of collaboration in future proofs of concept</a:t>
            </a:r>
            <a:endParaRPr lang="en-US" dirty="0" smtClean="0"/>
          </a:p>
        </p:txBody>
      </p:sp>
      <p:sp>
        <p:nvSpPr>
          <p:cNvPr id="4" name="Slide Number Placeholder 3"/>
          <p:cNvSpPr>
            <a:spLocks noGrp="1"/>
          </p:cNvSpPr>
          <p:nvPr>
            <p:ph type="sldNum" sz="quarter" idx="10"/>
          </p:nvPr>
        </p:nvSpPr>
        <p:spPr/>
        <p:txBody>
          <a:bodyPr/>
          <a:lstStyle/>
          <a:p>
            <a:fld id="{26E34781-6EDE-5B4E-B103-71F0AC490716}" type="slidenum">
              <a:rPr lang="en-US" smtClean="0"/>
              <a:t>15</a:t>
            </a:fld>
            <a:endParaRPr lang="en-US"/>
          </a:p>
        </p:txBody>
      </p:sp>
    </p:spTree>
    <p:extLst>
      <p:ext uri="{BB962C8B-B14F-4D97-AF65-F5344CB8AC3E}">
        <p14:creationId xmlns:p14="http://schemas.microsoft.com/office/powerpoint/2010/main" val="198002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16</a:t>
            </a:fld>
            <a:endParaRPr lang="en-US"/>
          </a:p>
        </p:txBody>
      </p:sp>
    </p:spTree>
    <p:extLst>
      <p:ext uri="{BB962C8B-B14F-4D97-AF65-F5344CB8AC3E}">
        <p14:creationId xmlns:p14="http://schemas.microsoft.com/office/powerpoint/2010/main" val="1575286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there are other parts of the final rule to be considered; this is what we’re focusing on now.</a:t>
            </a:r>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17</a:t>
            </a:fld>
            <a:endParaRPr lang="en-US"/>
          </a:p>
        </p:txBody>
      </p:sp>
    </p:spTree>
    <p:extLst>
      <p:ext uri="{BB962C8B-B14F-4D97-AF65-F5344CB8AC3E}">
        <p14:creationId xmlns:p14="http://schemas.microsoft.com/office/powerpoint/2010/main" val="2837456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18</a:t>
            </a:fld>
            <a:endParaRPr lang="en-US"/>
          </a:p>
        </p:txBody>
      </p:sp>
    </p:spTree>
    <p:extLst>
      <p:ext uri="{BB962C8B-B14F-4D97-AF65-F5344CB8AC3E}">
        <p14:creationId xmlns:p14="http://schemas.microsoft.com/office/powerpoint/2010/main" val="3141900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19</a:t>
            </a:fld>
            <a:endParaRPr lang="en-US"/>
          </a:p>
        </p:txBody>
      </p:sp>
    </p:spTree>
    <p:extLst>
      <p:ext uri="{BB962C8B-B14F-4D97-AF65-F5344CB8AC3E}">
        <p14:creationId xmlns:p14="http://schemas.microsoft.com/office/powerpoint/2010/main" val="13886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why</a:t>
            </a:r>
            <a:r>
              <a:rPr lang="en-US" baseline="0" dirty="0" smtClean="0"/>
              <a:t> these terms are important</a:t>
            </a:r>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20</a:t>
            </a:fld>
            <a:endParaRPr lang="en-US"/>
          </a:p>
        </p:txBody>
      </p:sp>
    </p:spTree>
    <p:extLst>
      <p:ext uri="{BB962C8B-B14F-4D97-AF65-F5344CB8AC3E}">
        <p14:creationId xmlns:p14="http://schemas.microsoft.com/office/powerpoint/2010/main" val="3481402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21</a:t>
            </a:fld>
            <a:endParaRPr lang="en-US"/>
          </a:p>
        </p:txBody>
      </p:sp>
    </p:spTree>
    <p:extLst>
      <p:ext uri="{BB962C8B-B14F-4D97-AF65-F5344CB8AC3E}">
        <p14:creationId xmlns:p14="http://schemas.microsoft.com/office/powerpoint/2010/main" val="2523490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2B7C599D-6579-46A7-8378-66EA28A84DD1}" type="slidenum">
              <a:rPr lang="en-US" smtClean="0"/>
              <a:t>22</a:t>
            </a:fld>
            <a:endParaRPr lang="en-US"/>
          </a:p>
        </p:txBody>
      </p:sp>
    </p:spTree>
    <p:extLst>
      <p:ext uri="{BB962C8B-B14F-4D97-AF65-F5344CB8AC3E}">
        <p14:creationId xmlns:p14="http://schemas.microsoft.com/office/powerpoint/2010/main" val="207865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2</a:t>
            </a:fld>
            <a:endParaRPr lang="en-US"/>
          </a:p>
        </p:txBody>
      </p:sp>
    </p:spTree>
    <p:extLst>
      <p:ext uri="{BB962C8B-B14F-4D97-AF65-F5344CB8AC3E}">
        <p14:creationId xmlns:p14="http://schemas.microsoft.com/office/powerpoint/2010/main" val="4114115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24</a:t>
            </a:fld>
            <a:endParaRPr lang="en-US" dirty="0"/>
          </a:p>
        </p:txBody>
      </p:sp>
    </p:spTree>
    <p:extLst>
      <p:ext uri="{BB962C8B-B14F-4D97-AF65-F5344CB8AC3E}">
        <p14:creationId xmlns:p14="http://schemas.microsoft.com/office/powerpoint/2010/main" val="347861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 the other components of the Final</a:t>
            </a:r>
            <a:r>
              <a:rPr lang="en-US" baseline="0" dirty="0" smtClean="0"/>
              <a:t> Rule, but the distribution issue an immediate issue.  Quote from letter on socioeconomic  part of final rule?</a:t>
            </a:r>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27</a:t>
            </a:fld>
            <a:endParaRPr lang="en-US"/>
          </a:p>
        </p:txBody>
      </p:sp>
    </p:spTree>
    <p:extLst>
      <p:ext uri="{BB962C8B-B14F-4D97-AF65-F5344CB8AC3E}">
        <p14:creationId xmlns:p14="http://schemas.microsoft.com/office/powerpoint/2010/main" val="103076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b="0" dirty="0" smtClean="0">
                <a:solidFill>
                  <a:srgbClr val="FF0000"/>
                </a:solidFill>
              </a:rPr>
              <a:t>This is a high level,</a:t>
            </a:r>
            <a:r>
              <a:rPr lang="en-US" b="0" baseline="0" dirty="0" smtClean="0">
                <a:solidFill>
                  <a:srgbClr val="FF0000"/>
                </a:solidFill>
              </a:rPr>
              <a:t> organizational overview - y</a:t>
            </a:r>
            <a:r>
              <a:rPr lang="en-US" b="0" dirty="0" smtClean="0">
                <a:solidFill>
                  <a:srgbClr val="FF0000"/>
                </a:solidFill>
              </a:rPr>
              <a:t>ou</a:t>
            </a:r>
            <a:r>
              <a:rPr lang="en-US" b="0" baseline="0" dirty="0" smtClean="0">
                <a:solidFill>
                  <a:srgbClr val="FF0000"/>
                </a:solidFill>
              </a:rPr>
              <a:t> </a:t>
            </a:r>
            <a:r>
              <a:rPr lang="en-US" b="0" dirty="0" smtClean="0"/>
              <a:t>will </a:t>
            </a:r>
            <a:r>
              <a:rPr lang="en-US" b="0" dirty="0"/>
              <a:t>hear later today from the </a:t>
            </a:r>
            <a:r>
              <a:rPr lang="en-US" b="0" dirty="0" smtClean="0"/>
              <a:t>Geography and Liver Committees about their progress with this effort</a:t>
            </a:r>
          </a:p>
          <a:p>
            <a:pPr marL="174982" indent="-174982">
              <a:buFont typeface="Arial" panose="020B0604020202020204" pitchFamily="34" charset="0"/>
              <a:buChar char="•"/>
            </a:pPr>
            <a:r>
              <a:rPr lang="en-US" b="0" dirty="0" smtClean="0"/>
              <a:t>The other organ-specific</a:t>
            </a:r>
            <a:r>
              <a:rPr lang="en-US" b="0" baseline="0" dirty="0" smtClean="0"/>
              <a:t> Committees have already begun meeting on this topic</a:t>
            </a:r>
          </a:p>
          <a:p>
            <a:pPr marL="174982" indent="-174982">
              <a:buFont typeface="Arial" panose="020B0604020202020204" pitchFamily="34" charset="0"/>
              <a:buChar char="•"/>
            </a:pPr>
            <a:endParaRPr lang="en-US" b="0" baseline="0" dirty="0" smtClean="0"/>
          </a:p>
          <a:p>
            <a:pPr marL="174982" indent="-174982">
              <a:buFont typeface="Arial" panose="020B0604020202020204" pitchFamily="34" charset="0"/>
              <a:buChar char="•"/>
            </a:pPr>
            <a:r>
              <a:rPr lang="en-US" b="0" baseline="0" dirty="0" smtClean="0"/>
              <a:t>IF ASKED:</a:t>
            </a:r>
          </a:p>
          <a:p>
            <a:pPr marL="641600" lvl="1" indent="-174982">
              <a:buFont typeface="Arial" panose="020B0604020202020204" pitchFamily="34" charset="0"/>
              <a:buChar char="•"/>
            </a:pPr>
            <a:r>
              <a:rPr lang="en-US" b="0" baseline="0" dirty="0" smtClean="0"/>
              <a:t>The detailed timeline is available in the letter we sent HRSA on Aug.13 – this has been/will be made available to the community</a:t>
            </a:r>
          </a:p>
          <a:p>
            <a:pPr marL="641600" lvl="1" indent="-174982">
              <a:buFont typeface="Arial" panose="020B0604020202020204" pitchFamily="34" charset="0"/>
              <a:buChar char="•"/>
            </a:pPr>
            <a:r>
              <a:rPr lang="en-US" b="0" baseline="0" dirty="0" smtClean="0"/>
              <a:t>We have informed HRSA that Kidney/</a:t>
            </a:r>
            <a:r>
              <a:rPr lang="en-US" b="0" baseline="0" dirty="0" err="1" smtClean="0"/>
              <a:t>Panc</a:t>
            </a:r>
            <a:r>
              <a:rPr lang="en-US" b="0" baseline="0" dirty="0" smtClean="0"/>
              <a:t> work group </a:t>
            </a:r>
            <a:r>
              <a:rPr lang="en-US" b="0" i="1" baseline="0" dirty="0" smtClean="0"/>
              <a:t>may</a:t>
            </a:r>
            <a:r>
              <a:rPr lang="en-US" b="0" i="0" baseline="0" dirty="0" smtClean="0"/>
              <a:t> need additional time given the results of modeling or other variables – but the current plan is to make a recommendation by the June 2019 Board</a:t>
            </a:r>
          </a:p>
          <a:p>
            <a:pPr marL="641600" lvl="1" indent="-174982">
              <a:buFont typeface="Arial" panose="020B0604020202020204" pitchFamily="34" charset="0"/>
              <a:buChar char="•"/>
            </a:pPr>
            <a:r>
              <a:rPr lang="en-US" dirty="0"/>
              <a:t>How can we ask Liver to adopt a framework </a:t>
            </a:r>
            <a:r>
              <a:rPr lang="en-US" i="1" dirty="0"/>
              <a:t>while</a:t>
            </a:r>
            <a:r>
              <a:rPr lang="en-US" dirty="0"/>
              <a:t> releasing 3 options for PC? (aka Reddy’s question from Board prep call). Similarly, will we need to quickly change the distribution policies as soon as the Board adopts a preferred distribution framework?</a:t>
            </a:r>
          </a:p>
          <a:p>
            <a:pPr marL="1108219" lvl="2" indent="-174982">
              <a:buFont typeface="Arial" panose="020B0604020202020204" pitchFamily="34" charset="0"/>
              <a:buChar char="•"/>
            </a:pPr>
            <a:r>
              <a:rPr lang="en-US" dirty="0"/>
              <a:t>The broad purpose for a </a:t>
            </a:r>
            <a:r>
              <a:rPr lang="en-US" i="1" dirty="0"/>
              <a:t>consistent</a:t>
            </a:r>
            <a:r>
              <a:rPr lang="en-US" dirty="0"/>
              <a:t> framework is long term efficiency as opposed to addressing an imminent, legal risk. So we don't need to all switch to a consistent framework rapidly.</a:t>
            </a:r>
          </a:p>
          <a:p>
            <a:pPr marL="1108219" lvl="2" indent="-174982">
              <a:buFont typeface="Arial" panose="020B0604020202020204" pitchFamily="34" charset="0"/>
              <a:buChar char="•"/>
            </a:pPr>
            <a:r>
              <a:rPr lang="en-US" dirty="0"/>
              <a:t>That said, we have a potential legal risk facing us</a:t>
            </a:r>
            <a:r>
              <a:rPr lang="en-US" b="1" dirty="0"/>
              <a:t> right now </a:t>
            </a:r>
            <a:r>
              <a:rPr lang="en-US" dirty="0"/>
              <a:t>by using DSAs and regions. That’s why we’ve charged all of the organ committees with moving toward </a:t>
            </a:r>
            <a:r>
              <a:rPr lang="en-US" i="1" dirty="0"/>
              <a:t>one</a:t>
            </a:r>
            <a:r>
              <a:rPr lang="en-US" dirty="0"/>
              <a:t> of the three frameworks.</a:t>
            </a:r>
          </a:p>
          <a:p>
            <a:pPr marL="1108219" lvl="2" indent="-174982">
              <a:buFont typeface="Arial" panose="020B0604020202020204" pitchFamily="34" charset="0"/>
              <a:buChar char="•"/>
            </a:pPr>
            <a:r>
              <a:rPr lang="en-US" dirty="0"/>
              <a:t>Committees do, however, frequently making changes to the allocation policies.  We are always going to have tweaks, and as we review data and make future changes, we’ll have a guidepost that all the committees can work toward. </a:t>
            </a:r>
          </a:p>
          <a:p>
            <a:pPr marL="1574837" lvl="3" indent="-174982">
              <a:buFont typeface="Arial" panose="020B0604020202020204" pitchFamily="34" charset="0"/>
              <a:buChar char="•"/>
            </a:pPr>
            <a:r>
              <a:rPr lang="en-US" dirty="0"/>
              <a:t>For example, if cliffs are bad, we’ll all take a similar approach to smoothing out cliffs. </a:t>
            </a:r>
          </a:p>
          <a:p>
            <a:pPr marL="1108219" lvl="2" indent="-174982">
              <a:buFont typeface="Arial" panose="020B0604020202020204" pitchFamily="34" charset="0"/>
              <a:buChar char="•"/>
            </a:pPr>
            <a:r>
              <a:rPr lang="en-US" dirty="0"/>
              <a:t>In any event, none of those can happen overnight so we will need to prioritize the work.</a:t>
            </a:r>
            <a:endParaRPr lang="en-US" b="0" i="0" baseline="0" dirty="0" smtClean="0"/>
          </a:p>
        </p:txBody>
      </p:sp>
      <p:sp>
        <p:nvSpPr>
          <p:cNvPr id="4" name="Slide Number Placeholder 3"/>
          <p:cNvSpPr>
            <a:spLocks noGrp="1"/>
          </p:cNvSpPr>
          <p:nvPr>
            <p:ph type="sldNum" sz="quarter" idx="10"/>
          </p:nvPr>
        </p:nvSpPr>
        <p:spPr/>
        <p:txBody>
          <a:bodyPr/>
          <a:lstStyle/>
          <a:p>
            <a:fld id="{26E34781-6EDE-5B4E-B103-71F0AC490716}" type="slidenum">
              <a:rPr lang="en-US" smtClean="0"/>
              <a:t>29</a:t>
            </a:fld>
            <a:endParaRPr lang="en-US"/>
          </a:p>
        </p:txBody>
      </p:sp>
    </p:spTree>
    <p:extLst>
      <p:ext uri="{BB962C8B-B14F-4D97-AF65-F5344CB8AC3E}">
        <p14:creationId xmlns:p14="http://schemas.microsoft.com/office/powerpoint/2010/main" val="2329387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E34781-6EDE-5B4E-B103-71F0AC490716}" type="slidenum">
              <a:rPr lang="en-US" smtClean="0"/>
              <a:t>31</a:t>
            </a:fld>
            <a:endParaRPr lang="en-US"/>
          </a:p>
        </p:txBody>
      </p:sp>
    </p:spTree>
    <p:extLst>
      <p:ext uri="{BB962C8B-B14F-4D97-AF65-F5344CB8AC3E}">
        <p14:creationId xmlns:p14="http://schemas.microsoft.com/office/powerpoint/2010/main" val="2061558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a reminder: </a:t>
            </a:r>
            <a:r>
              <a:rPr lang="en-US" dirty="0"/>
              <a:t>The Committee charge is very clear and limited to discussions and recommendations.</a:t>
            </a:r>
          </a:p>
          <a:p>
            <a:endParaRPr lang="en-US" dirty="0"/>
          </a:p>
          <a:p>
            <a:r>
              <a:rPr lang="en-US" dirty="0"/>
              <a:t>The charge for the Ad Hoc Committee on Geography is to:</a:t>
            </a:r>
          </a:p>
          <a:p>
            <a:pPr marL="173319" indent="-173319">
              <a:buFont typeface="Arial" panose="020B0604020202020204" pitchFamily="34" charset="0"/>
              <a:buChar char="•"/>
            </a:pPr>
            <a:r>
              <a:rPr lang="en-US" dirty="0"/>
              <a:t>Establish defined guiding principles for the use of geographic constraints in organ allocation</a:t>
            </a:r>
          </a:p>
          <a:p>
            <a:pPr marL="173319" indent="-173319">
              <a:buFont typeface="Arial" panose="020B0604020202020204" pitchFamily="34" charset="0"/>
              <a:buChar char="•"/>
            </a:pPr>
            <a:r>
              <a:rPr lang="en-US" dirty="0"/>
              <a:t>Review and recommend frameworks/models for incorporating geographic principles into allocation policies</a:t>
            </a:r>
          </a:p>
          <a:p>
            <a:pPr marL="173319" indent="-173319">
              <a:buFont typeface="Arial" panose="020B0604020202020204" pitchFamily="34" charset="0"/>
              <a:buChar char="•"/>
            </a:pPr>
            <a:r>
              <a:rPr lang="en-US" dirty="0"/>
              <a:t>Identify uniform concepts for organ specific allocation policies in light of the requirements of the OPTN Final Rule</a:t>
            </a:r>
          </a:p>
          <a:p>
            <a:pPr marL="231092" lvl="1"/>
            <a:endParaRPr lang="en-US" dirty="0"/>
          </a:p>
          <a:p>
            <a:pPr marL="231092" lvl="1"/>
            <a:r>
              <a:rPr lang="en-US" dirty="0"/>
              <a:t>Principles to be used when defining geographic allocation units</a:t>
            </a:r>
          </a:p>
          <a:p>
            <a:pPr marL="231092" lvl="1"/>
            <a:r>
              <a:rPr lang="en-US" dirty="0"/>
              <a:t>Applied consistently and avoid creating constraints that inconsistently create arbitrary boundaries </a:t>
            </a:r>
          </a:p>
          <a:p>
            <a:r>
              <a:rPr lang="en-US" dirty="0"/>
              <a:t> </a:t>
            </a:r>
          </a:p>
          <a:p>
            <a:pPr defTabSz="462186">
              <a:defRPr/>
            </a:pPr>
            <a:r>
              <a:rPr lang="en-US" dirty="0"/>
              <a:t>Actions during Liver to gain input/develop trust:  held town halls, repeat modeling, Miami meeting, board lunch discussion, and took calls and emails on the last proposal.   </a:t>
            </a:r>
          </a:p>
          <a:p>
            <a:pPr defTabSz="462186">
              <a:defRPr/>
            </a:pPr>
            <a:endParaRPr lang="en-US" dirty="0"/>
          </a:p>
          <a:p>
            <a:pPr defTabSz="462186">
              <a:defRPr/>
            </a:pPr>
            <a:r>
              <a:rPr lang="en-US" dirty="0"/>
              <a:t>Support of the process rather than adding a member to the group would speak volumes in terms of trust</a:t>
            </a:r>
          </a:p>
          <a:p>
            <a:endParaRPr lang="en-US" dirty="0"/>
          </a:p>
          <a:p>
            <a:pPr marL="173319" indent="-17331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defTabSz="462186">
              <a:defRPr/>
            </a:pPr>
            <a:fld id="{26E34781-6EDE-5B4E-B103-71F0AC490716}" type="slidenum">
              <a:rPr lang="en-US">
                <a:solidFill>
                  <a:prstClr val="black"/>
                </a:solidFill>
                <a:latin typeface="Calibri"/>
              </a:rPr>
              <a:pPr defTabSz="462186">
                <a:defRPr/>
              </a:pPr>
              <a:t>33</a:t>
            </a:fld>
            <a:endParaRPr lang="en-US" dirty="0">
              <a:solidFill>
                <a:prstClr val="black"/>
              </a:solidFill>
              <a:latin typeface="Calibri"/>
            </a:endParaRPr>
          </a:p>
        </p:txBody>
      </p:sp>
    </p:spTree>
    <p:extLst>
      <p:ext uri="{BB962C8B-B14F-4D97-AF65-F5344CB8AC3E}">
        <p14:creationId xmlns:p14="http://schemas.microsoft.com/office/powerpoint/2010/main" val="4229962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618">
              <a:defRPr/>
            </a:pPr>
            <a:fld id="{26E34781-6EDE-5B4E-B103-71F0AC490716}" type="slidenum">
              <a:rPr lang="en-US">
                <a:solidFill>
                  <a:prstClr val="black"/>
                </a:solidFill>
                <a:latin typeface="Calibri"/>
              </a:rPr>
              <a:pPr defTabSz="466618">
                <a:defRPr/>
              </a:pPr>
              <a:t>36</a:t>
            </a:fld>
            <a:endParaRPr lang="en-US" dirty="0">
              <a:solidFill>
                <a:prstClr val="black"/>
              </a:solidFill>
              <a:latin typeface="Calibri"/>
            </a:endParaRPr>
          </a:p>
        </p:txBody>
      </p:sp>
    </p:spTree>
    <p:extLst>
      <p:ext uri="{BB962C8B-B14F-4D97-AF65-F5344CB8AC3E}">
        <p14:creationId xmlns:p14="http://schemas.microsoft.com/office/powerpoint/2010/main" val="1254724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2"/>
              </a:spcAft>
            </a:pPr>
            <a:r>
              <a:rPr lang="en-US" dirty="0">
                <a:latin typeface="Arial" panose="020B0604020202020204" pitchFamily="34" charset="0"/>
                <a:ea typeface="Calibri" panose="020F0502020204030204" pitchFamily="34" charset="0"/>
                <a:cs typeface="Times New Roman" panose="02020603050405020304" pitchFamily="18" charset="0"/>
              </a:rPr>
              <a:t>The Committee also identified three frameworks for geographic distribution that it finds to be consistent with the principles and with the Final Rule. The Committee recommends further discussion by the Board and by the community of the merits of the three frameworks, but agrees that the system would be best served by adopting a single common framework to be applied to all organ allocation policies. Even within a common framework, each organ would have medically determined factors that apply specifically to that organ. The three frameworks identified by the Committee are:</a:t>
            </a:r>
          </a:p>
          <a:p>
            <a:pPr marL="349964" indent="-349964">
              <a:buFont typeface="+mj-lt"/>
              <a:buAutoNum type="arabicPeriod"/>
            </a:pPr>
            <a:r>
              <a:rPr lang="en-US" dirty="0">
                <a:latin typeface="Arial" panose="020B0604020202020204" pitchFamily="34" charset="0"/>
                <a:ea typeface="Calibri" panose="020F0502020204030204" pitchFamily="34" charset="0"/>
                <a:cs typeface="Times New Roman" panose="02020603050405020304" pitchFamily="18" charset="0"/>
              </a:rPr>
              <a:t>Organ Distribution Based on Fixed Distance from the Donor Hospital</a:t>
            </a:r>
          </a:p>
          <a:p>
            <a:pPr marL="349964" indent="-349964">
              <a:buFont typeface="+mj-lt"/>
              <a:buAutoNum type="arabicPeriod"/>
            </a:pPr>
            <a:r>
              <a:rPr lang="en-US" dirty="0">
                <a:latin typeface="Arial" panose="020B0604020202020204" pitchFamily="34" charset="0"/>
                <a:ea typeface="Calibri" panose="020F0502020204030204" pitchFamily="34" charset="0"/>
                <a:cs typeface="Times New Roman" panose="02020603050405020304" pitchFamily="18" charset="0"/>
              </a:rPr>
              <a:t>Organ Distribution Based on Mathematical Optimization</a:t>
            </a:r>
          </a:p>
          <a:p>
            <a:pPr marL="349964" indent="-349964">
              <a:spcAft>
                <a:spcPts val="612"/>
              </a:spcAft>
              <a:buFont typeface="+mj-lt"/>
              <a:buAutoNum type="arabicPeriod"/>
            </a:pPr>
            <a:r>
              <a:rPr lang="en-US" dirty="0">
                <a:latin typeface="Arial" panose="020B0604020202020204" pitchFamily="34" charset="0"/>
                <a:ea typeface="Calibri" panose="020F0502020204030204" pitchFamily="34" charset="0"/>
                <a:cs typeface="Times New Roman" panose="02020603050405020304" pitchFamily="18" charset="0"/>
              </a:rPr>
              <a:t>Continuous Distribution of Organs</a:t>
            </a:r>
          </a:p>
          <a:p>
            <a:endParaRPr lang="en-US" dirty="0"/>
          </a:p>
        </p:txBody>
      </p:sp>
      <p:sp>
        <p:nvSpPr>
          <p:cNvPr id="4" name="Slide Number Placeholder 3"/>
          <p:cNvSpPr>
            <a:spLocks noGrp="1"/>
          </p:cNvSpPr>
          <p:nvPr>
            <p:ph type="sldNum" sz="quarter" idx="10"/>
          </p:nvPr>
        </p:nvSpPr>
        <p:spPr/>
        <p:txBody>
          <a:bodyPr/>
          <a:lstStyle/>
          <a:p>
            <a:pPr defTabSz="466618">
              <a:defRPr/>
            </a:pPr>
            <a:fld id="{26E34781-6EDE-5B4E-B103-71F0AC490716}" type="slidenum">
              <a:rPr lang="en-US">
                <a:solidFill>
                  <a:prstClr val="black"/>
                </a:solidFill>
                <a:latin typeface="Calibri"/>
              </a:rPr>
              <a:pPr defTabSz="466618">
                <a:defRPr/>
              </a:pPr>
              <a:t>37</a:t>
            </a:fld>
            <a:endParaRPr lang="en-US" dirty="0">
              <a:solidFill>
                <a:prstClr val="black"/>
              </a:solidFill>
              <a:latin typeface="Calibri"/>
            </a:endParaRPr>
          </a:p>
        </p:txBody>
      </p:sp>
    </p:spTree>
    <p:extLst>
      <p:ext uri="{BB962C8B-B14F-4D97-AF65-F5344CB8AC3E}">
        <p14:creationId xmlns:p14="http://schemas.microsoft.com/office/powerpoint/2010/main" val="3003892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Illustrations, Animation and Kevin O’Connor video can be found at:  https://transplantpro.org/policy/organ-distribution/</a:t>
            </a:r>
          </a:p>
          <a:p>
            <a:endParaRPr lang="en-US" dirty="0"/>
          </a:p>
          <a:p>
            <a:endParaRPr lang="en-US" dirty="0"/>
          </a:p>
          <a:p>
            <a:r>
              <a:rPr lang="en-US" dirty="0"/>
              <a:t>This framework creates fixed geographic areas based on the distance between the donor hospital and the transplant candidate’s hospital. While local matches may receive priority, this approach may also allow wider distribution for other characteristics such as medical urgency.</a:t>
            </a:r>
          </a:p>
          <a:p>
            <a:endParaRPr lang="en-US" dirty="0"/>
          </a:p>
          <a:p>
            <a:pPr fontAlgn="base"/>
            <a:r>
              <a:rPr lang="en-US" dirty="0"/>
              <a:t>In this example, the donor hospital is located between and relatively close to transplant hospitals B and E. Candidates at hospitals B and E are within the first proximity circle. Candidates at transplant hospitals A, C and D are in a wider circle. If there are no major differences in urgency between candidates at any of the hospitals, the local candidates at hospitals B or E would appear on a match run before those in the wider circle. But if a candidate at hospital C is considerably sicker than any at hospital B or E, the system could prioritize that candidate ahead of more local candidates.</a:t>
            </a:r>
          </a:p>
          <a:p>
            <a:endParaRPr lang="en-US" dirty="0"/>
          </a:p>
          <a:p>
            <a:r>
              <a:rPr lang="en-US" dirty="0"/>
              <a:t>ADVANTAGES</a:t>
            </a:r>
          </a:p>
          <a:p>
            <a:pPr defTabSz="933237">
              <a:defRPr/>
            </a:pPr>
            <a:r>
              <a:rPr lang="en-US" dirty="0"/>
              <a:t>Easy to explain</a:t>
            </a:r>
          </a:p>
          <a:p>
            <a:pPr defTabSz="933237">
              <a:defRPr/>
            </a:pPr>
            <a:r>
              <a:rPr lang="en-US" dirty="0"/>
              <a:t>Allows you to consider organ-specific constraints such as travel time. </a:t>
            </a:r>
          </a:p>
          <a:p>
            <a:pPr defTabSz="933237">
              <a:defRPr/>
            </a:pPr>
            <a:r>
              <a:rPr lang="en-US" dirty="0"/>
              <a:t>Extends distribution to a larger area – this means medically urgent patients across a broader area could receive an organ.</a:t>
            </a:r>
          </a:p>
          <a:p>
            <a:pPr defTabSz="933237">
              <a:defRPr/>
            </a:pPr>
            <a:endParaRPr lang="en-US" dirty="0"/>
          </a:p>
          <a:p>
            <a:pPr defTabSz="933237">
              <a:defRPr/>
            </a:pPr>
            <a:r>
              <a:rPr lang="en-US" dirty="0"/>
              <a:t>DISADVANTAGES</a:t>
            </a:r>
          </a:p>
          <a:p>
            <a:pPr defTabSz="933237">
              <a:defRPr/>
            </a:pPr>
            <a:r>
              <a:rPr lang="en-US" dirty="0"/>
              <a:t>However the proximity is determined, it uses fixed boundaries.  As a result, two candidates who have similar matching characteristics and level of medical urgency may be treated very differently because they fall in different zones, even though they may be just a few miles apart.  </a:t>
            </a:r>
          </a:p>
          <a:p>
            <a:pPr defTabSz="933237">
              <a:defRPr/>
            </a:pPr>
            <a:r>
              <a:rPr lang="en-US" dirty="0"/>
              <a:t>Also, there are differences in population density from one area of the country to another.  This may mean that circles of the same size across the country could result in having a higher or lower number of potential candidates within the zones.</a:t>
            </a:r>
          </a:p>
          <a:p>
            <a:pPr defTabSz="933237">
              <a:defRPr/>
            </a:pPr>
            <a:endParaRPr lang="en-US" dirty="0"/>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B40E0169-329A-4487-94DD-AC7C3A86EFEA}" type="slidenum">
              <a:rPr lang="en-US" smtClean="0"/>
              <a:t>38</a:t>
            </a:fld>
            <a:endParaRPr lang="en-US"/>
          </a:p>
        </p:txBody>
      </p:sp>
    </p:spTree>
    <p:extLst>
      <p:ext uri="{BB962C8B-B14F-4D97-AF65-F5344CB8AC3E}">
        <p14:creationId xmlns:p14="http://schemas.microsoft.com/office/powerpoint/2010/main" val="1535822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Mathematical optimization can be used to establish distribution boundaries. The boundaries are based on a statistical formula designed to achieve the best results for one or more specific goals, such as having a consistent ratio of donors to potential recipients within each distribution area. Distribution areas could range from a limited number of large districts to a relatively large number of localized neighborhoods. Their shape could also be customized to account for unique issues of demographics, geography or clinical factors. Neighborhood boundaries could overlap if the factors used to calculate them share common characteristics, thus an individual transplant hospital may be in more than one neighborhood.</a:t>
            </a:r>
          </a:p>
          <a:p>
            <a:endParaRPr lang="en-US" dirty="0"/>
          </a:p>
          <a:p>
            <a:pPr fontAlgn="base"/>
            <a:r>
              <a:rPr lang="en-US" dirty="0"/>
              <a:t>Limited number of large districts</a:t>
            </a:r>
          </a:p>
          <a:p>
            <a:pPr fontAlgn="base"/>
            <a:r>
              <a:rPr lang="en-US" dirty="0"/>
              <a:t>In this example transplant hospitals A, B and D are in one distribution district, with hospitals C and E in a separate district.</a:t>
            </a:r>
          </a:p>
          <a:p>
            <a:endParaRPr lang="en-US" baseline="0" dirty="0"/>
          </a:p>
          <a:p>
            <a:pPr fontAlgn="base"/>
            <a:r>
              <a:rPr lang="en-US" dirty="0"/>
              <a:t>Larger number of localized neighborhoods</a:t>
            </a:r>
          </a:p>
          <a:p>
            <a:pPr fontAlgn="base"/>
            <a:r>
              <a:rPr lang="en-US" dirty="0"/>
              <a:t>Using a neighborhood approach, hospitals A and B and B and E are in common neighborhoods, while hospitals in C and D are in separate neighborhoods. Candidates at hospital B may thus appear as local matches in either neighborhood the hospital shares with A or E.</a:t>
            </a:r>
          </a:p>
          <a:p>
            <a:pPr fontAlgn="base"/>
            <a:endParaRPr lang="en-US" dirty="0"/>
          </a:p>
          <a:p>
            <a:pPr fontAlgn="base"/>
            <a:r>
              <a:rPr lang="en-US" dirty="0"/>
              <a:t>ADVANTAGES</a:t>
            </a:r>
          </a:p>
          <a:p>
            <a:r>
              <a:rPr lang="en-US" dirty="0"/>
              <a:t>Provides consistent results</a:t>
            </a:r>
          </a:p>
          <a:p>
            <a:r>
              <a:rPr lang="en-US" dirty="0"/>
              <a:t>Can be monitored and scaled according to objective criteria.</a:t>
            </a:r>
          </a:p>
          <a:p>
            <a:pPr fontAlgn="base"/>
            <a:endParaRPr lang="en-US" dirty="0"/>
          </a:p>
          <a:p>
            <a:pPr fontAlgn="base"/>
            <a:r>
              <a:rPr lang="en-US" dirty="0"/>
              <a:t>DISADVANTAGES</a:t>
            </a:r>
          </a:p>
          <a:p>
            <a:pPr defTabSz="933237" fontAlgn="base">
              <a:defRPr/>
            </a:pPr>
            <a:r>
              <a:rPr lang="en-US" dirty="0"/>
              <a:t>In order to account for differences in population or other characteristics, the boundaries may be complex and may not be as uniform in some areas of the country as they are in others.  </a:t>
            </a:r>
          </a:p>
          <a:p>
            <a:pPr defTabSz="933237" fontAlgn="base">
              <a:defRPr/>
            </a:pPr>
            <a:r>
              <a:rPr lang="en-US" dirty="0"/>
              <a:t>This system establishes a fixed boundary - thus, it may treat two patients with similar medical needs and characteristics differently when they are local to each other but are listed at different hospitals that cross a boundary.</a:t>
            </a:r>
          </a:p>
          <a:p>
            <a:pPr fontAlgn="base"/>
            <a:endParaRPr lang="en-US" dirty="0"/>
          </a:p>
          <a:p>
            <a:endParaRPr lang="en-US" baseline="0" dirty="0"/>
          </a:p>
        </p:txBody>
      </p:sp>
      <p:sp>
        <p:nvSpPr>
          <p:cNvPr id="4" name="Slide Number Placeholder 3"/>
          <p:cNvSpPr>
            <a:spLocks noGrp="1"/>
          </p:cNvSpPr>
          <p:nvPr>
            <p:ph type="sldNum" sz="quarter" idx="10"/>
          </p:nvPr>
        </p:nvSpPr>
        <p:spPr/>
        <p:txBody>
          <a:bodyPr/>
          <a:lstStyle/>
          <a:p>
            <a:pPr defTabSz="466618">
              <a:defRPr/>
            </a:pPr>
            <a:fld id="{706A01EF-0468-469F-9899-BF0C83A30719}" type="slidenum">
              <a:rPr lang="en-US">
                <a:solidFill>
                  <a:prstClr val="black"/>
                </a:solidFill>
                <a:latin typeface="Calibri"/>
              </a:rPr>
              <a:pPr defTabSz="466618">
                <a:defRPr/>
              </a:pPr>
              <a:t>39</a:t>
            </a:fld>
            <a:endParaRPr lang="en-US">
              <a:solidFill>
                <a:prstClr val="black"/>
              </a:solidFill>
              <a:latin typeface="Calibri"/>
            </a:endParaRPr>
          </a:p>
        </p:txBody>
      </p:sp>
    </p:spTree>
    <p:extLst>
      <p:ext uri="{BB962C8B-B14F-4D97-AF65-F5344CB8AC3E}">
        <p14:creationId xmlns:p14="http://schemas.microsoft.com/office/powerpoint/2010/main" val="2734931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Organs can be distributed to candidates using a statistical formula that combines important clinical factors, such as medical urgency and likelihood of graft survival, along with proximity to the donor location. Using this approach, all candidates would receive a relative distribution score, but there would be no absolute geographic boundary. Candidates who best meet the combination of factors receive the highest priority.</a:t>
            </a:r>
          </a:p>
          <a:p>
            <a:endParaRPr lang="en-US" dirty="0"/>
          </a:p>
          <a:p>
            <a:pPr fontAlgn="base"/>
            <a:r>
              <a:rPr lang="en-US" dirty="0"/>
              <a:t>No fixed boundaries</a:t>
            </a:r>
          </a:p>
          <a:p>
            <a:pPr fontAlgn="base"/>
            <a:r>
              <a:rPr lang="en-US" dirty="0"/>
              <a:t>In this example, there are no fixed boundaries between transplant hospitals. The donor hospital is closest to Hospitals A and B, so candidates at those two hospitals receive some points for proximity. Hospitals A, C, D and E all have candidates who are a close biologic match. Hospitals D and E both have candidates with elevated medical urgency, with Hospital D having the most urgent candidate.</a:t>
            </a:r>
          </a:p>
          <a:p>
            <a:endParaRPr lang="en-US" dirty="0"/>
          </a:p>
          <a:p>
            <a:pPr fontAlgn="base"/>
            <a:r>
              <a:rPr lang="en-US" dirty="0"/>
              <a:t>Combination of factors</a:t>
            </a:r>
          </a:p>
          <a:p>
            <a:pPr fontAlgn="base"/>
            <a:r>
              <a:rPr lang="en-US" dirty="0"/>
              <a:t>When these various factors are combined, a candidate at Hospital D would appear first on the match. This candidate receives no proximity points but ranks strongly based on medical urgency and biologic compatibility. The candidate appearing next on the match is at Hospital A, with a combination of priority for proximity and biological compatibility. Candidates at the other three hospitals appear lower on the match according to how strongly they match on the combined factors.</a:t>
            </a:r>
          </a:p>
          <a:p>
            <a:pPr fontAlgn="base"/>
            <a:endParaRPr lang="en-US" dirty="0"/>
          </a:p>
          <a:p>
            <a:r>
              <a:rPr lang="en-US" dirty="0"/>
              <a:t>ADVANTAGES</a:t>
            </a:r>
          </a:p>
          <a:p>
            <a:r>
              <a:rPr lang="en-US" dirty="0"/>
              <a:t>Without a specific boundary, two patients who are similar to each other in suitability and proximity would be treated much the same way.  </a:t>
            </a:r>
          </a:p>
          <a:p>
            <a:r>
              <a:rPr lang="en-US" dirty="0"/>
              <a:t>The model used to calculate priority would consider specific clinical characteristics about the organ and the candidate - this would make it more likely that organ offers would be matched more efficiently with candidates, and that candidates in highest medical need may receive priority regardless of proximity to the donor hospital.</a:t>
            </a:r>
          </a:p>
          <a:p>
            <a:endParaRPr lang="en-US" dirty="0"/>
          </a:p>
          <a:p>
            <a:r>
              <a:rPr lang="en-US" dirty="0"/>
              <a:t>DISADVANTAGES</a:t>
            </a:r>
          </a:p>
          <a:p>
            <a:r>
              <a:rPr lang="en-US" dirty="0"/>
              <a:t>The formula may not be as easy to understand and explain.  </a:t>
            </a:r>
          </a:p>
          <a:p>
            <a:r>
              <a:rPr lang="en-US" dirty="0" smtClean="0"/>
              <a:t>. </a:t>
            </a:r>
            <a:endParaRPr lang="en-US" dirty="0"/>
          </a:p>
          <a:p>
            <a:pPr fontAlgn="base"/>
            <a:endParaRPr lang="en-US" dirty="0"/>
          </a:p>
          <a:p>
            <a:endParaRPr lang="en-US" dirty="0"/>
          </a:p>
        </p:txBody>
      </p:sp>
      <p:sp>
        <p:nvSpPr>
          <p:cNvPr id="4" name="Slide Number Placeholder 3"/>
          <p:cNvSpPr>
            <a:spLocks noGrp="1"/>
          </p:cNvSpPr>
          <p:nvPr>
            <p:ph type="sldNum" sz="quarter" idx="10"/>
          </p:nvPr>
        </p:nvSpPr>
        <p:spPr/>
        <p:txBody>
          <a:bodyPr/>
          <a:lstStyle/>
          <a:p>
            <a:pPr defTabSz="466618">
              <a:defRPr/>
            </a:pPr>
            <a:fld id="{26E34781-6EDE-5B4E-B103-71F0AC490716}" type="slidenum">
              <a:rPr lang="en-US">
                <a:solidFill>
                  <a:prstClr val="black"/>
                </a:solidFill>
                <a:latin typeface="Calibri"/>
              </a:rPr>
              <a:pPr defTabSz="466618">
                <a:defRPr/>
              </a:pPr>
              <a:t>40</a:t>
            </a:fld>
            <a:endParaRPr lang="en-US" dirty="0">
              <a:solidFill>
                <a:prstClr val="black"/>
              </a:solidFill>
              <a:latin typeface="Calibri"/>
            </a:endParaRPr>
          </a:p>
        </p:txBody>
      </p:sp>
    </p:spTree>
    <p:extLst>
      <p:ext uri="{BB962C8B-B14F-4D97-AF65-F5344CB8AC3E}">
        <p14:creationId xmlns:p14="http://schemas.microsoft.com/office/powerpoint/2010/main" val="256983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3</a:t>
            </a:fld>
            <a:endParaRPr lang="en-US"/>
          </a:p>
        </p:txBody>
      </p:sp>
    </p:spTree>
    <p:extLst>
      <p:ext uri="{BB962C8B-B14F-4D97-AF65-F5344CB8AC3E}">
        <p14:creationId xmlns:p14="http://schemas.microsoft.com/office/powerpoint/2010/main" val="1905086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4</a:t>
            </a:fld>
            <a:endParaRPr lang="en-US"/>
          </a:p>
        </p:txBody>
      </p:sp>
    </p:spTree>
    <p:extLst>
      <p:ext uri="{BB962C8B-B14F-4D97-AF65-F5344CB8AC3E}">
        <p14:creationId xmlns:p14="http://schemas.microsoft.com/office/powerpoint/2010/main" val="3444219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6</a:t>
            </a:fld>
            <a:endParaRPr lang="en-US"/>
          </a:p>
        </p:txBody>
      </p:sp>
    </p:spTree>
    <p:extLst>
      <p:ext uri="{BB962C8B-B14F-4D97-AF65-F5344CB8AC3E}">
        <p14:creationId xmlns:p14="http://schemas.microsoft.com/office/powerpoint/2010/main" val="4113902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We’ve had a</a:t>
            </a:r>
            <a:r>
              <a:rPr lang="en-US" baseline="0" dirty="0" smtClean="0"/>
              <a:t> number of questions lately about how to be considered for a Board, Committee or Regional volunteer position</a:t>
            </a:r>
          </a:p>
          <a:p>
            <a:pPr marL="174982" indent="-174982">
              <a:buFont typeface="Arial" panose="020B0604020202020204" pitchFamily="34" charset="0"/>
              <a:buChar char="•"/>
            </a:pPr>
            <a:r>
              <a:rPr lang="en-US" baseline="0" dirty="0" smtClean="0"/>
              <a:t>This is a brief, high level overview of the process – if you have follow up questions or want to know more about a particular position, I encourage you to reach out to UNOS staff to discuss the details</a:t>
            </a:r>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7</a:t>
            </a:fld>
            <a:endParaRPr lang="en-US"/>
          </a:p>
        </p:txBody>
      </p:sp>
    </p:spTree>
    <p:extLst>
      <p:ext uri="{BB962C8B-B14F-4D97-AF65-F5344CB8AC3E}">
        <p14:creationId xmlns:p14="http://schemas.microsoft.com/office/powerpoint/2010/main" val="3523516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We work hard to ensure</a:t>
            </a:r>
            <a:r>
              <a:rPr lang="en-US" baseline="0" dirty="0" smtClean="0"/>
              <a:t> our v</a:t>
            </a:r>
            <a:r>
              <a:rPr lang="en-US" dirty="0" smtClean="0"/>
              <a:t>olunteer</a:t>
            </a:r>
            <a:r>
              <a:rPr lang="en-US" baseline="0" dirty="0" smtClean="0"/>
              <a:t> perspectives</a:t>
            </a:r>
            <a:r>
              <a:rPr lang="en-US" dirty="0" smtClean="0"/>
              <a:t> come from a variety of professional disciplines, personal experience and expertise in organ transplantation and the community we serve </a:t>
            </a:r>
          </a:p>
          <a:p>
            <a:pPr marL="174982" indent="-174982">
              <a:buFont typeface="Arial" panose="020B0604020202020204" pitchFamily="34" charset="0"/>
              <a:buChar char="•"/>
            </a:pPr>
            <a:r>
              <a:rPr lang="en-US" dirty="0" smtClean="0"/>
              <a:t>The overall composition of the committees and Board must reflect diversity in perspectives as well as race, ethnicity, and gender—plus specific committee needs for specialized expertise  </a:t>
            </a:r>
          </a:p>
          <a:p>
            <a:pPr marL="174982" indent="-174982">
              <a:buFont typeface="Arial" panose="020B0604020202020204" pitchFamily="34" charset="0"/>
              <a:buChar char="•"/>
            </a:pPr>
            <a:r>
              <a:rPr lang="en-US" dirty="0" smtClean="0"/>
              <a:t>Volunteering in the governance structure is not for everyone; takes commitment, deep experience</a:t>
            </a:r>
          </a:p>
          <a:p>
            <a:pPr marL="174982" indent="-174982">
              <a:buFont typeface="Arial" panose="020B0604020202020204" pitchFamily="34" charset="0"/>
              <a:buChar char="•"/>
            </a:pPr>
            <a:r>
              <a:rPr lang="en-US" dirty="0" smtClean="0"/>
              <a:t>And not everyone can be on a committee…there’s a limited number of positions available</a:t>
            </a:r>
          </a:p>
          <a:p>
            <a:pPr marL="174982" indent="-174982">
              <a:buFont typeface="Arial" panose="020B0604020202020204" pitchFamily="34" charset="0"/>
              <a:buChar char="•"/>
            </a:pPr>
            <a:r>
              <a:rPr lang="en-US" dirty="0" smtClean="0"/>
              <a:t>So while there are 350 total seats, only approximately 110 open each year,</a:t>
            </a:r>
            <a:r>
              <a:rPr lang="en-US" baseline="0" dirty="0" smtClean="0"/>
              <a:t> and</a:t>
            </a:r>
            <a:r>
              <a:rPr lang="en-US" dirty="0" smtClean="0"/>
              <a:t> we have strict criteria for filling those seats…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8</a:t>
            </a:fld>
            <a:endParaRPr lang="en-US"/>
          </a:p>
        </p:txBody>
      </p:sp>
    </p:spTree>
    <p:extLst>
      <p:ext uri="{BB962C8B-B14F-4D97-AF65-F5344CB8AC3E}">
        <p14:creationId xmlns:p14="http://schemas.microsoft.com/office/powerpoint/2010/main" val="1440138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Board</a:t>
            </a:r>
            <a:r>
              <a:rPr lang="en-US" baseline="0" dirty="0" smtClean="0"/>
              <a:t> and Committee composition is governed in part by the final rule and our own OPTN Bylaws</a:t>
            </a:r>
            <a:endParaRPr lang="en-US" dirty="0" smtClean="0"/>
          </a:p>
          <a:p>
            <a:pPr marL="174982" indent="-174982">
              <a:buFont typeface="Arial" panose="020B0604020202020204" pitchFamily="34" charset="0"/>
              <a:buChar char="•"/>
            </a:pPr>
            <a:r>
              <a:rPr lang="en-US" dirty="0" smtClean="0"/>
              <a:t>And we must reflect the diversity of the community we serve – not only ethnicity and gender, which are important, but different areas of practice,</a:t>
            </a:r>
            <a:r>
              <a:rPr lang="en-US" baseline="0" dirty="0" smtClean="0"/>
              <a:t> different professions within the field of transplant, and </a:t>
            </a:r>
            <a:r>
              <a:rPr lang="en-US" dirty="0" smtClean="0"/>
              <a:t>different sizes of transplant programs and OPOs</a:t>
            </a:r>
          </a:p>
          <a:p>
            <a:pPr marL="174982" indent="-174982">
              <a:buFont typeface="Arial" panose="020B0604020202020204" pitchFamily="34" charset="0"/>
              <a:buChar char="•"/>
            </a:pPr>
            <a:r>
              <a:rPr lang="en-US" b="1" dirty="0" smtClean="0"/>
              <a:t>In</a:t>
            </a:r>
            <a:r>
              <a:rPr lang="en-US" b="1" baseline="0" dirty="0" smtClean="0"/>
              <a:t> order to ensure we’re compliant with the final rule and Bylaws requirements, we</a:t>
            </a:r>
            <a:r>
              <a:rPr lang="en-US" b="1" dirty="0" smtClean="0"/>
              <a:t> conduct an annual Board and Committees needs assessment </a:t>
            </a:r>
            <a:r>
              <a:rPr lang="en-US" b="1" i="1" dirty="0" smtClean="0"/>
              <a:t>prior</a:t>
            </a:r>
            <a:r>
              <a:rPr lang="en-US" b="1" dirty="0" smtClean="0"/>
              <a:t> to doing a call for nominations</a:t>
            </a:r>
          </a:p>
          <a:p>
            <a:pPr marL="174982" indent="-174982">
              <a:buFont typeface="Arial" panose="020B0604020202020204" pitchFamily="34" charset="0"/>
              <a:buChar char="•"/>
            </a:pPr>
            <a:r>
              <a:rPr lang="en-US" dirty="0" smtClean="0"/>
              <a:t>The process is somewhat different for committee, regional, and Board openings.  But in each case we’re intentional about seeing what the needs are and searching for motivated, experienced candidates to meet those needs.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9</a:t>
            </a:fld>
            <a:endParaRPr lang="en-US"/>
          </a:p>
        </p:txBody>
      </p:sp>
    </p:spTree>
    <p:extLst>
      <p:ext uri="{BB962C8B-B14F-4D97-AF65-F5344CB8AC3E}">
        <p14:creationId xmlns:p14="http://schemas.microsoft.com/office/powerpoint/2010/main" val="380938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Again,</a:t>
            </a:r>
            <a:r>
              <a:rPr lang="en-US" baseline="0" dirty="0" smtClean="0"/>
              <a:t> this is a high level overview of the process for volunteering for the Board, Committees and Regions. </a:t>
            </a:r>
          </a:p>
          <a:p>
            <a:pPr marL="174982" indent="-174982">
              <a:buFont typeface="Arial" panose="020B0604020202020204" pitchFamily="34" charset="0"/>
              <a:buChar char="•"/>
            </a:pPr>
            <a:r>
              <a:rPr lang="en-US" baseline="0" dirty="0" smtClean="0"/>
              <a:t>The key takeaway here is that the OPTN/UNOS Bio Form is the key to serving on the Committee</a:t>
            </a:r>
          </a:p>
          <a:p>
            <a:pPr marL="174982" indent="-174982">
              <a:buFont typeface="Arial" panose="020B0604020202020204" pitchFamily="34" charset="0"/>
              <a:buChar char="•"/>
            </a:pPr>
            <a:r>
              <a:rPr lang="en-US" dirty="0" smtClean="0"/>
              <a:t>Selections are based on needs of committee and the organization for diversity in perspectives and subject specific expertise</a:t>
            </a:r>
          </a:p>
          <a:p>
            <a:pPr marL="174982" indent="-174982">
              <a:buFont typeface="Arial" panose="020B0604020202020204" pitchFamily="34" charset="0"/>
              <a:buChar char="•"/>
            </a:pPr>
            <a:r>
              <a:rPr lang="en-US" dirty="0" smtClean="0"/>
              <a:t>The OPTN/UNOS President-Elect ultimately reviews</a:t>
            </a:r>
            <a:r>
              <a:rPr lang="en-US" baseline="0" dirty="0" smtClean="0"/>
              <a:t> and approves all</a:t>
            </a:r>
            <a:r>
              <a:rPr lang="en-US" dirty="0" smtClean="0"/>
              <a:t> incoming committee members</a:t>
            </a:r>
          </a:p>
          <a:p>
            <a:pPr marL="174982" indent="-174982" defTabSz="933237">
              <a:buFont typeface="Arial" panose="020B0604020202020204" pitchFamily="34" charset="0"/>
              <a:buChar char="•"/>
              <a:defRPr/>
            </a:pPr>
            <a:r>
              <a:rPr lang="en-US" dirty="0" smtClean="0"/>
              <a:t>The call for nominations for the 2019-2020 term is in your booklets, so please review that</a:t>
            </a:r>
            <a:r>
              <a:rPr lang="en-US" baseline="0" dirty="0" smtClean="0"/>
              <a:t> for all relevant details, including submission deadlines</a:t>
            </a:r>
          </a:p>
          <a:p>
            <a:pPr marL="174982" indent="-174982">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10</a:t>
            </a:fld>
            <a:endParaRPr lang="en-US"/>
          </a:p>
        </p:txBody>
      </p:sp>
    </p:spTree>
    <p:extLst>
      <p:ext uri="{BB962C8B-B14F-4D97-AF65-F5344CB8AC3E}">
        <p14:creationId xmlns:p14="http://schemas.microsoft.com/office/powerpoint/2010/main" val="2167793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6685" y="1721629"/>
            <a:ext cx="11076516" cy="1619250"/>
          </a:xfrm>
        </p:spPr>
        <p:txBody>
          <a:bodyPr/>
          <a:lstStyle>
            <a:lvl1pPr algn="ctr">
              <a:defRPr sz="4800"/>
            </a:lvl1pPr>
          </a:lstStyle>
          <a:p>
            <a:r>
              <a:rPr lang="en-US" dirty="0"/>
              <a:t>Click to edit Master title style</a:t>
            </a:r>
            <a:endParaRPr dirty="0"/>
          </a:p>
        </p:txBody>
      </p:sp>
      <p:sp>
        <p:nvSpPr>
          <p:cNvPr id="3" name="Subtitle 2"/>
          <p:cNvSpPr>
            <a:spLocks noGrp="1"/>
          </p:cNvSpPr>
          <p:nvPr>
            <p:ph type="subTitle" idx="1" hasCustomPrompt="1"/>
          </p:nvPr>
        </p:nvSpPr>
        <p:spPr>
          <a:xfrm>
            <a:off x="556685" y="3810000"/>
            <a:ext cx="11076516" cy="753036"/>
          </a:xfrm>
        </p:spPr>
        <p:txBody>
          <a:bodyPr>
            <a:normAutofit/>
          </a:bodyPr>
          <a:lstStyle>
            <a:lvl1pPr marL="0" indent="0" algn="ctr">
              <a:spcBef>
                <a:spcPts val="300"/>
              </a:spcBef>
              <a:buNone/>
              <a:defRPr sz="2800" i="1">
                <a:solidFill>
                  <a:schemeClr val="bg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style</a:t>
            </a:r>
            <a:endParaRPr dirty="0"/>
          </a:p>
        </p:txBody>
      </p:sp>
      <p:sp>
        <p:nvSpPr>
          <p:cNvPr id="4" name="Slide Number Placeholder 5"/>
          <p:cNvSpPr>
            <a:spLocks noGrp="1"/>
          </p:cNvSpPr>
          <p:nvPr>
            <p:ph type="sldNum" sz="quarter" idx="4"/>
          </p:nvPr>
        </p:nvSpPr>
        <p:spPr>
          <a:xfrm>
            <a:off x="9729951" y="6376616"/>
            <a:ext cx="2066826"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126566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379" y="1348829"/>
            <a:ext cx="11397885" cy="44052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itle Placeholder 1"/>
          <p:cNvSpPr>
            <a:spLocks noGrp="1"/>
          </p:cNvSpPr>
          <p:nvPr>
            <p:ph type="title"/>
          </p:nvPr>
        </p:nvSpPr>
        <p:spPr>
          <a:xfrm>
            <a:off x="385380" y="156310"/>
            <a:ext cx="11654804" cy="850932"/>
          </a:xfrm>
          <a:prstGeom prst="rect">
            <a:avLst/>
          </a:prstGeom>
        </p:spPr>
        <p:txBody>
          <a:bodyPr vert="horz" lIns="91440" tIns="45720" rIns="91440" bIns="45720" rtlCol="0" anchor="ctr" anchorCtr="0">
            <a:noAutofit/>
          </a:bodyPr>
          <a:lstStyle/>
          <a:p>
            <a:r>
              <a:rPr lang="en-US" dirty="0"/>
              <a:t>Click to edit Master title style</a:t>
            </a:r>
            <a:endParaRPr dirty="0"/>
          </a:p>
        </p:txBody>
      </p:sp>
      <p:sp>
        <p:nvSpPr>
          <p:cNvPr id="6" name="Slide Number Placeholder 5"/>
          <p:cNvSpPr>
            <a:spLocks noGrp="1"/>
          </p:cNvSpPr>
          <p:nvPr>
            <p:ph type="sldNum" sz="quarter" idx="4"/>
          </p:nvPr>
        </p:nvSpPr>
        <p:spPr>
          <a:xfrm>
            <a:off x="9729951" y="6376616"/>
            <a:ext cx="2066826"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35013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380" y="156310"/>
            <a:ext cx="11654804" cy="850932"/>
          </a:xfrm>
          <a:prstGeom prst="rect">
            <a:avLst/>
          </a:prstGeom>
        </p:spPr>
        <p:txBody>
          <a:bodyPr vert="horz" lIns="91440" tIns="45720" rIns="91440" bIns="45720" rtlCol="0" anchor="ctr" anchorCtr="0">
            <a:noAutofit/>
          </a:bodyPr>
          <a:lstStyle/>
          <a:p>
            <a:r>
              <a:rPr lang="en-US" dirty="0"/>
              <a:t>Click to edit Master title style</a:t>
            </a:r>
            <a:endParaRPr dirty="0"/>
          </a:p>
        </p:txBody>
      </p:sp>
      <p:sp>
        <p:nvSpPr>
          <p:cNvPr id="3" name="Text Placeholder 2"/>
          <p:cNvSpPr>
            <a:spLocks noGrp="1"/>
          </p:cNvSpPr>
          <p:nvPr>
            <p:ph type="body" idx="1"/>
          </p:nvPr>
        </p:nvSpPr>
        <p:spPr>
          <a:xfrm>
            <a:off x="385379" y="1348829"/>
            <a:ext cx="11397885" cy="44052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4"/>
          </p:nvPr>
        </p:nvSpPr>
        <p:spPr>
          <a:xfrm>
            <a:off x="9729951" y="6376616"/>
            <a:ext cx="2066826"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pic>
        <p:nvPicPr>
          <p:cNvPr id="13" name="Picture 12" descr="unos_optn_logo_blue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209" y="6326539"/>
            <a:ext cx="1781322" cy="421957"/>
          </a:xfrm>
          <a:prstGeom prst="rect">
            <a:avLst/>
          </a:prstGeom>
        </p:spPr>
      </p:pic>
    </p:spTree>
    <p:extLst>
      <p:ext uri="{BB962C8B-B14F-4D97-AF65-F5344CB8AC3E}">
        <p14:creationId xmlns:p14="http://schemas.microsoft.com/office/powerpoint/2010/main" val="2424128494"/>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l" defTabSz="914400" rtl="0" eaLnBrk="1" latinLnBrk="0" hangingPunct="1">
        <a:spcBef>
          <a:spcPct val="0"/>
        </a:spcBef>
        <a:buNone/>
        <a:defRPr sz="4800" b="0" i="0" kern="1200">
          <a:solidFill>
            <a:schemeClr val="tx2"/>
          </a:solidFill>
          <a:latin typeface="Arial"/>
          <a:ea typeface="+mj-ea"/>
          <a:cs typeface="Myriad Pro"/>
        </a:defRPr>
      </a:lvl1pPr>
    </p:titleStyle>
    <p:body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optn.transplant.hrs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transplantpro.org/wp-content/uploads/sites/3/Avoid_living_donor_policy_violations.pdf" TargetMode="External"/><Relationship Id="rId2" Type="http://schemas.openxmlformats.org/officeDocument/2006/relationships/hyperlink" Target="https://unosconnect.unos.org/" TargetMode="External"/><Relationship Id="rId1" Type="http://schemas.openxmlformats.org/officeDocument/2006/relationships/slideLayout" Target="../slideLayouts/slideLayout2.xml"/><Relationship Id="rId4" Type="http://schemas.openxmlformats.org/officeDocument/2006/relationships/hyperlink" Target="https://transplantpro.org/news/opos/opo-site-survey-process-evolving-and-improvi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99592" y="1674710"/>
            <a:ext cx="8735008" cy="1073400"/>
          </a:xfrm>
        </p:spPr>
        <p:txBody>
          <a:bodyPr/>
          <a:lstStyle/>
          <a:p>
            <a:pPr algn="ctr"/>
            <a:r>
              <a:rPr lang="en-US" sz="6000" dirty="0"/>
              <a:t>UNOS </a:t>
            </a:r>
            <a:r>
              <a:rPr lang="en-US" sz="6000" dirty="0" smtClean="0"/>
              <a:t>Update and Future Geography Frameworks</a:t>
            </a:r>
            <a:br>
              <a:rPr lang="en-US" sz="6000" dirty="0" smtClean="0"/>
            </a:br>
            <a:endParaRPr lang="en-US" sz="6000" dirty="0"/>
          </a:p>
        </p:txBody>
      </p:sp>
      <p:sp>
        <p:nvSpPr>
          <p:cNvPr id="4" name="Slide Number Placeholder 3"/>
          <p:cNvSpPr>
            <a:spLocks noGrp="1"/>
          </p:cNvSpPr>
          <p:nvPr>
            <p:ph type="sldNum" sz="quarter" idx="4"/>
          </p:nvPr>
        </p:nvSpPr>
        <p:spPr/>
        <p:txBody>
          <a:bodyPr/>
          <a:lstStyle/>
          <a:p>
            <a:pPr defTabSz="457200"/>
            <a:fld id="{AFEF8753-48E3-DC43-B5AB-733E5321FD2E}" type="slidenum">
              <a:rPr lang="en-US">
                <a:solidFill>
                  <a:srgbClr val="000000">
                    <a:tint val="75000"/>
                  </a:srgbClr>
                </a:solidFill>
              </a:rPr>
              <a:pPr defTabSz="457200"/>
              <a:t>1</a:t>
            </a:fld>
            <a:endParaRPr lang="en-US" dirty="0">
              <a:solidFill>
                <a:srgbClr val="000000">
                  <a:tint val="75000"/>
                </a:srgbClr>
              </a:solidFill>
            </a:endParaRPr>
          </a:p>
        </p:txBody>
      </p:sp>
    </p:spTree>
    <p:custDataLst>
      <p:tags r:id="rId1"/>
    </p:custDataLst>
    <p:extLst>
      <p:ext uri="{BB962C8B-B14F-4D97-AF65-F5344CB8AC3E}">
        <p14:creationId xmlns:p14="http://schemas.microsoft.com/office/powerpoint/2010/main" val="139591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646" y="239324"/>
            <a:ext cx="11654804" cy="850932"/>
          </a:xfrm>
        </p:spPr>
        <p:txBody>
          <a:bodyPr/>
          <a:lstStyle/>
          <a:p>
            <a:r>
              <a:rPr lang="en-US" sz="4000" dirty="0" smtClean="0"/>
              <a:t>Governance Volunteer Positions: How to Apply</a:t>
            </a:r>
            <a:endParaRPr lang="en-US" sz="40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46" y="1515586"/>
            <a:ext cx="11654804" cy="4435700"/>
          </a:xfrm>
          <a:prstGeom prst="rect">
            <a:avLst/>
          </a:prstGeom>
        </p:spPr>
      </p:pic>
    </p:spTree>
    <p:extLst>
      <p:ext uri="{BB962C8B-B14F-4D97-AF65-F5344CB8AC3E}">
        <p14:creationId xmlns:p14="http://schemas.microsoft.com/office/powerpoint/2010/main" val="1024707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0888" y="787638"/>
            <a:ext cx="6058284" cy="2488189"/>
          </a:xfrm>
        </p:spPr>
        <p:txBody>
          <a:bodyPr>
            <a:normAutofit fontScale="77500" lnSpcReduction="20000"/>
          </a:bodyPr>
          <a:lstStyle/>
          <a:p>
            <a:pPr marL="0" indent="0" algn="ctr">
              <a:buNone/>
            </a:pPr>
            <a:endParaRPr lang="en-US" dirty="0" smtClean="0"/>
          </a:p>
          <a:p>
            <a:pPr marL="0" indent="0" algn="ctr">
              <a:buNone/>
            </a:pPr>
            <a:r>
              <a:rPr lang="en-US" dirty="0" smtClean="0"/>
              <a:t>Update your form </a:t>
            </a:r>
            <a:r>
              <a:rPr lang="en-US" b="1" dirty="0" smtClean="0"/>
              <a:t>annually</a:t>
            </a:r>
            <a:r>
              <a:rPr lang="en-US" dirty="0" smtClean="0"/>
              <a:t> to be considered for governance volunteer positions</a:t>
            </a:r>
          </a:p>
          <a:p>
            <a:pPr marL="0" indent="0" algn="ctr">
              <a:buNone/>
            </a:pPr>
            <a:r>
              <a:rPr lang="en-US" b="1" dirty="0" smtClean="0">
                <a:hlinkClick r:id="rId3"/>
              </a:rPr>
              <a:t>http://optn.transplant.hrsa.gov/</a:t>
            </a:r>
            <a:r>
              <a:rPr lang="en-US" b="1" dirty="0" smtClean="0"/>
              <a:t> </a:t>
            </a:r>
          </a:p>
          <a:p>
            <a:pPr marL="0" indent="0" algn="ctr">
              <a:buNone/>
            </a:pPr>
            <a:r>
              <a:rPr lang="en-US" b="1" dirty="0" smtClean="0"/>
              <a:t>Members &gt; Get Involved </a:t>
            </a:r>
            <a:endParaRPr lang="en-US" b="1" dirty="0"/>
          </a:p>
          <a:p>
            <a:pPr marL="0" indent="0">
              <a:buNone/>
            </a:pPr>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OPTN/UNOS Bio Form</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11</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886" y="175038"/>
            <a:ext cx="4377584" cy="6201578"/>
          </a:xfrm>
          <a:prstGeom prst="rect">
            <a:avLst/>
          </a:prstGeom>
        </p:spPr>
      </p:pic>
      <p:pic>
        <p:nvPicPr>
          <p:cNvPr id="6" name="Picture 5"/>
          <p:cNvPicPr>
            <a:picLocks noChangeAspect="1"/>
          </p:cNvPicPr>
          <p:nvPr/>
        </p:nvPicPr>
        <p:blipFill rotWithShape="1">
          <a:blip r:embed="rId5"/>
          <a:srcRect b="7868"/>
          <a:stretch/>
        </p:blipFill>
        <p:spPr>
          <a:xfrm>
            <a:off x="368232" y="3406798"/>
            <a:ext cx="11095238" cy="29043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0905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20261" y="2110121"/>
            <a:ext cx="11076516" cy="1619250"/>
          </a:xfrm>
        </p:spPr>
        <p:txBody>
          <a:bodyPr/>
          <a:lstStyle/>
          <a:p>
            <a:r>
              <a:rPr lang="en-US" dirty="0" smtClean="0"/>
              <a:t>MPSC Lessons Learned</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12</a:t>
            </a:fld>
            <a:endParaRPr lang="en-US" dirty="0"/>
          </a:p>
        </p:txBody>
      </p:sp>
    </p:spTree>
    <p:extLst>
      <p:ext uri="{BB962C8B-B14F-4D97-AF65-F5344CB8AC3E}">
        <p14:creationId xmlns:p14="http://schemas.microsoft.com/office/powerpoint/2010/main" val="3999285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13</a:t>
            </a:fld>
            <a:endParaRPr lang="en-US" dirty="0"/>
          </a:p>
        </p:txBody>
      </p:sp>
      <p:sp>
        <p:nvSpPr>
          <p:cNvPr id="5" name="Title 1"/>
          <p:cNvSpPr>
            <a:spLocks noGrp="1"/>
          </p:cNvSpPr>
          <p:nvPr>
            <p:ph type="title"/>
          </p:nvPr>
        </p:nvSpPr>
        <p:spPr>
          <a:xfrm>
            <a:off x="340168" y="156310"/>
            <a:ext cx="11651768" cy="859690"/>
          </a:xfrm>
        </p:spPr>
        <p:txBody>
          <a:bodyPr/>
          <a:lstStyle/>
          <a:p>
            <a:r>
              <a:rPr lang="en-US" sz="4400" dirty="0"/>
              <a:t>MPSC </a:t>
            </a:r>
            <a:r>
              <a:rPr lang="en-US" sz="4400" dirty="0" smtClean="0"/>
              <a:t>Lessons </a:t>
            </a:r>
            <a:r>
              <a:rPr lang="en-US" sz="4400" dirty="0"/>
              <a:t>L</a:t>
            </a:r>
            <a:r>
              <a:rPr lang="en-US" sz="4400" dirty="0" smtClean="0"/>
              <a:t>earned</a:t>
            </a:r>
            <a:endParaRPr lang="en-US" sz="44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11794318"/>
              </p:ext>
            </p:extLst>
          </p:nvPr>
        </p:nvGraphicFramePr>
        <p:xfrm>
          <a:off x="190500" y="1235272"/>
          <a:ext cx="11486174" cy="5020747"/>
        </p:xfrm>
        <a:graphic>
          <a:graphicData uri="http://schemas.openxmlformats.org/drawingml/2006/table">
            <a:tbl>
              <a:tblPr>
                <a:tableStyleId>{5C22544A-7EE6-4342-B048-85BDC9FD1C3A}</a:tableStyleId>
              </a:tblPr>
              <a:tblGrid>
                <a:gridCol w="6211901">
                  <a:extLst>
                    <a:ext uri="{9D8B030D-6E8A-4147-A177-3AD203B41FA5}">
                      <a16:colId xmlns:a16="http://schemas.microsoft.com/office/drawing/2014/main" val="2936354462"/>
                    </a:ext>
                  </a:extLst>
                </a:gridCol>
                <a:gridCol w="5274273">
                  <a:extLst>
                    <a:ext uri="{9D8B030D-6E8A-4147-A177-3AD203B41FA5}">
                      <a16:colId xmlns:a16="http://schemas.microsoft.com/office/drawing/2014/main" val="699033208"/>
                    </a:ext>
                  </a:extLst>
                </a:gridCol>
              </a:tblGrid>
              <a:tr h="812204">
                <a:tc>
                  <a:txBody>
                    <a:bodyPr/>
                    <a:lstStyle/>
                    <a:p>
                      <a:pPr algn="l" fontAlgn="b"/>
                      <a:r>
                        <a:rPr lang="en-US" sz="2400" b="1" i="1" u="none" strike="noStrike" dirty="0" smtClean="0">
                          <a:effectLst/>
                        </a:rPr>
                        <a:t>Reporting late-breaking donor test results  </a:t>
                      </a:r>
                      <a:r>
                        <a:rPr lang="en-US" sz="2400" u="none" strike="noStrike" dirty="0" smtClean="0">
                          <a:effectLst/>
                        </a:rPr>
                        <a:t>(15.4.A)</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PDF in </a:t>
                      </a:r>
                      <a:r>
                        <a:rPr lang="en-US" sz="2400" u="none" strike="noStrike" dirty="0">
                          <a:effectLst/>
                          <a:hlinkClick r:id="rId2"/>
                        </a:rPr>
                        <a:t>UNOS Connect</a:t>
                      </a:r>
                      <a:r>
                        <a:rPr lang="en-US" sz="2400" u="none" strike="noStrike" dirty="0">
                          <a:effectLst/>
                        </a:rPr>
                        <a:t>: "Reporting Patient Safety Events"</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1499489782"/>
                  </a:ext>
                </a:extLst>
              </a:tr>
              <a:tr h="962326">
                <a:tc>
                  <a:txBody>
                    <a:bodyPr/>
                    <a:lstStyle/>
                    <a:p>
                      <a:pPr algn="l" fontAlgn="b"/>
                      <a:r>
                        <a:rPr lang="en-US" sz="2400" b="1" i="1" u="none" strike="noStrike" dirty="0" smtClean="0">
                          <a:effectLst/>
                        </a:rPr>
                        <a:t>Disease transmission and labelling  </a:t>
                      </a:r>
                    </a:p>
                    <a:p>
                      <a:pPr algn="l" fontAlgn="b"/>
                      <a:r>
                        <a:rPr lang="en-US" sz="2400" u="none" strike="noStrike" dirty="0" smtClean="0">
                          <a:effectLst/>
                        </a:rPr>
                        <a:t>(15.4.A, 16.3.C,</a:t>
                      </a:r>
                      <a:r>
                        <a:rPr lang="en-US" sz="2400" u="none" strike="noStrike" baseline="0" dirty="0" smtClean="0">
                          <a:effectLst/>
                        </a:rPr>
                        <a:t> 16.3.F, 16.5, 16.6.A)</a:t>
                      </a:r>
                      <a:endParaRPr lang="en-US" sz="2400" u="none" strike="noStrike" dirty="0" smtClean="0">
                        <a:effectLst/>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Learning Series in </a:t>
                      </a:r>
                      <a:r>
                        <a:rPr lang="en-US" sz="2400" u="none" strike="noStrike" dirty="0">
                          <a:effectLst/>
                          <a:hlinkClick r:id="rId2"/>
                        </a:rPr>
                        <a:t>UNOS Connect</a:t>
                      </a:r>
                      <a:r>
                        <a:rPr lang="en-US" sz="2400" u="none" strike="noStrike" dirty="0">
                          <a:effectLst/>
                        </a:rPr>
                        <a:t>: PHS and Disease Transmission</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3516502989"/>
                  </a:ext>
                </a:extLst>
              </a:tr>
              <a:tr h="1621809">
                <a:tc>
                  <a:txBody>
                    <a:bodyPr/>
                    <a:lstStyle/>
                    <a:p>
                      <a:pPr algn="l" fontAlgn="b"/>
                      <a:r>
                        <a:rPr lang="en-US" sz="2400" b="1" i="1" u="none" strike="noStrike" dirty="0" smtClean="0">
                          <a:effectLst/>
                        </a:rPr>
                        <a:t>Living donation:</a:t>
                      </a:r>
                      <a:r>
                        <a:rPr lang="en-US" sz="2400" b="1" i="1" u="none" strike="noStrike" baseline="0" dirty="0" smtClean="0">
                          <a:effectLst/>
                        </a:rPr>
                        <a:t> evaluating donors, reporting living donor events </a:t>
                      </a:r>
                      <a:r>
                        <a:rPr lang="en-US" sz="2400" u="none" strike="noStrike" baseline="0" dirty="0" smtClean="0">
                          <a:effectLst/>
                        </a:rPr>
                        <a:t>(</a:t>
                      </a:r>
                      <a:r>
                        <a:rPr lang="en-US" sz="2400" u="none" strike="noStrike" dirty="0" smtClean="0">
                          <a:effectLst/>
                        </a:rPr>
                        <a:t>14.4.A, 18.6)</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Reference card distributed at Living Donor Conference: "</a:t>
                      </a:r>
                      <a:r>
                        <a:rPr lang="en-US" sz="2400" u="none" strike="noStrike" dirty="0">
                          <a:effectLst/>
                          <a:hlinkClick r:id="rId3"/>
                        </a:rPr>
                        <a:t>How to avoid the most common living donor policy violations</a:t>
                      </a:r>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1525916403"/>
                  </a:ext>
                </a:extLst>
              </a:tr>
              <a:tr h="812204">
                <a:tc>
                  <a:txBody>
                    <a:bodyPr/>
                    <a:lstStyle/>
                    <a:p>
                      <a:pPr algn="l" fontAlgn="b"/>
                      <a:r>
                        <a:rPr lang="en-US" sz="2400" b="1" i="1" u="none" strike="noStrike" dirty="0" smtClean="0">
                          <a:effectLst/>
                        </a:rPr>
                        <a:t>ABO verification</a:t>
                      </a:r>
                      <a:r>
                        <a:rPr lang="en-US" sz="2400" b="1" i="1" u="none" strike="noStrike" baseline="0" dirty="0" smtClean="0">
                          <a:effectLst/>
                        </a:rPr>
                        <a:t> </a:t>
                      </a:r>
                      <a:r>
                        <a:rPr lang="en-US" sz="2400" u="none" strike="noStrike" baseline="0" dirty="0" smtClean="0">
                          <a:effectLst/>
                        </a:rPr>
                        <a:t>(</a:t>
                      </a:r>
                      <a:r>
                        <a:rPr lang="en-US" sz="2400" u="none" strike="noStrike" dirty="0" smtClean="0">
                          <a:effectLst/>
                        </a:rPr>
                        <a:t>5.8.B)</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hlinkClick r:id="rId2"/>
                        </a:rPr>
                        <a:t>UNOS Connect</a:t>
                      </a:r>
                      <a:r>
                        <a:rPr lang="en-US" sz="2400" u="none" strike="noStrike" dirty="0">
                          <a:effectLst/>
                        </a:rPr>
                        <a:t>: Education on new ABO Verification Policy</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4109428591"/>
                  </a:ext>
                </a:extLst>
              </a:tr>
              <a:tr h="812204">
                <a:tc>
                  <a:txBody>
                    <a:bodyPr/>
                    <a:lstStyle/>
                    <a:p>
                      <a:pPr algn="l" fontAlgn="b"/>
                      <a:r>
                        <a:rPr lang="en-US" sz="2400" b="1" i="1" u="none" strike="noStrike" dirty="0" smtClean="0">
                          <a:effectLst/>
                        </a:rPr>
                        <a:t>DCD Protocols </a:t>
                      </a:r>
                      <a:r>
                        <a:rPr lang="en-US" sz="2400" u="none" strike="noStrike" dirty="0" smtClean="0">
                          <a:effectLst/>
                        </a:rPr>
                        <a:t>(2.15.B)</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Transplant Pro article: "</a:t>
                      </a:r>
                      <a:r>
                        <a:rPr lang="en-US" sz="2400" u="none" strike="noStrike" dirty="0">
                          <a:effectLst/>
                          <a:hlinkClick r:id="rId4"/>
                        </a:rPr>
                        <a:t>OPO site survey process evolving and improving"</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2324774038"/>
                  </a:ext>
                </a:extLst>
              </a:tr>
            </a:tbl>
          </a:graphicData>
        </a:graphic>
      </p:graphicFrame>
    </p:spTree>
    <p:extLst>
      <p:ext uri="{BB962C8B-B14F-4D97-AF65-F5344CB8AC3E}">
        <p14:creationId xmlns:p14="http://schemas.microsoft.com/office/powerpoint/2010/main" val="3690855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585" y="2356502"/>
            <a:ext cx="11076516" cy="1619250"/>
          </a:xfrm>
        </p:spPr>
        <p:txBody>
          <a:bodyPr/>
          <a:lstStyle/>
          <a:p>
            <a:r>
              <a:rPr lang="en-US" dirty="0" smtClean="0"/>
              <a:t>Constituent Council Proof of Concept</a:t>
            </a:r>
            <a:endParaRPr lang="en-US" dirty="0"/>
          </a:p>
        </p:txBody>
      </p:sp>
      <p:sp>
        <p:nvSpPr>
          <p:cNvPr id="3" name="Subtitle 2"/>
          <p:cNvSpPr>
            <a:spLocks noGrp="1"/>
          </p:cNvSpPr>
          <p:nvPr>
            <p:ph type="subTitle" idx="1"/>
          </p:nvPr>
        </p:nvSpPr>
        <p:spPr>
          <a:xfrm>
            <a:off x="518585" y="3599234"/>
            <a:ext cx="11076516" cy="753036"/>
          </a:xfrm>
        </p:spPr>
        <p:txBody>
          <a:bodyPr/>
          <a:lstStyle/>
          <a:p>
            <a:r>
              <a:rPr lang="en-US" dirty="0" smtClean="0">
                <a:solidFill>
                  <a:schemeClr val="tx1">
                    <a:lumMod val="50000"/>
                    <a:lumOff val="50000"/>
                  </a:schemeClr>
                </a:solidFill>
              </a:rPr>
              <a:t>Summer/Fall 2018 Update</a:t>
            </a:r>
            <a:endParaRPr lang="en-US" dirty="0">
              <a:solidFill>
                <a:schemeClr val="tx1">
                  <a:lumMod val="50000"/>
                  <a:lumOff val="50000"/>
                </a:schemeClr>
              </a:solidFill>
            </a:endParaRPr>
          </a:p>
        </p:txBody>
      </p:sp>
      <p:sp>
        <p:nvSpPr>
          <p:cNvPr id="4" name="Slide Number Placeholder 3"/>
          <p:cNvSpPr>
            <a:spLocks noGrp="1"/>
          </p:cNvSpPr>
          <p:nvPr>
            <p:ph type="sldNum" sz="quarter" idx="4"/>
          </p:nvPr>
        </p:nvSpPr>
        <p:spPr/>
        <p:txBody>
          <a:bodyPr/>
          <a:lstStyle/>
          <a:p>
            <a:fld id="{AFEF8753-48E3-DC43-B5AB-733E5321FD2E}" type="slidenum">
              <a:rPr lang="en-US" smtClean="0"/>
              <a:pPr/>
              <a:t>14</a:t>
            </a:fld>
            <a:endParaRPr lang="en-US" dirty="0"/>
          </a:p>
        </p:txBody>
      </p:sp>
    </p:spTree>
    <p:extLst>
      <p:ext uri="{BB962C8B-B14F-4D97-AF65-F5344CB8AC3E}">
        <p14:creationId xmlns:p14="http://schemas.microsoft.com/office/powerpoint/2010/main" val="3529567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99861" y="1348829"/>
            <a:ext cx="6081922" cy="4907377"/>
          </a:xfrm>
        </p:spPr>
        <p:txBody>
          <a:bodyPr>
            <a:normAutofit/>
          </a:bodyPr>
          <a:lstStyle/>
          <a:p>
            <a:r>
              <a:rPr lang="en-US" dirty="0" smtClean="0"/>
              <a:t>Public Comment:</a:t>
            </a:r>
          </a:p>
          <a:p>
            <a:pPr lvl="1"/>
            <a:r>
              <a:rPr lang="en-US" dirty="0" smtClean="0"/>
              <a:t>Don’t eliminate the committees, but expand the communications/connectivity tools</a:t>
            </a:r>
            <a:endParaRPr lang="en-US" dirty="0"/>
          </a:p>
          <a:p>
            <a:r>
              <a:rPr lang="en-US" dirty="0"/>
              <a:t>Limited proof of concept </a:t>
            </a:r>
          </a:p>
          <a:p>
            <a:pPr lvl="1"/>
            <a:r>
              <a:rPr lang="en-US" dirty="0"/>
              <a:t>2 committees (PAC, TCC)</a:t>
            </a:r>
          </a:p>
          <a:p>
            <a:pPr lvl="1"/>
            <a:r>
              <a:rPr lang="en-US" dirty="0"/>
              <a:t>Testing structure, tools</a:t>
            </a:r>
          </a:p>
          <a:p>
            <a:pPr lvl="1"/>
            <a:r>
              <a:rPr lang="en-US" dirty="0"/>
              <a:t>July 1 - December 30</a:t>
            </a:r>
          </a:p>
          <a:p>
            <a:pPr lvl="1"/>
            <a:r>
              <a:rPr lang="en-US" dirty="0"/>
              <a:t>Evaluate and recommend future proofs of concept</a:t>
            </a:r>
          </a:p>
          <a:p>
            <a:pPr marL="228600" lvl="1" indent="0">
              <a:buNone/>
            </a:pPr>
            <a:endParaRPr lang="en-US" dirty="0"/>
          </a:p>
        </p:txBody>
      </p:sp>
      <p:sp>
        <p:nvSpPr>
          <p:cNvPr id="6" name="Title 5"/>
          <p:cNvSpPr>
            <a:spLocks noGrp="1"/>
          </p:cNvSpPr>
          <p:nvPr>
            <p:ph type="title"/>
          </p:nvPr>
        </p:nvSpPr>
        <p:spPr/>
        <p:txBody>
          <a:bodyPr/>
          <a:lstStyle/>
          <a:p>
            <a:r>
              <a:rPr lang="en-US" dirty="0"/>
              <a:t>Constituent Councils</a:t>
            </a:r>
          </a:p>
        </p:txBody>
      </p:sp>
      <p:sp>
        <p:nvSpPr>
          <p:cNvPr id="4" name="Slide Number Placeholder 3"/>
          <p:cNvSpPr>
            <a:spLocks noGrp="1"/>
          </p:cNvSpPr>
          <p:nvPr>
            <p:ph type="sldNum" sz="quarter" idx="4"/>
          </p:nvPr>
        </p:nvSpPr>
        <p:spPr/>
        <p:txBody>
          <a:bodyPr/>
          <a:lstStyle/>
          <a:p>
            <a:fld id="{AFEF8753-48E3-DC43-B5AB-733E5321FD2E}" type="slidenum">
              <a:rPr lang="en-US" smtClean="0"/>
              <a:pPr/>
              <a:t>15</a:t>
            </a:fld>
            <a:endParaRPr lang="en-US" dirty="0"/>
          </a:p>
        </p:txBody>
      </p:sp>
      <p:pic>
        <p:nvPicPr>
          <p:cNvPr id="5" name="Content Placeholder 4"/>
          <p:cNvPicPr>
            <a:picLocks noGrp="1" noChangeAspect="1"/>
          </p:cNvPicPr>
          <p:nvPr/>
        </p:nvPicPr>
        <p:blipFill>
          <a:blip r:embed="rId3"/>
          <a:stretch>
            <a:fillRect/>
          </a:stretch>
        </p:blipFill>
        <p:spPr>
          <a:xfrm>
            <a:off x="369849" y="1127653"/>
            <a:ext cx="5180619" cy="5128553"/>
          </a:xfrm>
          <a:prstGeom prst="rect">
            <a:avLst/>
          </a:prstGeom>
        </p:spPr>
      </p:pic>
    </p:spTree>
    <p:extLst>
      <p:ext uri="{BB962C8B-B14F-4D97-AF65-F5344CB8AC3E}">
        <p14:creationId xmlns:p14="http://schemas.microsoft.com/office/powerpoint/2010/main" val="87359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Geography in Organ Allocation</a:t>
            </a:r>
            <a:endParaRPr lang="en-US" dirty="0"/>
          </a:p>
        </p:txBody>
      </p:sp>
      <p:sp>
        <p:nvSpPr>
          <p:cNvPr id="3" name="Subtitle 2"/>
          <p:cNvSpPr>
            <a:spLocks noGrp="1"/>
          </p:cNvSpPr>
          <p:nvPr>
            <p:ph type="subTitle" idx="1"/>
          </p:nvPr>
        </p:nvSpPr>
        <p:spPr/>
        <p:txBody>
          <a:bodyPr/>
          <a:lstStyle/>
          <a:p>
            <a:r>
              <a:rPr lang="en-US" dirty="0" smtClean="0">
                <a:solidFill>
                  <a:schemeClr val="tx1">
                    <a:lumMod val="50000"/>
                    <a:lumOff val="50000"/>
                  </a:schemeClr>
                </a:solidFill>
              </a:rPr>
              <a:t>Update</a:t>
            </a:r>
            <a:endParaRPr lang="en-US" dirty="0">
              <a:solidFill>
                <a:schemeClr val="tx1">
                  <a:lumMod val="50000"/>
                  <a:lumOff val="50000"/>
                </a:schemeClr>
              </a:solidFill>
            </a:endParaRPr>
          </a:p>
        </p:txBody>
      </p:sp>
      <p:sp>
        <p:nvSpPr>
          <p:cNvPr id="4" name="Slide Number Placeholder 3"/>
          <p:cNvSpPr>
            <a:spLocks noGrp="1"/>
          </p:cNvSpPr>
          <p:nvPr>
            <p:ph type="sldNum" sz="quarter" idx="4"/>
          </p:nvPr>
        </p:nvSpPr>
        <p:spPr/>
        <p:txBody>
          <a:bodyPr/>
          <a:lstStyle/>
          <a:p>
            <a:fld id="{AFEF8753-48E3-DC43-B5AB-733E5321FD2E}" type="slidenum">
              <a:rPr lang="en-US" smtClean="0"/>
              <a:pPr/>
              <a:t>16</a:t>
            </a:fld>
            <a:endParaRPr lang="en-US" dirty="0"/>
          </a:p>
        </p:txBody>
      </p:sp>
    </p:spTree>
    <p:extLst>
      <p:ext uri="{BB962C8B-B14F-4D97-AF65-F5344CB8AC3E}">
        <p14:creationId xmlns:p14="http://schemas.microsoft.com/office/powerpoint/2010/main" val="1980483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OPTN Final </a:t>
            </a:r>
            <a:r>
              <a:rPr lang="en-US" dirty="0"/>
              <a:t>R</a:t>
            </a:r>
            <a:r>
              <a:rPr lang="en-US" dirty="0" smtClean="0"/>
              <a:t>ule</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17</a:t>
            </a:fld>
            <a:endParaRPr lang="en-US" dirty="0"/>
          </a:p>
        </p:txBody>
      </p:sp>
      <p:sp>
        <p:nvSpPr>
          <p:cNvPr id="5" name="Content Placeholder 1"/>
          <p:cNvSpPr txBox="1">
            <a:spLocks/>
          </p:cNvSpPr>
          <p:nvPr/>
        </p:nvSpPr>
        <p:spPr>
          <a:xfrm>
            <a:off x="322987" y="1007243"/>
            <a:ext cx="11397885" cy="590462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sz="3400" i="1" dirty="0" smtClean="0"/>
              <a:t>Policy development. </a:t>
            </a:r>
            <a:r>
              <a:rPr lang="en-US" sz="3400" b="1" dirty="0" smtClean="0"/>
              <a:t>The Board of Directors</a:t>
            </a:r>
            <a:r>
              <a:rPr lang="en-US" sz="3400" dirty="0" smtClean="0"/>
              <a:t> established under § 121.3 </a:t>
            </a:r>
            <a:r>
              <a:rPr lang="en-US" sz="3400" b="1" dirty="0" smtClean="0"/>
              <a:t>shall develop</a:t>
            </a:r>
            <a:r>
              <a:rPr lang="en-US" sz="3400" dirty="0" smtClean="0"/>
              <a:t>, in accordance with the policy development process described in § 121.4, policies for the equitable allocation of cadaveric organs among potential recipients. Such allocation policies: </a:t>
            </a:r>
          </a:p>
          <a:p>
            <a:r>
              <a:rPr lang="en-US" sz="3400" dirty="0" smtClean="0"/>
              <a:t>(1)  Shall be based on sound medical judgment; </a:t>
            </a:r>
          </a:p>
          <a:p>
            <a:r>
              <a:rPr lang="en-US" sz="3400" dirty="0" smtClean="0"/>
              <a:t>(2)  Shall seek to achieve the best use of donated organs; </a:t>
            </a:r>
          </a:p>
          <a:p>
            <a:r>
              <a:rPr lang="en-US" sz="3400" dirty="0" smtClean="0"/>
              <a:t>(3)  Shall preserve the ability of a transplant program to decline an offer of an organ or not to use the organ for the potential recipient in accordance with § 121.7(b)(4)(d) and (e); </a:t>
            </a:r>
          </a:p>
          <a:p>
            <a:r>
              <a:rPr lang="en-US" sz="3400" dirty="0" smtClean="0"/>
              <a:t>(4)  Shall be specific for each organ type or combination of organ types to be transplanted into a transplant candidate; </a:t>
            </a:r>
          </a:p>
          <a:p>
            <a:r>
              <a:rPr lang="en-US" sz="3400" dirty="0" smtClean="0"/>
              <a:t>(5)  Shall be designed to avoid wasting organs, to avoid futile transplants, to promote patient access to transplantation, and to promote the efficient management of organ placement; </a:t>
            </a:r>
          </a:p>
          <a:p>
            <a:r>
              <a:rPr lang="en-US" sz="3400" b="1" dirty="0" smtClean="0"/>
              <a:t>(8)  </a:t>
            </a:r>
            <a:r>
              <a:rPr lang="en-US" sz="3400" b="1" u="sng" dirty="0" smtClean="0"/>
              <a:t>Shall not </a:t>
            </a:r>
            <a:r>
              <a:rPr lang="en-US" sz="3400" b="1" dirty="0" smtClean="0"/>
              <a:t>be based on the candidate’s place of residence or place of listing, </a:t>
            </a:r>
            <a:r>
              <a:rPr lang="en-US" sz="3400" b="1" u="sng" dirty="0" smtClean="0"/>
              <a:t>except to the extent required</a:t>
            </a:r>
            <a:r>
              <a:rPr lang="en-US" sz="3400" b="1" dirty="0" smtClean="0"/>
              <a:t> by paragraphs (a)(1)-(5) of this section. </a:t>
            </a:r>
            <a:endParaRPr lang="en-US" sz="3400" dirty="0" smtClean="0"/>
          </a:p>
          <a:p>
            <a:endParaRPr lang="en-US" dirty="0"/>
          </a:p>
        </p:txBody>
      </p:sp>
    </p:spTree>
    <p:extLst>
      <p:ext uri="{BB962C8B-B14F-4D97-AF65-F5344CB8AC3E}">
        <p14:creationId xmlns:p14="http://schemas.microsoft.com/office/powerpoint/2010/main" val="878174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3751" y="140548"/>
            <a:ext cx="11022850" cy="5600936"/>
          </a:xfrm>
        </p:spPr>
        <p:txBody>
          <a:bodyPr>
            <a:noAutofit/>
          </a:bodyPr>
          <a:lstStyle/>
          <a:p>
            <a:r>
              <a:rPr lang="en-US" sz="2400" b="1" dirty="0" smtClean="0"/>
              <a:t>November 2017</a:t>
            </a:r>
          </a:p>
          <a:p>
            <a:pPr lvl="2"/>
            <a:r>
              <a:rPr lang="en-US" sz="2400" dirty="0" smtClean="0"/>
              <a:t>DSA </a:t>
            </a:r>
            <a:r>
              <a:rPr lang="en-US" sz="2400" dirty="0"/>
              <a:t>removed from lung allocation policy</a:t>
            </a:r>
          </a:p>
          <a:p>
            <a:r>
              <a:rPr lang="en-US" sz="2400" b="1" dirty="0" smtClean="0"/>
              <a:t>December 2017</a:t>
            </a:r>
          </a:p>
          <a:p>
            <a:pPr lvl="2"/>
            <a:r>
              <a:rPr lang="en-US" sz="2400" dirty="0" smtClean="0"/>
              <a:t>Ad Hoc Geography Committee formed</a:t>
            </a:r>
          </a:p>
          <a:p>
            <a:r>
              <a:rPr lang="en-US" sz="2400" b="1" dirty="0" smtClean="0"/>
              <a:t>June 2018</a:t>
            </a:r>
            <a:endParaRPr lang="en-US" sz="2400" b="1" dirty="0"/>
          </a:p>
          <a:p>
            <a:pPr lvl="1"/>
            <a:r>
              <a:rPr lang="en-US" sz="2400" dirty="0"/>
              <a:t>Critical comments sent to HHS regarding liver allocation</a:t>
            </a:r>
          </a:p>
          <a:p>
            <a:pPr lvl="1"/>
            <a:r>
              <a:rPr lang="en-US" sz="2400" dirty="0" smtClean="0"/>
              <a:t>Geography </a:t>
            </a:r>
            <a:r>
              <a:rPr lang="en-US" sz="2400" dirty="0"/>
              <a:t>principles ratified by </a:t>
            </a:r>
            <a:r>
              <a:rPr lang="en-US" sz="2400" dirty="0" smtClean="0"/>
              <a:t>Board</a:t>
            </a:r>
          </a:p>
          <a:p>
            <a:pPr lvl="1"/>
            <a:r>
              <a:rPr lang="en-US" sz="2400" dirty="0" smtClean="0"/>
              <a:t>Executive </a:t>
            </a:r>
            <a:r>
              <a:rPr lang="en-US" sz="2400" dirty="0"/>
              <a:t>Committee directs </a:t>
            </a:r>
            <a:r>
              <a:rPr lang="en-US" sz="2400" dirty="0" smtClean="0"/>
              <a:t>Liver Committee </a:t>
            </a:r>
            <a:r>
              <a:rPr lang="en-US" sz="2400" dirty="0"/>
              <a:t>to amend liver policy to </a:t>
            </a:r>
            <a:r>
              <a:rPr lang="en-US" sz="2400" dirty="0" smtClean="0"/>
              <a:t>remove DSA/Region  </a:t>
            </a:r>
            <a:endParaRPr lang="en-US" sz="2400" dirty="0"/>
          </a:p>
          <a:p>
            <a:r>
              <a:rPr lang="en-US" sz="2400" b="1" dirty="0" smtClean="0"/>
              <a:t>July 2018 </a:t>
            </a:r>
          </a:p>
          <a:p>
            <a:pPr lvl="1"/>
            <a:r>
              <a:rPr lang="en-US" sz="2400" dirty="0" smtClean="0"/>
              <a:t>Liver </a:t>
            </a:r>
            <a:r>
              <a:rPr lang="en-US" sz="2400" dirty="0"/>
              <a:t>lawsuit </a:t>
            </a:r>
            <a:r>
              <a:rPr lang="en-US" sz="2400" dirty="0" smtClean="0"/>
              <a:t>filed</a:t>
            </a:r>
          </a:p>
          <a:p>
            <a:pPr lvl="1"/>
            <a:r>
              <a:rPr lang="en-US" sz="2400" dirty="0" smtClean="0"/>
              <a:t>HRSA </a:t>
            </a:r>
            <a:r>
              <a:rPr lang="en-US" sz="2400" dirty="0"/>
              <a:t>letter to OPTN regarding </a:t>
            </a:r>
            <a:r>
              <a:rPr lang="en-US" sz="2400" dirty="0" smtClean="0"/>
              <a:t>DSA</a:t>
            </a:r>
          </a:p>
          <a:p>
            <a:pPr lvl="1"/>
            <a:r>
              <a:rPr lang="en-US" sz="2400" dirty="0" smtClean="0"/>
              <a:t>Two bills filed in Congress, one pro-sharing, one pro-local</a:t>
            </a:r>
          </a:p>
          <a:p>
            <a:pPr lvl="1"/>
            <a:endParaRPr lang="en-US" sz="2400" dirty="0"/>
          </a:p>
          <a:p>
            <a:endParaRPr lang="en-US" sz="3200" dirty="0"/>
          </a:p>
          <a:p>
            <a:endParaRPr lang="en-US" sz="1600"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18</a:t>
            </a:fld>
            <a:endParaRPr lang="en-US" dirty="0"/>
          </a:p>
        </p:txBody>
      </p:sp>
      <p:sp>
        <p:nvSpPr>
          <p:cNvPr id="3" name="Title 2"/>
          <p:cNvSpPr>
            <a:spLocks noGrp="1"/>
          </p:cNvSpPr>
          <p:nvPr>
            <p:ph type="title"/>
          </p:nvPr>
        </p:nvSpPr>
        <p:spPr>
          <a:xfrm>
            <a:off x="8782958" y="1303576"/>
            <a:ext cx="3013819" cy="850932"/>
          </a:xfrm>
        </p:spPr>
        <p:txBody>
          <a:bodyPr/>
          <a:lstStyle/>
          <a:p>
            <a:r>
              <a:rPr lang="en-US" dirty="0" smtClean="0"/>
              <a:t>Timeline</a:t>
            </a:r>
            <a:endParaRPr lang="en-US" dirty="0"/>
          </a:p>
        </p:txBody>
      </p:sp>
    </p:spTree>
    <p:extLst>
      <p:ext uri="{BB962C8B-B14F-4D97-AF65-F5344CB8AC3E}">
        <p14:creationId xmlns:p14="http://schemas.microsoft.com/office/powerpoint/2010/main" val="3267918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973" y="4932648"/>
            <a:ext cx="11654804" cy="850932"/>
          </a:xfrm>
        </p:spPr>
        <p:txBody>
          <a:bodyPr/>
          <a:lstStyle/>
          <a:p>
            <a:pPr algn="ctr"/>
            <a:r>
              <a:rPr lang="en-US" dirty="0"/>
              <a:t>Lung</a:t>
            </a:r>
          </a:p>
        </p:txBody>
      </p:sp>
      <p:sp>
        <p:nvSpPr>
          <p:cNvPr id="4" name="Slide Number Placeholder 3"/>
          <p:cNvSpPr>
            <a:spLocks noGrp="1"/>
          </p:cNvSpPr>
          <p:nvPr>
            <p:ph type="sldNum" sz="quarter" idx="4"/>
          </p:nvPr>
        </p:nvSpPr>
        <p:spPr/>
        <p:txBody>
          <a:bodyPr/>
          <a:lstStyle/>
          <a:p>
            <a:fld id="{AFEF8753-48E3-DC43-B5AB-733E5321FD2E}" type="slidenum">
              <a:rPr lang="en-US" smtClean="0"/>
              <a:pPr/>
              <a:t>19</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708" y="1717548"/>
            <a:ext cx="2991612" cy="2991612"/>
          </a:xfrm>
          <a:prstGeom prst="rect">
            <a:avLst/>
          </a:prstGeom>
        </p:spPr>
      </p:pic>
    </p:spTree>
    <p:extLst>
      <p:ext uri="{BB962C8B-B14F-4D97-AF65-F5344CB8AC3E}">
        <p14:creationId xmlns:p14="http://schemas.microsoft.com/office/powerpoint/2010/main" val="2655115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28168553"/>
              </p:ext>
            </p:extLst>
          </p:nvPr>
        </p:nvGraphicFramePr>
        <p:xfrm>
          <a:off x="398527" y="491608"/>
          <a:ext cx="11398250" cy="5605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AFEF8753-48E3-DC43-B5AB-733E5321FD2E}" type="slidenum">
              <a:rPr lang="en-US" smtClean="0"/>
              <a:pPr/>
              <a:t>2</a:t>
            </a:fld>
            <a:endParaRPr lang="en-US" dirty="0"/>
          </a:p>
        </p:txBody>
      </p:sp>
    </p:spTree>
    <p:extLst>
      <p:ext uri="{BB962C8B-B14F-4D97-AF65-F5344CB8AC3E}">
        <p14:creationId xmlns:p14="http://schemas.microsoft.com/office/powerpoint/2010/main" val="2515560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80" y="1007242"/>
            <a:ext cx="11397885" cy="5369374"/>
          </a:xfrm>
        </p:spPr>
        <p:txBody>
          <a:bodyPr>
            <a:noAutofit/>
          </a:bodyPr>
          <a:lstStyle/>
          <a:p>
            <a:r>
              <a:rPr lang="en-US" sz="3200" dirty="0">
                <a:solidFill>
                  <a:schemeClr val="tx1">
                    <a:lumMod val="65000"/>
                    <a:lumOff val="35000"/>
                  </a:schemeClr>
                </a:solidFill>
                <a:cs typeface="Times New Roman" pitchFamily="18" charset="0"/>
              </a:rPr>
              <a:t>U</a:t>
            </a:r>
            <a:r>
              <a:rPr lang="en-US" sz="3200" dirty="0" smtClean="0">
                <a:solidFill>
                  <a:schemeClr val="tx1">
                    <a:lumMod val="65000"/>
                    <a:lumOff val="35000"/>
                  </a:schemeClr>
                </a:solidFill>
                <a:cs typeface="Times New Roman" pitchFamily="18" charset="0"/>
              </a:rPr>
              <a:t>se </a:t>
            </a:r>
            <a:r>
              <a:rPr lang="en-US" sz="3200" dirty="0">
                <a:solidFill>
                  <a:schemeClr val="tx1">
                    <a:lumMod val="65000"/>
                    <a:lumOff val="35000"/>
                  </a:schemeClr>
                </a:solidFill>
                <a:cs typeface="Times New Roman" pitchFamily="18" charset="0"/>
              </a:rPr>
              <a:t>of the DSA as the primary unit of lung distribution was </a:t>
            </a:r>
            <a:r>
              <a:rPr lang="en-US" sz="3200" b="1" i="1" dirty="0">
                <a:solidFill>
                  <a:schemeClr val="tx1">
                    <a:lumMod val="65000"/>
                    <a:lumOff val="35000"/>
                  </a:schemeClr>
                </a:solidFill>
                <a:cs typeface="Times New Roman" pitchFamily="18" charset="0"/>
              </a:rPr>
              <a:t>arbitrary and </a:t>
            </a:r>
            <a:r>
              <a:rPr lang="en-US" sz="3200" b="1" i="1" dirty="0" smtClean="0">
                <a:solidFill>
                  <a:schemeClr val="tx1">
                    <a:lumMod val="65000"/>
                    <a:lumOff val="35000"/>
                  </a:schemeClr>
                </a:solidFill>
                <a:cs typeface="Times New Roman" pitchFamily="18" charset="0"/>
              </a:rPr>
              <a:t>capricious</a:t>
            </a:r>
            <a:r>
              <a:rPr lang="en-US" sz="3200" i="1" dirty="0" smtClean="0">
                <a:solidFill>
                  <a:schemeClr val="tx1">
                    <a:lumMod val="65000"/>
                    <a:lumOff val="35000"/>
                  </a:schemeClr>
                </a:solidFill>
                <a:cs typeface="Times New Roman" pitchFamily="18" charset="0"/>
              </a:rPr>
              <a:t> </a:t>
            </a:r>
            <a:r>
              <a:rPr lang="en-US" sz="3200" dirty="0" smtClean="0">
                <a:solidFill>
                  <a:schemeClr val="tx1">
                    <a:lumMod val="65000"/>
                    <a:lumOff val="35000"/>
                  </a:schemeClr>
                </a:solidFill>
                <a:cs typeface="Times New Roman" pitchFamily="18" charset="0"/>
              </a:rPr>
              <a:t>because</a:t>
            </a:r>
            <a:r>
              <a:rPr lang="en-US" sz="3200" i="1" dirty="0" smtClean="0">
                <a:solidFill>
                  <a:schemeClr val="tx1">
                    <a:lumMod val="65000"/>
                    <a:lumOff val="35000"/>
                  </a:schemeClr>
                </a:solidFill>
                <a:cs typeface="Times New Roman" pitchFamily="18" charset="0"/>
              </a:rPr>
              <a:t>:</a:t>
            </a:r>
            <a:endParaRPr lang="en-US" sz="3200" b="1" i="1" dirty="0">
              <a:solidFill>
                <a:schemeClr val="tx1">
                  <a:lumMod val="65000"/>
                  <a:lumOff val="35000"/>
                </a:schemeClr>
              </a:solidFill>
              <a:cs typeface="Times New Roman" pitchFamily="18" charset="0"/>
            </a:endParaRPr>
          </a:p>
          <a:p>
            <a:pPr lvl="3"/>
            <a:r>
              <a:rPr lang="en-US" sz="3200" dirty="0" smtClean="0">
                <a:solidFill>
                  <a:schemeClr val="tx1">
                    <a:lumMod val="65000"/>
                    <a:lumOff val="35000"/>
                  </a:schemeClr>
                </a:solidFill>
                <a:cs typeface="Times New Roman" pitchFamily="18" charset="0"/>
              </a:rPr>
              <a:t>DSAs </a:t>
            </a:r>
            <a:r>
              <a:rPr lang="en-US" sz="3200" dirty="0">
                <a:solidFill>
                  <a:schemeClr val="tx1">
                    <a:lumMod val="65000"/>
                    <a:lumOff val="35000"/>
                  </a:schemeClr>
                </a:solidFill>
                <a:cs typeface="Times New Roman" pitchFamily="18" charset="0"/>
              </a:rPr>
              <a:t>have no correlation to organ viability</a:t>
            </a:r>
          </a:p>
          <a:p>
            <a:pPr lvl="3"/>
            <a:r>
              <a:rPr lang="en-US" sz="3200" dirty="0" smtClean="0">
                <a:solidFill>
                  <a:schemeClr val="tx1">
                    <a:lumMod val="65000"/>
                    <a:lumOff val="35000"/>
                  </a:schemeClr>
                </a:solidFill>
                <a:cs typeface="Times New Roman" pitchFamily="18" charset="0"/>
              </a:rPr>
              <a:t>DSAs </a:t>
            </a:r>
            <a:r>
              <a:rPr lang="en-US" sz="3200" dirty="0">
                <a:solidFill>
                  <a:schemeClr val="tx1">
                    <a:lumMod val="65000"/>
                    <a:lumOff val="35000"/>
                  </a:schemeClr>
                </a:solidFill>
                <a:cs typeface="Times New Roman" pitchFamily="18" charset="0"/>
              </a:rPr>
              <a:t>were not created for organ distribution</a:t>
            </a:r>
          </a:p>
          <a:p>
            <a:pPr lvl="3"/>
            <a:r>
              <a:rPr lang="en-US" sz="3200" dirty="0" smtClean="0">
                <a:solidFill>
                  <a:schemeClr val="tx1">
                    <a:lumMod val="65000"/>
                    <a:lumOff val="35000"/>
                  </a:schemeClr>
                </a:solidFill>
                <a:cs typeface="Times New Roman" pitchFamily="18" charset="0"/>
              </a:rPr>
              <a:t>DSAs </a:t>
            </a:r>
            <a:r>
              <a:rPr lang="en-US" sz="3200" dirty="0">
                <a:solidFill>
                  <a:schemeClr val="tx1">
                    <a:lumMod val="65000"/>
                    <a:lumOff val="35000"/>
                  </a:schemeClr>
                </a:solidFill>
                <a:cs typeface="Times New Roman" pitchFamily="18" charset="0"/>
              </a:rPr>
              <a:t>are not consistent in size (geographically, population, patients waiting, donors, # of programs)</a:t>
            </a:r>
          </a:p>
          <a:p>
            <a:pPr lvl="3"/>
            <a:r>
              <a:rPr lang="en-US" sz="3200" dirty="0">
                <a:solidFill>
                  <a:schemeClr val="tx1">
                    <a:lumMod val="65000"/>
                    <a:lumOff val="35000"/>
                  </a:schemeClr>
                </a:solidFill>
                <a:cs typeface="Times New Roman" pitchFamily="18" charset="0"/>
              </a:rPr>
              <a:t>U</a:t>
            </a:r>
            <a:r>
              <a:rPr lang="en-US" sz="3200" dirty="0" smtClean="0">
                <a:solidFill>
                  <a:schemeClr val="tx1">
                    <a:lumMod val="65000"/>
                    <a:lumOff val="35000"/>
                  </a:schemeClr>
                </a:solidFill>
                <a:cs typeface="Times New Roman" pitchFamily="18" charset="0"/>
              </a:rPr>
              <a:t>sing </a:t>
            </a:r>
            <a:r>
              <a:rPr lang="en-US" sz="3200" dirty="0">
                <a:solidFill>
                  <a:schemeClr val="tx1">
                    <a:lumMod val="65000"/>
                    <a:lumOff val="35000"/>
                  </a:schemeClr>
                </a:solidFill>
                <a:cs typeface="Times New Roman" pitchFamily="18" charset="0"/>
              </a:rPr>
              <a:t>DSAs results in wide variation </a:t>
            </a:r>
          </a:p>
          <a:p>
            <a:pPr lvl="3"/>
            <a:r>
              <a:rPr lang="en-US" sz="3200" dirty="0">
                <a:solidFill>
                  <a:schemeClr val="tx1">
                    <a:lumMod val="65000"/>
                    <a:lumOff val="35000"/>
                  </a:schemeClr>
                </a:solidFill>
                <a:cs typeface="Times New Roman" pitchFamily="18" charset="0"/>
              </a:rPr>
              <a:t>U</a:t>
            </a:r>
            <a:r>
              <a:rPr lang="en-US" sz="3200" dirty="0" smtClean="0">
                <a:solidFill>
                  <a:schemeClr val="tx1">
                    <a:lumMod val="65000"/>
                    <a:lumOff val="35000"/>
                  </a:schemeClr>
                </a:solidFill>
                <a:cs typeface="Times New Roman" pitchFamily="18" charset="0"/>
              </a:rPr>
              <a:t>sing </a:t>
            </a:r>
            <a:r>
              <a:rPr lang="en-US" sz="3200" dirty="0">
                <a:solidFill>
                  <a:schemeClr val="tx1">
                    <a:lumMod val="65000"/>
                    <a:lumOff val="35000"/>
                  </a:schemeClr>
                </a:solidFill>
                <a:cs typeface="Times New Roman" pitchFamily="18" charset="0"/>
              </a:rPr>
              <a:t>DSAs results in allocation inconsistent with the mandates of the final rule</a:t>
            </a:r>
          </a:p>
          <a:p>
            <a:endParaRPr lang="en-US" dirty="0"/>
          </a:p>
        </p:txBody>
      </p:sp>
      <p:sp>
        <p:nvSpPr>
          <p:cNvPr id="3" name="Title 2"/>
          <p:cNvSpPr>
            <a:spLocks noGrp="1"/>
          </p:cNvSpPr>
          <p:nvPr>
            <p:ph type="title"/>
          </p:nvPr>
        </p:nvSpPr>
        <p:spPr/>
        <p:txBody>
          <a:bodyPr/>
          <a:lstStyle/>
          <a:p>
            <a:r>
              <a:rPr lang="en-US" dirty="0" smtClean="0"/>
              <a:t>Plaintiff’s Argument</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20</a:t>
            </a:fld>
            <a:endParaRPr lang="en-US" dirty="0"/>
          </a:p>
        </p:txBody>
      </p:sp>
    </p:spTree>
    <p:extLst>
      <p:ext uri="{BB962C8B-B14F-4D97-AF65-F5344CB8AC3E}">
        <p14:creationId xmlns:p14="http://schemas.microsoft.com/office/powerpoint/2010/main" val="3962953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0978" y="431801"/>
            <a:ext cx="11921022" cy="6259622"/>
          </a:xfrm>
        </p:spPr>
        <p:txBody>
          <a:bodyPr>
            <a:normAutofit/>
          </a:bodyPr>
          <a:lstStyle/>
          <a:p>
            <a:r>
              <a:rPr lang="en-US" sz="4000" dirty="0"/>
              <a:t>Executive Committee concluded that:</a:t>
            </a:r>
          </a:p>
          <a:p>
            <a:pPr lvl="1"/>
            <a:r>
              <a:rPr lang="en-US" sz="2800" dirty="0"/>
              <a:t>L</a:t>
            </a:r>
            <a:r>
              <a:rPr lang="en-US" sz="2800" dirty="0" smtClean="0"/>
              <a:t>ung </a:t>
            </a:r>
            <a:r>
              <a:rPr lang="en-US" sz="2800" dirty="0"/>
              <a:t>allocation policy contained an over-reliance on DSA as primary unit of allocation </a:t>
            </a:r>
          </a:p>
          <a:p>
            <a:pPr lvl="1"/>
            <a:r>
              <a:rPr lang="en-US" sz="2800" dirty="0" smtClean="0"/>
              <a:t>A revised </a:t>
            </a:r>
            <a:r>
              <a:rPr lang="en-US" sz="2800" dirty="0"/>
              <a:t>policy that does not depend on DSA as primary unit of allocation of lungs is more consistent with Final Rule</a:t>
            </a:r>
          </a:p>
          <a:p>
            <a:pPr lvl="1"/>
            <a:r>
              <a:rPr lang="en-US" sz="2800" dirty="0" smtClean="0"/>
              <a:t>Replacing DSA with a 250-mile </a:t>
            </a:r>
            <a:r>
              <a:rPr lang="en-US" sz="2800" dirty="0"/>
              <a:t>circle </a:t>
            </a:r>
            <a:r>
              <a:rPr lang="en-US" sz="2800" dirty="0" smtClean="0"/>
              <a:t>from </a:t>
            </a:r>
            <a:r>
              <a:rPr lang="en-US" sz="2800" dirty="0"/>
              <a:t>donor hospital as first element of lung allocation </a:t>
            </a:r>
            <a:r>
              <a:rPr lang="en-US" sz="2800" dirty="0" smtClean="0"/>
              <a:t>is a reasonable </a:t>
            </a:r>
            <a:r>
              <a:rPr lang="en-US" sz="2800" dirty="0"/>
              <a:t>geographic constraint</a:t>
            </a:r>
          </a:p>
          <a:p>
            <a:r>
              <a:rPr lang="en-US" sz="3600" dirty="0"/>
              <a:t>250-mile circle </a:t>
            </a:r>
            <a:r>
              <a:rPr lang="en-US" sz="3600" dirty="0" smtClean="0"/>
              <a:t>was implemented </a:t>
            </a:r>
            <a:r>
              <a:rPr lang="en-US" sz="3600" dirty="0"/>
              <a:t>in </a:t>
            </a:r>
            <a:r>
              <a:rPr lang="en-US" sz="3600" dirty="0" smtClean="0"/>
              <a:t>November, </a:t>
            </a:r>
            <a:r>
              <a:rPr lang="en-US" sz="3600" dirty="0"/>
              <a:t>subject to subsequent public comment, confirmed by Board of Directors in June</a:t>
            </a:r>
          </a:p>
        </p:txBody>
      </p:sp>
      <p:sp>
        <p:nvSpPr>
          <p:cNvPr id="4" name="Slide Number Placeholder 3"/>
          <p:cNvSpPr>
            <a:spLocks noGrp="1"/>
          </p:cNvSpPr>
          <p:nvPr>
            <p:ph type="sldNum" sz="quarter" idx="4"/>
          </p:nvPr>
        </p:nvSpPr>
        <p:spPr/>
        <p:txBody>
          <a:bodyPr/>
          <a:lstStyle/>
          <a:p>
            <a:fld id="{AFEF8753-48E3-DC43-B5AB-733E5321FD2E}" type="slidenum">
              <a:rPr lang="en-US" smtClean="0"/>
              <a:pPr/>
              <a:t>21</a:t>
            </a:fld>
            <a:endParaRPr lang="en-US" dirty="0"/>
          </a:p>
        </p:txBody>
      </p:sp>
    </p:spTree>
    <p:extLst>
      <p:ext uri="{BB962C8B-B14F-4D97-AF65-F5344CB8AC3E}">
        <p14:creationId xmlns:p14="http://schemas.microsoft.com/office/powerpoint/2010/main" val="1895881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95721" y="5311140"/>
            <a:ext cx="1548285" cy="850932"/>
          </a:xfrm>
        </p:spPr>
        <p:txBody>
          <a:bodyPr/>
          <a:lstStyle/>
          <a:p>
            <a:r>
              <a:rPr lang="en-US" dirty="0" smtClean="0"/>
              <a:t>Liver</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solidFill>
                  <a:srgbClr val="000000">
                    <a:tint val="75000"/>
                  </a:srgbClr>
                </a:solidFill>
              </a:rPr>
              <a:pPr/>
              <a:t>22</a:t>
            </a:fld>
            <a:endParaRPr lang="en-US" dirty="0">
              <a:solidFill>
                <a:srgbClr val="000000">
                  <a:tint val="75000"/>
                </a:srgb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48" y="1930908"/>
            <a:ext cx="3380232" cy="3380232"/>
          </a:xfrm>
          <a:prstGeom prst="rect">
            <a:avLst/>
          </a:prstGeom>
        </p:spPr>
      </p:pic>
    </p:spTree>
    <p:extLst>
      <p:ext uri="{BB962C8B-B14F-4D97-AF65-F5344CB8AC3E}">
        <p14:creationId xmlns:p14="http://schemas.microsoft.com/office/powerpoint/2010/main" val="641716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857" y="1348829"/>
            <a:ext cx="11891328" cy="5027787"/>
          </a:xfrm>
        </p:spPr>
        <p:txBody>
          <a:bodyPr>
            <a:normAutofit/>
          </a:bodyPr>
          <a:lstStyle/>
          <a:p>
            <a:r>
              <a:rPr lang="en-US" sz="3600" dirty="0"/>
              <a:t>Distribution to region + 150 mile circle for most urgent candidates</a:t>
            </a:r>
          </a:p>
          <a:p>
            <a:r>
              <a:rPr lang="en-US" sz="3600" dirty="0"/>
              <a:t>3 </a:t>
            </a:r>
            <a:r>
              <a:rPr lang="en-US" sz="3600" dirty="0" smtClean="0"/>
              <a:t>proximity </a:t>
            </a:r>
            <a:r>
              <a:rPr lang="en-US" sz="3600" dirty="0"/>
              <a:t>points to candidates within the circle </a:t>
            </a:r>
            <a:r>
              <a:rPr lang="en-US" sz="3600" dirty="0" smtClean="0"/>
              <a:t>or DSA </a:t>
            </a:r>
            <a:endParaRPr lang="en-US" sz="3600" dirty="0"/>
          </a:p>
          <a:p>
            <a:r>
              <a:rPr lang="en-US" sz="3600" dirty="0"/>
              <a:t>Allocation to DSA for lower MELDs</a:t>
            </a:r>
          </a:p>
          <a:p>
            <a:r>
              <a:rPr lang="en-US" sz="3600" dirty="0"/>
              <a:t>Allocation to DSA for hard-to-place livers (DCD, </a:t>
            </a:r>
            <a:r>
              <a:rPr lang="en-US" sz="3600" dirty="0" smtClean="0"/>
              <a:t>&gt; 70 </a:t>
            </a:r>
            <a:r>
              <a:rPr lang="en-US" sz="3600" dirty="0" err="1" smtClean="0"/>
              <a:t>yr</a:t>
            </a:r>
            <a:r>
              <a:rPr lang="en-US" sz="3600" dirty="0" smtClean="0"/>
              <a:t>)</a:t>
            </a:r>
            <a:endParaRPr lang="en-US" sz="3600" dirty="0"/>
          </a:p>
        </p:txBody>
      </p:sp>
      <p:sp>
        <p:nvSpPr>
          <p:cNvPr id="3" name="Title 2"/>
          <p:cNvSpPr>
            <a:spLocks noGrp="1"/>
          </p:cNvSpPr>
          <p:nvPr>
            <p:ph type="title"/>
          </p:nvPr>
        </p:nvSpPr>
        <p:spPr>
          <a:xfrm>
            <a:off x="385380" y="205928"/>
            <a:ext cx="11654804" cy="850932"/>
          </a:xfrm>
        </p:spPr>
        <p:txBody>
          <a:bodyPr/>
          <a:lstStyle/>
          <a:p>
            <a:r>
              <a:rPr lang="en-US" dirty="0" smtClean="0"/>
              <a:t>New Liver Policy – December 2017</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23</a:t>
            </a:fld>
            <a:endParaRPr lang="en-US" dirty="0"/>
          </a:p>
        </p:txBody>
      </p:sp>
    </p:spTree>
    <p:extLst>
      <p:ext uri="{BB962C8B-B14F-4D97-AF65-F5344CB8AC3E}">
        <p14:creationId xmlns:p14="http://schemas.microsoft.com/office/powerpoint/2010/main" val="2439248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80" y="1120229"/>
            <a:ext cx="11394917" cy="5911436"/>
          </a:xfrm>
        </p:spPr>
        <p:txBody>
          <a:bodyPr>
            <a:noAutofit/>
          </a:bodyPr>
          <a:lstStyle/>
          <a:p>
            <a:r>
              <a:rPr lang="en-US" dirty="0"/>
              <a:t>Letter to HHS Secretary received May 30, 2018</a:t>
            </a:r>
          </a:p>
          <a:p>
            <a:r>
              <a:rPr lang="en-US" dirty="0"/>
              <a:t>Same law firm that filed suit over lung policy</a:t>
            </a:r>
          </a:p>
          <a:p>
            <a:r>
              <a:rPr lang="en-US" dirty="0" smtClean="0"/>
              <a:t>Argued </a:t>
            </a:r>
            <a:r>
              <a:rPr lang="en-US" dirty="0"/>
              <a:t>that liver policy (using Regions and DSAs) is inconsistent with the Final </a:t>
            </a:r>
            <a:r>
              <a:rPr lang="en-US" dirty="0" smtClean="0"/>
              <a:t>Rule and challenges:</a:t>
            </a:r>
            <a:endParaRPr lang="en-US" dirty="0"/>
          </a:p>
          <a:p>
            <a:pPr lvl="2">
              <a:buFont typeface="Courier New" panose="02070309020205020404" pitchFamily="49" charset="0"/>
              <a:buChar char="o"/>
            </a:pPr>
            <a:r>
              <a:rPr lang="en-US" sz="2800" dirty="0" smtClean="0"/>
              <a:t>Current </a:t>
            </a:r>
            <a:r>
              <a:rPr lang="en-US" sz="2800" dirty="0"/>
              <a:t>liver policy</a:t>
            </a:r>
          </a:p>
          <a:p>
            <a:pPr lvl="2">
              <a:buFont typeface="Courier New" panose="02070309020205020404" pitchFamily="49" charset="0"/>
              <a:buChar char="o"/>
            </a:pPr>
            <a:r>
              <a:rPr lang="en-US" sz="2800" dirty="0"/>
              <a:t>Policy approved in December 2017</a:t>
            </a:r>
          </a:p>
          <a:p>
            <a:pPr lvl="2">
              <a:buFont typeface="Courier New" panose="02070309020205020404" pitchFamily="49" charset="0"/>
              <a:buChar char="o"/>
            </a:pPr>
            <a:r>
              <a:rPr lang="en-US" sz="2800" dirty="0"/>
              <a:t>Policy for the National Liver Review Board (NLRB) scoring of exception patients</a:t>
            </a:r>
          </a:p>
          <a:p>
            <a:r>
              <a:rPr lang="en-US" dirty="0"/>
              <a:t>Letter requests immediate action by the Secretary</a:t>
            </a:r>
          </a:p>
        </p:txBody>
      </p:sp>
      <p:sp>
        <p:nvSpPr>
          <p:cNvPr id="3" name="Title 2"/>
          <p:cNvSpPr>
            <a:spLocks noGrp="1"/>
          </p:cNvSpPr>
          <p:nvPr>
            <p:ph type="title"/>
          </p:nvPr>
        </p:nvSpPr>
        <p:spPr/>
        <p:txBody>
          <a:bodyPr/>
          <a:lstStyle/>
          <a:p>
            <a:r>
              <a:rPr lang="en-US" dirty="0" smtClean="0"/>
              <a:t>May 30:  Critical Comment </a:t>
            </a:r>
            <a:r>
              <a:rPr lang="en-US" dirty="0"/>
              <a:t>to HHS</a:t>
            </a:r>
          </a:p>
        </p:txBody>
      </p:sp>
      <p:sp>
        <p:nvSpPr>
          <p:cNvPr id="4" name="Slide Number Placeholder 3"/>
          <p:cNvSpPr>
            <a:spLocks noGrp="1"/>
          </p:cNvSpPr>
          <p:nvPr>
            <p:ph type="sldNum" sz="quarter" idx="4"/>
          </p:nvPr>
        </p:nvSpPr>
        <p:spPr/>
        <p:txBody>
          <a:bodyPr/>
          <a:lstStyle/>
          <a:p>
            <a:fld id="{AFEF8753-48E3-DC43-B5AB-733E5321FD2E}" type="slidenum">
              <a:rPr lang="en-US" smtClean="0"/>
              <a:pPr/>
              <a:t>24</a:t>
            </a:fld>
            <a:endParaRPr lang="en-US" dirty="0"/>
          </a:p>
        </p:txBody>
      </p:sp>
    </p:spTree>
    <p:extLst>
      <p:ext uri="{BB962C8B-B14F-4D97-AF65-F5344CB8AC3E}">
        <p14:creationId xmlns:p14="http://schemas.microsoft.com/office/powerpoint/2010/main" val="1045244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6867" y="1152396"/>
            <a:ext cx="11394917" cy="4601680"/>
          </a:xfrm>
        </p:spPr>
        <p:txBody>
          <a:bodyPr>
            <a:normAutofit fontScale="92500" lnSpcReduction="10000"/>
          </a:bodyPr>
          <a:lstStyle/>
          <a:p>
            <a:pPr marL="0" indent="0">
              <a:buNone/>
            </a:pPr>
            <a:r>
              <a:rPr lang="en-US" sz="3600" dirty="0"/>
              <a:t>HRSA </a:t>
            </a:r>
            <a:r>
              <a:rPr lang="en-US" sz="3600" dirty="0" smtClean="0"/>
              <a:t>Administrator seeks </a:t>
            </a:r>
            <a:r>
              <a:rPr lang="en-US" sz="3600" dirty="0"/>
              <a:t>the OPTN’s views on whether the following aspects of the revised allocation policy are aligned with NOTA and the Final Rule:</a:t>
            </a:r>
          </a:p>
          <a:p>
            <a:r>
              <a:rPr lang="en-US" sz="3600" dirty="0"/>
              <a:t>Using DSAs as units of allocation</a:t>
            </a:r>
          </a:p>
          <a:p>
            <a:r>
              <a:rPr lang="en-US" sz="3600" dirty="0"/>
              <a:t>Using OPTN regions as units of allocation</a:t>
            </a:r>
          </a:p>
          <a:p>
            <a:r>
              <a:rPr lang="en-US" sz="3600" dirty="0"/>
              <a:t>Using proximity points in relation to DSAs</a:t>
            </a:r>
          </a:p>
          <a:p>
            <a:r>
              <a:rPr lang="en-US" sz="3600" dirty="0"/>
              <a:t>Using median MELD in DSAs in granting exceptions</a:t>
            </a:r>
          </a:p>
          <a:p>
            <a:endParaRPr lang="en-US" dirty="0"/>
          </a:p>
        </p:txBody>
      </p:sp>
      <p:sp>
        <p:nvSpPr>
          <p:cNvPr id="3" name="Title 2"/>
          <p:cNvSpPr>
            <a:spLocks noGrp="1"/>
          </p:cNvSpPr>
          <p:nvPr>
            <p:ph type="title"/>
          </p:nvPr>
        </p:nvSpPr>
        <p:spPr>
          <a:xfrm>
            <a:off x="457787" y="104390"/>
            <a:ext cx="11933560" cy="850932"/>
          </a:xfrm>
        </p:spPr>
        <p:txBody>
          <a:bodyPr/>
          <a:lstStyle/>
          <a:p>
            <a:r>
              <a:rPr lang="en-US" dirty="0"/>
              <a:t>June </a:t>
            </a:r>
            <a:r>
              <a:rPr lang="en-US" dirty="0" smtClean="0"/>
              <a:t>8:  HRSA </a:t>
            </a:r>
            <a:r>
              <a:rPr lang="en-US" sz="4100" dirty="0" smtClean="0"/>
              <a:t>Request </a:t>
            </a:r>
            <a:r>
              <a:rPr lang="en-US" sz="4100" dirty="0"/>
              <a:t>to OPTN</a:t>
            </a:r>
          </a:p>
        </p:txBody>
      </p:sp>
      <p:sp>
        <p:nvSpPr>
          <p:cNvPr id="4" name="Slide Number Placeholder 3"/>
          <p:cNvSpPr>
            <a:spLocks noGrp="1"/>
          </p:cNvSpPr>
          <p:nvPr>
            <p:ph type="sldNum" sz="quarter" idx="4"/>
          </p:nvPr>
        </p:nvSpPr>
        <p:spPr/>
        <p:txBody>
          <a:bodyPr/>
          <a:lstStyle/>
          <a:p>
            <a:fld id="{AFEF8753-48E3-DC43-B5AB-733E5321FD2E}" type="slidenum">
              <a:rPr lang="en-US" smtClean="0"/>
              <a:pPr/>
              <a:t>25</a:t>
            </a:fld>
            <a:endParaRPr lang="en-US" dirty="0"/>
          </a:p>
        </p:txBody>
      </p:sp>
    </p:spTree>
    <p:extLst>
      <p:ext uri="{BB962C8B-B14F-4D97-AF65-F5344CB8AC3E}">
        <p14:creationId xmlns:p14="http://schemas.microsoft.com/office/powerpoint/2010/main" val="3033589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79" y="1112874"/>
            <a:ext cx="11397885" cy="5358809"/>
          </a:xfrm>
        </p:spPr>
        <p:txBody>
          <a:bodyPr>
            <a:normAutofit/>
          </a:bodyPr>
          <a:lstStyle/>
          <a:p>
            <a:r>
              <a:rPr lang="en-US" dirty="0"/>
              <a:t>Revised Liver Policy does not include an over-reliance on DSA due to prioritization of medically urgent candidates irrespective of location</a:t>
            </a:r>
          </a:p>
          <a:p>
            <a:r>
              <a:rPr lang="en-US" dirty="0"/>
              <a:t>Lung allocation policy first distributed exclusively in the DSA; revised Liver does not</a:t>
            </a:r>
          </a:p>
          <a:p>
            <a:r>
              <a:rPr lang="en-US" dirty="0"/>
              <a:t>OPTN reconfirms that DSAs/Regions are neither rationally determined nor consistently applied</a:t>
            </a:r>
          </a:p>
          <a:p>
            <a:r>
              <a:rPr lang="en-US" dirty="0"/>
              <a:t>OPTN commits to a multi-step plan to eliminate use of DSAs/Regions in liver distribution in a deliberative manner and within a timeframe that will reduce likelihood of unintended consequences</a:t>
            </a:r>
          </a:p>
          <a:p>
            <a:pPr lvl="3"/>
            <a:r>
              <a:rPr lang="en-US" sz="2800" dirty="0" smtClean="0"/>
              <a:t>i.e., organ discard, </a:t>
            </a:r>
            <a:r>
              <a:rPr lang="en-US" sz="2800" dirty="0"/>
              <a:t>harm to patients</a:t>
            </a:r>
          </a:p>
          <a:p>
            <a:pPr lvl="1"/>
            <a:endParaRPr lang="en-US" sz="2800" dirty="0"/>
          </a:p>
          <a:p>
            <a:endParaRPr lang="en-US" dirty="0"/>
          </a:p>
        </p:txBody>
      </p:sp>
      <p:sp>
        <p:nvSpPr>
          <p:cNvPr id="3" name="Title 2"/>
          <p:cNvSpPr>
            <a:spLocks noGrp="1"/>
          </p:cNvSpPr>
          <p:nvPr>
            <p:ph type="title"/>
          </p:nvPr>
        </p:nvSpPr>
        <p:spPr/>
        <p:txBody>
          <a:bodyPr/>
          <a:lstStyle/>
          <a:p>
            <a:r>
              <a:rPr lang="en-US" sz="4400" dirty="0"/>
              <a:t>June </a:t>
            </a:r>
            <a:r>
              <a:rPr lang="en-US" sz="4400" dirty="0" smtClean="0"/>
              <a:t>25:  OPTN </a:t>
            </a:r>
            <a:r>
              <a:rPr lang="en-US" sz="4400" dirty="0"/>
              <a:t>Response to HRSA</a:t>
            </a:r>
          </a:p>
        </p:txBody>
      </p:sp>
      <p:sp>
        <p:nvSpPr>
          <p:cNvPr id="4" name="Slide Number Placeholder 3"/>
          <p:cNvSpPr>
            <a:spLocks noGrp="1"/>
          </p:cNvSpPr>
          <p:nvPr>
            <p:ph type="sldNum" sz="quarter" idx="4"/>
          </p:nvPr>
        </p:nvSpPr>
        <p:spPr/>
        <p:txBody>
          <a:bodyPr/>
          <a:lstStyle/>
          <a:p>
            <a:fld id="{AFEF8753-48E3-DC43-B5AB-733E5321FD2E}" type="slidenum">
              <a:rPr lang="en-US" smtClean="0"/>
              <a:pPr/>
              <a:t>26</a:t>
            </a:fld>
            <a:endParaRPr lang="en-US" dirty="0"/>
          </a:p>
        </p:txBody>
      </p:sp>
    </p:spTree>
    <p:extLst>
      <p:ext uri="{BB962C8B-B14F-4D97-AF65-F5344CB8AC3E}">
        <p14:creationId xmlns:p14="http://schemas.microsoft.com/office/powerpoint/2010/main" val="4259985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79" y="1689071"/>
            <a:ext cx="11397885" cy="4405247"/>
          </a:xfrm>
        </p:spPr>
        <p:txBody>
          <a:bodyPr/>
          <a:lstStyle/>
          <a:p>
            <a:pPr lvl="0"/>
            <a:r>
              <a:rPr lang="en-US" sz="3200" dirty="0"/>
              <a:t>DSAs/regions not appropriate for organ distribution purposes</a:t>
            </a:r>
          </a:p>
          <a:p>
            <a:pPr lvl="0"/>
            <a:r>
              <a:rPr lang="en-US" sz="3200" dirty="0"/>
              <a:t>Continue on the path for December liver revisions</a:t>
            </a:r>
          </a:p>
          <a:p>
            <a:pPr lvl="0"/>
            <a:r>
              <a:rPr lang="en-US" sz="3200" dirty="0"/>
              <a:t>Develop a timetable for removing DSAs/regions from other organ policies</a:t>
            </a:r>
          </a:p>
          <a:p>
            <a:pPr lvl="0"/>
            <a:r>
              <a:rPr lang="en-US" sz="3200" dirty="0"/>
              <a:t>Report timetable to HRSA by August 13</a:t>
            </a:r>
          </a:p>
          <a:p>
            <a:endParaRPr lang="en-US" dirty="0"/>
          </a:p>
        </p:txBody>
      </p:sp>
      <p:sp>
        <p:nvSpPr>
          <p:cNvPr id="3" name="Title 2"/>
          <p:cNvSpPr>
            <a:spLocks noGrp="1"/>
          </p:cNvSpPr>
          <p:nvPr>
            <p:ph type="title"/>
          </p:nvPr>
        </p:nvSpPr>
        <p:spPr>
          <a:xfrm>
            <a:off x="385379" y="361873"/>
            <a:ext cx="11654804" cy="850932"/>
          </a:xfrm>
        </p:spPr>
        <p:txBody>
          <a:bodyPr/>
          <a:lstStyle/>
          <a:p>
            <a:r>
              <a:rPr lang="en-US" dirty="0"/>
              <a:t>July </a:t>
            </a:r>
            <a:r>
              <a:rPr lang="en-US" dirty="0" smtClean="0"/>
              <a:t>31: HRSA Response to OPTN</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27</a:t>
            </a:fld>
            <a:endParaRPr lang="en-US" dirty="0"/>
          </a:p>
        </p:txBody>
      </p:sp>
    </p:spTree>
    <p:extLst>
      <p:ext uri="{BB962C8B-B14F-4D97-AF65-F5344CB8AC3E}">
        <p14:creationId xmlns:p14="http://schemas.microsoft.com/office/powerpoint/2010/main" val="2763455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385763" y="1349375"/>
          <a:ext cx="11398250" cy="4405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85763" y="361873"/>
            <a:ext cx="11654804" cy="850932"/>
          </a:xfrm>
        </p:spPr>
        <p:txBody>
          <a:bodyPr/>
          <a:lstStyle/>
          <a:p>
            <a:r>
              <a:rPr lang="en-US" dirty="0" smtClean="0"/>
              <a:t>Plan for All Organ Systems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28</a:t>
            </a:fld>
            <a:endParaRPr lang="en-US" dirty="0"/>
          </a:p>
        </p:txBody>
      </p:sp>
    </p:spTree>
    <p:extLst>
      <p:ext uri="{BB962C8B-B14F-4D97-AF65-F5344CB8AC3E}">
        <p14:creationId xmlns:p14="http://schemas.microsoft.com/office/powerpoint/2010/main" val="332640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80" y="1183728"/>
            <a:ext cx="11394917" cy="5192888"/>
          </a:xfrm>
        </p:spPr>
        <p:txBody>
          <a:bodyPr>
            <a:normAutofit fontScale="92500" lnSpcReduction="10000"/>
          </a:bodyPr>
          <a:lstStyle/>
          <a:p>
            <a:r>
              <a:rPr lang="en-US" dirty="0"/>
              <a:t>The OPTN will release any available data or models for public discussion and feedback.  In order to allow the Liver Committee time for careful review, this public discussion will likely take place in a special public comment period in October or November 2018.  </a:t>
            </a:r>
          </a:p>
          <a:p>
            <a:r>
              <a:rPr lang="en-US" dirty="0"/>
              <a:t>Proposal for liver allocation </a:t>
            </a:r>
            <a:r>
              <a:rPr lang="en-US" dirty="0" smtClean="0"/>
              <a:t>system, </a:t>
            </a:r>
            <a:r>
              <a:rPr lang="en-US" dirty="0"/>
              <a:t>without </a:t>
            </a:r>
            <a:r>
              <a:rPr lang="en-US" dirty="0" smtClean="0"/>
              <a:t>DSAs/regions, </a:t>
            </a:r>
            <a:r>
              <a:rPr lang="en-US" dirty="0"/>
              <a:t>will go before the Board in December 2018.</a:t>
            </a:r>
          </a:p>
          <a:p>
            <a:r>
              <a:rPr lang="en-US" dirty="0"/>
              <a:t>The policy approved by the OPTN Board in December will be expeditiously implemented in the matching IT system.</a:t>
            </a:r>
          </a:p>
          <a:p>
            <a:r>
              <a:rPr lang="en-US" dirty="0"/>
              <a:t>Other organ-specific Committees will begin reviewing their allocation systems for DSA/region </a:t>
            </a:r>
            <a:r>
              <a:rPr lang="en-US" dirty="0" smtClean="0"/>
              <a:t>replacement for review at the June 2019 Board meeting.</a:t>
            </a:r>
            <a:endParaRPr lang="en-US" dirty="0"/>
          </a:p>
        </p:txBody>
      </p:sp>
      <p:sp>
        <p:nvSpPr>
          <p:cNvPr id="3" name="Title 2"/>
          <p:cNvSpPr>
            <a:spLocks noGrp="1"/>
          </p:cNvSpPr>
          <p:nvPr>
            <p:ph type="title"/>
          </p:nvPr>
        </p:nvSpPr>
        <p:spPr/>
        <p:txBody>
          <a:bodyPr/>
          <a:lstStyle/>
          <a:p>
            <a:r>
              <a:rPr lang="en-US" dirty="0"/>
              <a:t>OPTN Next Steps</a:t>
            </a:r>
          </a:p>
        </p:txBody>
      </p:sp>
      <p:sp>
        <p:nvSpPr>
          <p:cNvPr id="4" name="Slide Number Placeholder 3"/>
          <p:cNvSpPr>
            <a:spLocks noGrp="1"/>
          </p:cNvSpPr>
          <p:nvPr>
            <p:ph type="sldNum" sz="quarter" idx="4"/>
          </p:nvPr>
        </p:nvSpPr>
        <p:spPr/>
        <p:txBody>
          <a:bodyPr/>
          <a:lstStyle/>
          <a:p>
            <a:fld id="{AFEF8753-48E3-DC43-B5AB-733E5321FD2E}" type="slidenum">
              <a:rPr lang="en-US" smtClean="0"/>
              <a:pPr/>
              <a:t>29</a:t>
            </a:fld>
            <a:endParaRPr lang="en-US" dirty="0"/>
          </a:p>
        </p:txBody>
      </p:sp>
    </p:spTree>
    <p:extLst>
      <p:ext uri="{BB962C8B-B14F-4D97-AF65-F5344CB8AC3E}">
        <p14:creationId xmlns:p14="http://schemas.microsoft.com/office/powerpoint/2010/main" val="922059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996544"/>
              </p:ext>
            </p:extLst>
          </p:nvPr>
        </p:nvGraphicFramePr>
        <p:xfrm>
          <a:off x="4135272" y="0"/>
          <a:ext cx="3821374" cy="39732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082915714"/>
              </p:ext>
            </p:extLst>
          </p:nvPr>
        </p:nvGraphicFramePr>
        <p:xfrm>
          <a:off x="846161" y="3259208"/>
          <a:ext cx="3425588" cy="34825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4251282447"/>
              </p:ext>
            </p:extLst>
          </p:nvPr>
        </p:nvGraphicFramePr>
        <p:xfrm>
          <a:off x="7956646" y="3274970"/>
          <a:ext cx="3493826" cy="35830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5084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7624-AD29-4948-A45D-14477690FE3F}"/>
              </a:ext>
            </a:extLst>
          </p:cNvPr>
          <p:cNvSpPr>
            <a:spLocks noGrp="1"/>
          </p:cNvSpPr>
          <p:nvPr>
            <p:ph type="ctrTitle"/>
          </p:nvPr>
        </p:nvSpPr>
        <p:spPr/>
        <p:txBody>
          <a:bodyPr/>
          <a:lstStyle/>
          <a:p>
            <a:r>
              <a:rPr lang="en-US" dirty="0" smtClean="0"/>
              <a:t>Future Geography Frameworks</a:t>
            </a:r>
            <a:endParaRPr lang="en-US" dirty="0"/>
          </a:p>
        </p:txBody>
      </p:sp>
      <p:sp>
        <p:nvSpPr>
          <p:cNvPr id="3" name="Subtitle 2">
            <a:extLst>
              <a:ext uri="{FF2B5EF4-FFF2-40B4-BE49-F238E27FC236}">
                <a16:creationId xmlns:a16="http://schemas.microsoft.com/office/drawing/2014/main" id="{70C22D55-B12E-4DA0-90FA-D3FC387CEF64}"/>
              </a:ext>
            </a:extLst>
          </p:cNvPr>
          <p:cNvSpPr>
            <a:spLocks noGrp="1"/>
          </p:cNvSpPr>
          <p:nvPr>
            <p:ph type="subTitle" idx="1"/>
          </p:nvPr>
        </p:nvSpPr>
        <p:spPr>
          <a:xfrm>
            <a:off x="556685" y="3810000"/>
            <a:ext cx="11076516" cy="1239672"/>
          </a:xfrm>
        </p:spPr>
        <p:txBody>
          <a:bodyPr>
            <a:normAutofit/>
          </a:bodyPr>
          <a:lstStyle/>
          <a:p>
            <a:endParaRPr lang="en-US" dirty="0"/>
          </a:p>
        </p:txBody>
      </p:sp>
      <p:sp>
        <p:nvSpPr>
          <p:cNvPr id="4" name="Slide Number Placeholder 3">
            <a:extLst>
              <a:ext uri="{FF2B5EF4-FFF2-40B4-BE49-F238E27FC236}">
                <a16:creationId xmlns:a16="http://schemas.microsoft.com/office/drawing/2014/main" id="{2C8B86FF-B186-4A36-9673-E8F336E4EE61}"/>
              </a:ext>
            </a:extLst>
          </p:cNvPr>
          <p:cNvSpPr>
            <a:spLocks noGrp="1"/>
          </p:cNvSpPr>
          <p:nvPr>
            <p:ph type="sldNum" sz="quarter" idx="4"/>
          </p:nvPr>
        </p:nvSpPr>
        <p:spPr/>
        <p:txBody>
          <a:bodyPr/>
          <a:lstStyle/>
          <a:p>
            <a:fld id="{AFEF8753-48E3-DC43-B5AB-733E5321FD2E}" type="slidenum">
              <a:rPr lang="en-US" smtClean="0"/>
              <a:pPr/>
              <a:t>30</a:t>
            </a:fld>
            <a:endParaRPr lang="en-US" dirty="0"/>
          </a:p>
        </p:txBody>
      </p:sp>
    </p:spTree>
    <p:extLst>
      <p:ext uri="{BB962C8B-B14F-4D97-AF65-F5344CB8AC3E}">
        <p14:creationId xmlns:p14="http://schemas.microsoft.com/office/powerpoint/2010/main" val="2075293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860" y="1748506"/>
            <a:ext cx="11394917" cy="4810672"/>
          </a:xfrm>
        </p:spPr>
        <p:txBody>
          <a:bodyPr>
            <a:normAutofit/>
          </a:bodyPr>
          <a:lstStyle/>
          <a:p>
            <a:r>
              <a:rPr lang="en-US" dirty="0"/>
              <a:t>Formed in December 2017</a:t>
            </a:r>
          </a:p>
          <a:p>
            <a:r>
              <a:rPr lang="en-US" dirty="0"/>
              <a:t>Chairs or vice-chairs of organ specific committees, Transplant Administrators, OPO, and ethics</a:t>
            </a:r>
          </a:p>
          <a:p>
            <a:r>
              <a:rPr lang="en-US" dirty="0"/>
              <a:t>Several board members</a:t>
            </a:r>
          </a:p>
          <a:p>
            <a:r>
              <a:rPr lang="en-US" dirty="0"/>
              <a:t>AOPO, AST, ASTS representatives</a:t>
            </a:r>
          </a:p>
          <a:p>
            <a:endParaRPr lang="en-US" dirty="0"/>
          </a:p>
        </p:txBody>
      </p:sp>
      <p:sp>
        <p:nvSpPr>
          <p:cNvPr id="3" name="Title 2"/>
          <p:cNvSpPr>
            <a:spLocks noGrp="1"/>
          </p:cNvSpPr>
          <p:nvPr>
            <p:ph type="title"/>
          </p:nvPr>
        </p:nvSpPr>
        <p:spPr>
          <a:xfrm>
            <a:off x="401860" y="410310"/>
            <a:ext cx="11654804" cy="850932"/>
          </a:xfrm>
        </p:spPr>
        <p:txBody>
          <a:bodyPr/>
          <a:lstStyle/>
          <a:p>
            <a:r>
              <a:rPr lang="en-US" dirty="0"/>
              <a:t>Ad Hoc Committee on Geography	</a:t>
            </a:r>
          </a:p>
        </p:txBody>
      </p:sp>
      <p:sp>
        <p:nvSpPr>
          <p:cNvPr id="4" name="Slide Number Placeholder 3"/>
          <p:cNvSpPr>
            <a:spLocks noGrp="1"/>
          </p:cNvSpPr>
          <p:nvPr>
            <p:ph type="sldNum" sz="quarter" idx="4"/>
          </p:nvPr>
        </p:nvSpPr>
        <p:spPr/>
        <p:txBody>
          <a:bodyPr/>
          <a:lstStyle/>
          <a:p>
            <a:fld id="{AFEF8753-48E3-DC43-B5AB-733E5321FD2E}" type="slidenum">
              <a:rPr lang="en-US" smtClean="0"/>
              <a:pPr/>
              <a:t>31</a:t>
            </a:fld>
            <a:endParaRPr lang="en-US" dirty="0"/>
          </a:p>
        </p:txBody>
      </p:sp>
    </p:spTree>
    <p:extLst>
      <p:ext uri="{BB962C8B-B14F-4D97-AF65-F5344CB8AC3E}">
        <p14:creationId xmlns:p14="http://schemas.microsoft.com/office/powerpoint/2010/main" val="3885690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374106" y="1356739"/>
            <a:ext cx="7273637" cy="4498587"/>
          </a:xfrm>
          <a:prstGeom prst="rect">
            <a:avLst/>
          </a:prstGeom>
        </p:spPr>
      </p:pic>
      <p:sp>
        <p:nvSpPr>
          <p:cNvPr id="3" name="Title 2"/>
          <p:cNvSpPr>
            <a:spLocks noGrp="1"/>
          </p:cNvSpPr>
          <p:nvPr>
            <p:ph type="title"/>
          </p:nvPr>
        </p:nvSpPr>
        <p:spPr/>
        <p:txBody>
          <a:bodyPr/>
          <a:lstStyle/>
          <a:p>
            <a:pPr algn="ctr"/>
            <a:r>
              <a:rPr lang="en-US" dirty="0" smtClean="0"/>
              <a:t>Ad Hoc Committee on Geography</a:t>
            </a:r>
            <a:endParaRPr lang="en-US"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grpSp>
        <p:nvGrpSpPr>
          <p:cNvPr id="26" name="Group 25"/>
          <p:cNvGrpSpPr/>
          <p:nvPr/>
        </p:nvGrpSpPr>
        <p:grpSpPr>
          <a:xfrm>
            <a:off x="2660469" y="1476374"/>
            <a:ext cx="6462893" cy="3311526"/>
            <a:chOff x="2749369" y="1450974"/>
            <a:chExt cx="6462893" cy="3311526"/>
          </a:xfrm>
        </p:grpSpPr>
        <p:sp>
          <p:nvSpPr>
            <p:cNvPr id="6" name="5-Point Star 5"/>
            <p:cNvSpPr/>
            <p:nvPr/>
          </p:nvSpPr>
          <p:spPr>
            <a:xfrm>
              <a:off x="7695694" y="2873635"/>
              <a:ext cx="244006" cy="24713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5-Point Star 6"/>
            <p:cNvSpPr/>
            <p:nvPr/>
          </p:nvSpPr>
          <p:spPr>
            <a:xfrm>
              <a:off x="7736825" y="4125695"/>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5-Point Star 7"/>
            <p:cNvSpPr/>
            <p:nvPr/>
          </p:nvSpPr>
          <p:spPr>
            <a:xfrm>
              <a:off x="8606775" y="2689801"/>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5-Point Star 8"/>
            <p:cNvSpPr/>
            <p:nvPr/>
          </p:nvSpPr>
          <p:spPr>
            <a:xfrm>
              <a:off x="2749369" y="3022600"/>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5-Point Star 9"/>
            <p:cNvSpPr/>
            <p:nvPr/>
          </p:nvSpPr>
          <p:spPr>
            <a:xfrm>
              <a:off x="4796775" y="3187700"/>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5-Point Star 10"/>
            <p:cNvSpPr/>
            <p:nvPr/>
          </p:nvSpPr>
          <p:spPr>
            <a:xfrm>
              <a:off x="7233263" y="3733033"/>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5-Point Star 11"/>
            <p:cNvSpPr/>
            <p:nvPr/>
          </p:nvSpPr>
          <p:spPr>
            <a:xfrm>
              <a:off x="3937000" y="3733033"/>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5-Point Star 12"/>
            <p:cNvSpPr/>
            <p:nvPr/>
          </p:nvSpPr>
          <p:spPr>
            <a:xfrm>
              <a:off x="8358187" y="3040499"/>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5-Point Star 13"/>
            <p:cNvSpPr/>
            <p:nvPr/>
          </p:nvSpPr>
          <p:spPr>
            <a:xfrm>
              <a:off x="7879050" y="3707633"/>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5-Point Star 14"/>
            <p:cNvSpPr/>
            <p:nvPr/>
          </p:nvSpPr>
          <p:spPr>
            <a:xfrm>
              <a:off x="7504654" y="3073400"/>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5-Point Star 15"/>
            <p:cNvSpPr/>
            <p:nvPr/>
          </p:nvSpPr>
          <p:spPr>
            <a:xfrm>
              <a:off x="6144275" y="2122871"/>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5-Point Star 16"/>
            <p:cNvSpPr/>
            <p:nvPr/>
          </p:nvSpPr>
          <p:spPr>
            <a:xfrm>
              <a:off x="6917063" y="2768600"/>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5-Point Star 17"/>
            <p:cNvSpPr/>
            <p:nvPr/>
          </p:nvSpPr>
          <p:spPr>
            <a:xfrm>
              <a:off x="8945562" y="2385986"/>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5-Point Star 18"/>
            <p:cNvSpPr/>
            <p:nvPr/>
          </p:nvSpPr>
          <p:spPr>
            <a:xfrm>
              <a:off x="8778225" y="2540000"/>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5-Point Star 19"/>
            <p:cNvSpPr/>
            <p:nvPr/>
          </p:nvSpPr>
          <p:spPr>
            <a:xfrm>
              <a:off x="5479438" y="4533900"/>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5-Point Star 20"/>
            <p:cNvSpPr/>
            <p:nvPr/>
          </p:nvSpPr>
          <p:spPr>
            <a:xfrm>
              <a:off x="7277100" y="2540000"/>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5-Point Star 21"/>
            <p:cNvSpPr/>
            <p:nvPr/>
          </p:nvSpPr>
          <p:spPr>
            <a:xfrm>
              <a:off x="8290575" y="3606033"/>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5-Point Star 22"/>
            <p:cNvSpPr/>
            <p:nvPr/>
          </p:nvSpPr>
          <p:spPr>
            <a:xfrm>
              <a:off x="5877575" y="4533900"/>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8432800" y="3035300"/>
              <a:ext cx="266700" cy="228600"/>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3"/>
            <a:stretch>
              <a:fillRect/>
            </a:stretch>
          </p:blipFill>
          <p:spPr>
            <a:xfrm>
              <a:off x="3016069" y="1450974"/>
              <a:ext cx="457240" cy="408467"/>
            </a:xfrm>
            <a:prstGeom prst="rect">
              <a:avLst/>
            </a:prstGeom>
          </p:spPr>
        </p:pic>
      </p:grpSp>
    </p:spTree>
    <p:extLst>
      <p:ext uri="{BB962C8B-B14F-4D97-AF65-F5344CB8AC3E}">
        <p14:creationId xmlns:p14="http://schemas.microsoft.com/office/powerpoint/2010/main" val="869840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860" y="2336494"/>
            <a:ext cx="11394917" cy="4405247"/>
          </a:xfrm>
        </p:spPr>
        <p:txBody>
          <a:bodyPr>
            <a:normAutofit/>
          </a:bodyPr>
          <a:lstStyle/>
          <a:p>
            <a:r>
              <a:rPr lang="en-US" dirty="0"/>
              <a:t>Establish defined guiding principles for the use of geographic constraints in organ allocation</a:t>
            </a:r>
          </a:p>
          <a:p>
            <a:r>
              <a:rPr lang="en-US" dirty="0"/>
              <a:t>Review and recommend frameworks/models for incorporating geographic principles into allocation policies</a:t>
            </a:r>
          </a:p>
          <a:p>
            <a:r>
              <a:rPr lang="en-US" dirty="0"/>
              <a:t>Identify uniform concepts for organ specific allocation policies in light of the requirements of the OPTN Final Rule</a:t>
            </a:r>
          </a:p>
        </p:txBody>
      </p:sp>
      <p:sp>
        <p:nvSpPr>
          <p:cNvPr id="3" name="Title 2"/>
          <p:cNvSpPr>
            <a:spLocks noGrp="1"/>
          </p:cNvSpPr>
          <p:nvPr>
            <p:ph type="title"/>
          </p:nvPr>
        </p:nvSpPr>
        <p:spPr>
          <a:xfrm>
            <a:off x="259957" y="755534"/>
            <a:ext cx="11648735" cy="850710"/>
          </a:xfrm>
        </p:spPr>
        <p:txBody>
          <a:bodyPr/>
          <a:lstStyle/>
          <a:p>
            <a:pPr algn="ctr"/>
            <a:r>
              <a:rPr lang="en-US" dirty="0"/>
              <a:t>Ad Hoc Committee on Geography </a:t>
            </a:r>
            <a:br>
              <a:rPr lang="en-US" dirty="0"/>
            </a:br>
            <a:r>
              <a:rPr lang="en-US" dirty="0"/>
              <a:t>Charge</a:t>
            </a:r>
          </a:p>
        </p:txBody>
      </p:sp>
      <p:sp>
        <p:nvSpPr>
          <p:cNvPr id="4" name="Slide Number Placeholder 3"/>
          <p:cNvSpPr>
            <a:spLocks noGrp="1"/>
          </p:cNvSpPr>
          <p:nvPr>
            <p:ph type="sldNum" sz="quarter" idx="4294967295"/>
          </p:nvPr>
        </p:nvSpPr>
        <p:spPr/>
        <p:txBody>
          <a:bodyPr/>
          <a:lstStyle/>
          <a:p>
            <a:pPr defTabSz="457063">
              <a:defRPr/>
            </a:pPr>
            <a:fld id="{AFEF8753-48E3-DC43-B5AB-733E5321FD2E}" type="slidenum">
              <a:rPr lang="en-US">
                <a:solidFill>
                  <a:srgbClr val="000000">
                    <a:tint val="75000"/>
                  </a:srgbClr>
                </a:solidFill>
              </a:rPr>
              <a:pPr defTabSz="457063">
                <a:defRPr/>
              </a:pPr>
              <a:t>33</a:t>
            </a:fld>
            <a:endParaRPr lang="en-US" dirty="0">
              <a:solidFill>
                <a:srgbClr val="000000">
                  <a:tint val="75000"/>
                </a:srgbClr>
              </a:solidFill>
            </a:endParaRPr>
          </a:p>
        </p:txBody>
      </p:sp>
    </p:spTree>
    <p:extLst>
      <p:ext uri="{BB962C8B-B14F-4D97-AF65-F5344CB8AC3E}">
        <p14:creationId xmlns:p14="http://schemas.microsoft.com/office/powerpoint/2010/main" val="555517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773202" y="664345"/>
          <a:ext cx="9990162" cy="5229785"/>
        </p:xfrm>
        <a:graphic>
          <a:graphicData uri="http://schemas.openxmlformats.org/drawingml/2006/table">
            <a:tbl>
              <a:tblPr firstRow="1" firstCol="1" bandRow="1"/>
              <a:tblGrid>
                <a:gridCol w="4995081">
                  <a:extLst>
                    <a:ext uri="{9D8B030D-6E8A-4147-A177-3AD203B41FA5}">
                      <a16:colId xmlns:a16="http://schemas.microsoft.com/office/drawing/2014/main" val="960464440"/>
                    </a:ext>
                  </a:extLst>
                </a:gridCol>
                <a:gridCol w="4995081">
                  <a:extLst>
                    <a:ext uri="{9D8B030D-6E8A-4147-A177-3AD203B41FA5}">
                      <a16:colId xmlns:a16="http://schemas.microsoft.com/office/drawing/2014/main" val="4023257530"/>
                    </a:ext>
                  </a:extLst>
                </a:gridCol>
              </a:tblGrid>
              <a:tr h="249037">
                <a:tc>
                  <a:txBody>
                    <a:bodyPr/>
                    <a:lstStyle/>
                    <a:p>
                      <a:pPr marL="0" marR="0">
                        <a:spcBef>
                          <a:spcPts val="0"/>
                        </a:spcBef>
                        <a:spcAft>
                          <a:spcPts val="600"/>
                        </a:spcAft>
                      </a:pPr>
                      <a:r>
                        <a:rPr lang="en-US"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Principle of Distribution</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tc>
                  <a:txBody>
                    <a:bodyPr/>
                    <a:lstStyle/>
                    <a:p>
                      <a:pPr marL="0" marR="0">
                        <a:spcBef>
                          <a:spcPts val="0"/>
                        </a:spcBef>
                        <a:spcAft>
                          <a:spcPts val="600"/>
                        </a:spcAft>
                      </a:pPr>
                      <a:r>
                        <a:rPr lang="en-US"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Final Rule Requirement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extLst>
                  <a:ext uri="{0D108BD9-81ED-4DB2-BD59-A6C34878D82A}">
                    <a16:rowId xmlns:a16="http://schemas.microsoft.com/office/drawing/2014/main" val="826615904"/>
                  </a:ext>
                </a:extLst>
              </a:tr>
              <a:tr h="1992299">
                <a:tc>
                  <a:txBody>
                    <a:bodyPr/>
                    <a:lstStyle/>
                    <a:p>
                      <a:pPr marL="0" marR="0">
                        <a:spcBef>
                          <a:spcPts val="0"/>
                        </a:spcBef>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Deceased donor organs are a national resource to be distributed as broadly as feasible</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(8) Shall not be based on the candidate’s place of residence of listing ...”  Final Rule §121.8(b) states, “Allocation policies shall be designed to achieve equitable allocation of organs among patients... through the following performance goals, (3) distributing organs over as broad a geographic area as feasible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1420072914"/>
                  </a:ext>
                </a:extLst>
              </a:tr>
              <a:tr h="996150">
                <a:tc>
                  <a:txBody>
                    <a:bodyPr/>
                    <a:lstStyle/>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Reduce inherent differences in the ratio of donor supply and demand across the country</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(5) Shall be designed to ... promote patient access to transplantation, and to promote the efficient management of organ placement.”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3514204640"/>
                  </a:ext>
                </a:extLst>
              </a:tr>
              <a:tr h="747112">
                <a:tc>
                  <a:txBody>
                    <a:bodyPr/>
                    <a:lstStyle/>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Reduce travel time expected to have a clinically significant effect on ischemic time and organ quality</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(1) Shall be based on sound medical judgment; (5) Shall be designed to avoid wasting organs...”</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4138302624"/>
                  </a:ext>
                </a:extLst>
              </a:tr>
              <a:tr h="498075">
                <a:tc>
                  <a:txBody>
                    <a:bodyPr/>
                    <a:lstStyle/>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Increase organ utilization and prevent organ wastage</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(5) Shall be designed to avoid wasting organs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132852189"/>
                  </a:ext>
                </a:extLst>
              </a:tr>
              <a:tr h="747112">
                <a:tc>
                  <a:txBody>
                    <a:bodyPr/>
                    <a:lstStyle/>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Increase efficiencies of donation and transplant system resources</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dirty="0">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(5) Shall be designed to … promote the efficient management of organ placement...”</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1929022065"/>
                  </a:ext>
                </a:extLst>
              </a:tr>
            </a:tbl>
          </a:graphicData>
        </a:graphic>
      </p:graphicFrame>
      <p:sp>
        <p:nvSpPr>
          <p:cNvPr id="4" name="Slide Number Placeholder 3"/>
          <p:cNvSpPr>
            <a:spLocks noGrp="1"/>
          </p:cNvSpPr>
          <p:nvPr>
            <p:ph type="sldNum" sz="quarter" idx="4"/>
          </p:nvPr>
        </p:nvSpPr>
        <p:spPr/>
        <p:txBody>
          <a:bodyPr/>
          <a:lstStyle/>
          <a:p>
            <a:fld id="{AFEF8753-48E3-DC43-B5AB-733E5321FD2E}" type="slidenum">
              <a:rPr lang="en-US" smtClean="0"/>
              <a:pPr/>
              <a:t>34</a:t>
            </a:fld>
            <a:endParaRPr lang="en-US" dirty="0"/>
          </a:p>
        </p:txBody>
      </p:sp>
    </p:spTree>
    <p:extLst>
      <p:ext uri="{BB962C8B-B14F-4D97-AF65-F5344CB8AC3E}">
        <p14:creationId xmlns:p14="http://schemas.microsoft.com/office/powerpoint/2010/main" val="207643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Geography Principles</a:t>
            </a:r>
          </a:p>
        </p:txBody>
      </p:sp>
      <p:sp>
        <p:nvSpPr>
          <p:cNvPr id="3" name="Content Placeholder 2"/>
          <p:cNvSpPr>
            <a:spLocks noGrp="1"/>
          </p:cNvSpPr>
          <p:nvPr>
            <p:ph idx="1"/>
          </p:nvPr>
        </p:nvSpPr>
        <p:spPr>
          <a:xfrm>
            <a:off x="1198146" y="1213945"/>
            <a:ext cx="9637986" cy="5186855"/>
          </a:xfrm>
        </p:spPr>
        <p:txBody>
          <a:bodyPr>
            <a:normAutofit fontScale="85000" lnSpcReduction="10000"/>
          </a:bodyPr>
          <a:lstStyle/>
          <a:p>
            <a:pPr marL="0" indent="0">
              <a:buNone/>
            </a:pPr>
            <a:r>
              <a:rPr lang="en-US" dirty="0">
                <a:solidFill>
                  <a:schemeClr val="tx2"/>
                </a:solidFill>
              </a:rPr>
              <a:t>Deceased donor organs are a national resource to be distributed as broadly as feasible.  Any geographic constraints pertaining to the principles of organ distribution must be rationally determined and consistently applied to minimize the effect of geography on a candidate’s access to transplantation. Geographic distribution may be constrained in order to:</a:t>
            </a:r>
          </a:p>
          <a:p>
            <a:r>
              <a:rPr lang="en-US" dirty="0">
                <a:solidFill>
                  <a:schemeClr val="tx2"/>
                </a:solidFill>
              </a:rPr>
              <a:t>Reduce inherent difference the ration of donor supply and demand across the country</a:t>
            </a:r>
          </a:p>
          <a:p>
            <a:r>
              <a:rPr lang="en-US" dirty="0">
                <a:solidFill>
                  <a:schemeClr val="tx2"/>
                </a:solidFill>
              </a:rPr>
              <a:t>Reduce travel time expected to have a clinically significant effect on ischemic time and organ quality </a:t>
            </a:r>
          </a:p>
          <a:p>
            <a:r>
              <a:rPr lang="en-US" dirty="0">
                <a:solidFill>
                  <a:schemeClr val="tx2"/>
                </a:solidFill>
              </a:rPr>
              <a:t>Increase organ utilization and prevent organ wastage</a:t>
            </a:r>
          </a:p>
          <a:p>
            <a:r>
              <a:rPr lang="en-US" dirty="0">
                <a:solidFill>
                  <a:schemeClr val="tx2"/>
                </a:solidFill>
              </a:rPr>
              <a:t>Increase efficiencies of donation and transplant system resources</a:t>
            </a:r>
          </a:p>
          <a:p>
            <a:endParaRPr lang="en-US" dirty="0"/>
          </a:p>
        </p:txBody>
      </p:sp>
    </p:spTree>
    <p:extLst>
      <p:ext uri="{BB962C8B-B14F-4D97-AF65-F5344CB8AC3E}">
        <p14:creationId xmlns:p14="http://schemas.microsoft.com/office/powerpoint/2010/main" val="210093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Title 1"/>
          <p:cNvSpPr>
            <a:spLocks noGrp="1"/>
          </p:cNvSpPr>
          <p:nvPr>
            <p:ph type="ctrTitle"/>
          </p:nvPr>
        </p:nvSpPr>
        <p:spPr>
          <a:xfrm>
            <a:off x="558128" y="1190001"/>
            <a:ext cx="11073631" cy="1619250"/>
          </a:xfrm>
        </p:spPr>
        <p:txBody>
          <a:bodyPr/>
          <a:lstStyle/>
          <a:p>
            <a:r>
              <a:rPr lang="en-US" sz="6000" dirty="0"/>
              <a:t/>
            </a:r>
            <a:br>
              <a:rPr lang="en-US" sz="6000" dirty="0"/>
            </a:br>
            <a:r>
              <a:rPr lang="en-US" sz="6000" dirty="0"/>
              <a:t>Geography Frameworks</a:t>
            </a:r>
          </a:p>
        </p:txBody>
      </p:sp>
      <p:sp>
        <p:nvSpPr>
          <p:cNvPr id="2" name="Subtitle 1"/>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2585768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79" y="1348829"/>
            <a:ext cx="11397885" cy="4594771"/>
          </a:xfrm>
        </p:spPr>
        <p:txBody>
          <a:bodyPr/>
          <a:lstStyle/>
          <a:p>
            <a:r>
              <a:rPr lang="en-US" dirty="0"/>
              <a:t>Committee identified three distribution frameworks consistent with the Principles and the OPTN Final Rule</a:t>
            </a:r>
          </a:p>
          <a:p>
            <a:r>
              <a:rPr lang="en-US" dirty="0"/>
              <a:t>Committee seeks discussion and community feedback</a:t>
            </a:r>
          </a:p>
          <a:p>
            <a:pPr lvl="1"/>
            <a:r>
              <a:rPr lang="en-US" sz="2400" dirty="0"/>
              <a:t>Goal: identify a single, preferred distribution framework to be used across all organs</a:t>
            </a:r>
          </a:p>
          <a:p>
            <a:r>
              <a:rPr lang="en-US" dirty="0"/>
              <a:t>Distribution Frameworks</a:t>
            </a:r>
          </a:p>
          <a:p>
            <a:pPr marL="228600" lvl="1" indent="0">
              <a:buNone/>
            </a:pPr>
            <a:r>
              <a:rPr lang="en-US" sz="2400" dirty="0"/>
              <a:t>1. Fixed Distance from the Donor Hospital</a:t>
            </a:r>
          </a:p>
          <a:p>
            <a:pPr marL="228600" lvl="1" indent="0">
              <a:buNone/>
            </a:pPr>
            <a:r>
              <a:rPr lang="en-US" sz="2400" dirty="0"/>
              <a:t>2. Mathematical Optimization</a:t>
            </a:r>
          </a:p>
          <a:p>
            <a:pPr marL="228600" lvl="1" indent="0">
              <a:buNone/>
            </a:pPr>
            <a:r>
              <a:rPr lang="en-US" sz="2400" dirty="0"/>
              <a:t>3. Continuous Distribution</a:t>
            </a:r>
          </a:p>
        </p:txBody>
      </p:sp>
      <p:sp>
        <p:nvSpPr>
          <p:cNvPr id="3" name="Title 2"/>
          <p:cNvSpPr>
            <a:spLocks noGrp="1"/>
          </p:cNvSpPr>
          <p:nvPr>
            <p:ph type="title"/>
          </p:nvPr>
        </p:nvSpPr>
        <p:spPr/>
        <p:txBody>
          <a:bodyPr/>
          <a:lstStyle/>
          <a:p>
            <a:r>
              <a:rPr lang="en-US" dirty="0"/>
              <a:t>Distribution Frameworks</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494026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Fixed Distance from Donor Hospital </a:t>
            </a:r>
          </a:p>
        </p:txBody>
      </p:sp>
      <p:sp>
        <p:nvSpPr>
          <p:cNvPr id="4" name="Slide Number Placeholder 3"/>
          <p:cNvSpPr>
            <a:spLocks noGrp="1"/>
          </p:cNvSpPr>
          <p:nvPr>
            <p:ph type="sldNum" sz="quarter" idx="4"/>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TextBox 5"/>
          <p:cNvSpPr txBox="1"/>
          <p:nvPr/>
        </p:nvSpPr>
        <p:spPr>
          <a:xfrm>
            <a:off x="657752" y="1060440"/>
            <a:ext cx="5081039" cy="5262979"/>
          </a:xfrm>
          <a:prstGeom prst="rect">
            <a:avLst/>
          </a:prstGeom>
          <a:noFill/>
        </p:spPr>
        <p:txBody>
          <a:bodyPr wrap="square" rtlCol="0">
            <a:spAutoFit/>
          </a:bodyPr>
          <a:lstStyle/>
          <a:p>
            <a:pPr marR="0" lvl="0" algn="l" defTabSz="914126"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Advantages:</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Easy to explain</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Arial" panose="020B0604020202020204" pitchFamily="34" charset="0"/>
                <a:cs typeface="Arial" panose="020B0604020202020204" pitchFamily="34" charset="0"/>
              </a:rPr>
              <a:t>Extends distribution area, particularly for medically urgent patients</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R="0" lvl="0" algn="l" defTabSz="914126" rtl="0" eaLnBrk="1" fontAlgn="auto" latinLnBrk="0" hangingPunct="1">
              <a:lnSpc>
                <a:spcPct val="100000"/>
              </a:lnSpc>
              <a:spcBef>
                <a:spcPts val="0"/>
              </a:spcBef>
              <a:spcAft>
                <a:spcPts val="0"/>
              </a:spcAft>
              <a:buClrTx/>
              <a:buSzTx/>
              <a:tabLst/>
              <a:defRPr/>
            </a:pPr>
            <a:r>
              <a:rPr lang="en-US" sz="2800" dirty="0">
                <a:solidFill>
                  <a:srgbClr val="000000"/>
                </a:solidFill>
                <a:latin typeface="Arial" panose="020B0604020202020204" pitchFamily="34" charset="0"/>
                <a:cs typeface="Arial" panose="020B0604020202020204" pitchFamily="34" charset="0"/>
              </a:rPr>
              <a:t>Disadvantages:</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Arial" panose="020B0604020202020204" pitchFamily="34" charset="0"/>
                <a:cs typeface="Arial" panose="020B0604020202020204" pitchFamily="34" charset="0"/>
              </a:rPr>
              <a:t>Fixed boundaries</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Differences</a:t>
            </a:r>
            <a:r>
              <a:rPr kumimoji="0" lang="en-US" sz="28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in population density may affect patients with similar matching characteristics</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791" y="1419812"/>
            <a:ext cx="5354137" cy="4199323"/>
          </a:xfrm>
          <a:prstGeom prst="rect">
            <a:avLst/>
          </a:prstGeom>
        </p:spPr>
      </p:pic>
    </p:spTree>
    <p:extLst>
      <p:ext uri="{BB962C8B-B14F-4D97-AF65-F5344CB8AC3E}">
        <p14:creationId xmlns:p14="http://schemas.microsoft.com/office/powerpoint/2010/main" val="3499544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Mathematically Optimized Boundaries</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9" name="TextBox 8"/>
          <p:cNvSpPr txBox="1"/>
          <p:nvPr/>
        </p:nvSpPr>
        <p:spPr>
          <a:xfrm>
            <a:off x="4465972" y="4799612"/>
            <a:ext cx="847323" cy="36923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TextBox 9"/>
          <p:cNvSpPr txBox="1"/>
          <p:nvPr/>
        </p:nvSpPr>
        <p:spPr>
          <a:xfrm>
            <a:off x="5549679" y="2549047"/>
            <a:ext cx="2924785" cy="36910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TextBox 13"/>
          <p:cNvSpPr txBox="1"/>
          <p:nvPr/>
        </p:nvSpPr>
        <p:spPr>
          <a:xfrm>
            <a:off x="8672485" y="1058660"/>
            <a:ext cx="2924785" cy="36910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1315" y="928078"/>
            <a:ext cx="3353172" cy="262993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934" y="3558017"/>
            <a:ext cx="3636843" cy="2852426"/>
          </a:xfrm>
          <a:prstGeom prst="rect">
            <a:avLst/>
          </a:prstGeom>
        </p:spPr>
      </p:pic>
      <p:sp>
        <p:nvSpPr>
          <p:cNvPr id="12" name="TextBox 11"/>
          <p:cNvSpPr txBox="1"/>
          <p:nvPr/>
        </p:nvSpPr>
        <p:spPr>
          <a:xfrm>
            <a:off x="5751871" y="2066312"/>
            <a:ext cx="2570326"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Limited number of large districts</a:t>
            </a:r>
          </a:p>
        </p:txBody>
      </p:sp>
      <p:sp>
        <p:nvSpPr>
          <p:cNvPr id="13" name="TextBox 12"/>
          <p:cNvSpPr txBox="1"/>
          <p:nvPr/>
        </p:nvSpPr>
        <p:spPr>
          <a:xfrm>
            <a:off x="5199391" y="4697215"/>
            <a:ext cx="3122806"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Large number of localized neighborhoods</a:t>
            </a:r>
          </a:p>
        </p:txBody>
      </p:sp>
      <p:sp>
        <p:nvSpPr>
          <p:cNvPr id="15" name="TextBox 14"/>
          <p:cNvSpPr txBox="1"/>
          <p:nvPr/>
        </p:nvSpPr>
        <p:spPr>
          <a:xfrm>
            <a:off x="385381" y="1427768"/>
            <a:ext cx="4814010" cy="424731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Advantages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Provides consistent results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Can be monitored and scaled </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Disadvantages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Boundaries may be complex and not uniform</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Fixed boundaries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6718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64067" y="2076650"/>
            <a:ext cx="11076516" cy="1619250"/>
          </a:xfrm>
        </p:spPr>
        <p:txBody>
          <a:bodyPr/>
          <a:lstStyle/>
          <a:p>
            <a:r>
              <a:rPr lang="en-US" dirty="0"/>
              <a:t>OPTN/UNOS Ad Hoc Committee on Systems Performance</a:t>
            </a:r>
          </a:p>
        </p:txBody>
      </p:sp>
      <p:sp>
        <p:nvSpPr>
          <p:cNvPr id="6" name="Subtitle 5"/>
          <p:cNvSpPr>
            <a:spLocks noGrp="1"/>
          </p:cNvSpPr>
          <p:nvPr>
            <p:ph type="subTitle" idx="1"/>
          </p:nvPr>
        </p:nvSpPr>
        <p:spPr>
          <a:xfrm>
            <a:off x="664067" y="3850115"/>
            <a:ext cx="11076516" cy="753036"/>
          </a:xfrm>
        </p:spPr>
        <p:txBody>
          <a:bodyPr/>
          <a:lstStyle/>
          <a:p>
            <a:r>
              <a:rPr lang="en-US" dirty="0">
                <a:solidFill>
                  <a:schemeClr val="tx1">
                    <a:lumMod val="50000"/>
                    <a:lumOff val="50000"/>
                  </a:schemeClr>
                </a:solidFill>
              </a:rPr>
              <a:t>August 2018-March 2019</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4</a:t>
            </a:fld>
            <a:endParaRPr lang="en-US" dirty="0"/>
          </a:p>
        </p:txBody>
      </p:sp>
    </p:spTree>
    <p:extLst>
      <p:ext uri="{BB962C8B-B14F-4D97-AF65-F5344CB8AC3E}">
        <p14:creationId xmlns:p14="http://schemas.microsoft.com/office/powerpoint/2010/main" val="21098035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18816" y="1733549"/>
            <a:ext cx="4062969" cy="4019922"/>
          </a:xfrm>
        </p:spPr>
        <p:txBody>
          <a:bodyPr/>
          <a:lstStyle/>
          <a:p>
            <a:endParaRPr lang="en-US" dirty="0"/>
          </a:p>
          <a:p>
            <a:endParaRPr lang="en-US" dirty="0"/>
          </a:p>
        </p:txBody>
      </p:sp>
      <p:sp>
        <p:nvSpPr>
          <p:cNvPr id="3" name="Title 2"/>
          <p:cNvSpPr>
            <a:spLocks noGrp="1"/>
          </p:cNvSpPr>
          <p:nvPr>
            <p:ph type="title"/>
          </p:nvPr>
        </p:nvSpPr>
        <p:spPr/>
        <p:txBody>
          <a:bodyPr/>
          <a:lstStyle/>
          <a:p>
            <a:r>
              <a:rPr lang="en-US" dirty="0"/>
              <a:t>Continuous Distribution</a:t>
            </a:r>
          </a:p>
        </p:txBody>
      </p:sp>
      <p:sp>
        <p:nvSpPr>
          <p:cNvPr id="4" name="Slide Number Placeholder 3"/>
          <p:cNvSpPr>
            <a:spLocks noGrp="1"/>
          </p:cNvSpPr>
          <p:nvPr>
            <p:ph type="sldNum" sz="quarter" idx="4"/>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9" name="TextBox 8"/>
          <p:cNvSpPr txBox="1"/>
          <p:nvPr/>
        </p:nvSpPr>
        <p:spPr>
          <a:xfrm>
            <a:off x="545690" y="1504335"/>
            <a:ext cx="6327058" cy="415498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Advantages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Two patients who are similar in suitability would be treated much the same way</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Priority would consider specific clinical characteristics about the candidate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More likely that organ offers would be matched efficiently with candidates in highest medical need</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Disadvantages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Less easy to understand and </a:t>
            </a:r>
            <a:r>
              <a:rPr lang="en-US" sz="2400" dirty="0" smtClean="0">
                <a:latin typeface="Arial" panose="020B0604020202020204" pitchFamily="34" charset="0"/>
                <a:cs typeface="Arial" panose="020B0604020202020204" pitchFamily="34" charset="0"/>
              </a:rPr>
              <a:t>explain</a:t>
            </a:r>
            <a:endParaRPr lang="en-US"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3470" y="624656"/>
            <a:ext cx="3910775" cy="306727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7535" y="3555356"/>
            <a:ext cx="4062643" cy="3186387"/>
          </a:xfrm>
          <a:prstGeom prst="rect">
            <a:avLst/>
          </a:prstGeom>
        </p:spPr>
      </p:pic>
    </p:spTree>
    <p:extLst>
      <p:ext uri="{BB962C8B-B14F-4D97-AF65-F5344CB8AC3E}">
        <p14:creationId xmlns:p14="http://schemas.microsoft.com/office/powerpoint/2010/main" val="3752406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7200" dirty="0"/>
              <a:t>Questions?</a:t>
            </a:r>
          </a:p>
        </p:txBody>
      </p:sp>
      <p:sp>
        <p:nvSpPr>
          <p:cNvPr id="4" name="Slide Number Placeholder 3"/>
          <p:cNvSpPr>
            <a:spLocks noGrp="1"/>
          </p:cNvSpPr>
          <p:nvPr>
            <p:ph type="sldNum" sz="quarter" idx="4"/>
          </p:nvPr>
        </p:nvSpPr>
        <p:spPr/>
        <p:txBody>
          <a:bodyPr/>
          <a:lstStyle/>
          <a:p>
            <a:fld id="{AFEF8753-48E3-DC43-B5AB-733E5321FD2E}" type="slidenum">
              <a:rPr lang="en-US" smtClean="0"/>
              <a:pPr/>
              <a:t>41</a:t>
            </a:fld>
            <a:endParaRPr lang="en-US" dirty="0"/>
          </a:p>
        </p:txBody>
      </p:sp>
    </p:spTree>
    <p:extLst>
      <p:ext uri="{BB962C8B-B14F-4D97-AF65-F5344CB8AC3E}">
        <p14:creationId xmlns:p14="http://schemas.microsoft.com/office/powerpoint/2010/main" val="274633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77467117"/>
              </p:ext>
            </p:extLst>
          </p:nvPr>
        </p:nvGraphicFramePr>
        <p:xfrm>
          <a:off x="655613" y="1014863"/>
          <a:ext cx="11347702" cy="5726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98120" y="163930"/>
            <a:ext cx="12542520" cy="850932"/>
          </a:xfrm>
        </p:spPr>
        <p:txBody>
          <a:bodyPr/>
          <a:lstStyle/>
          <a:p>
            <a:r>
              <a:rPr lang="en-US" sz="4400" dirty="0"/>
              <a:t>Ad Hoc Committee on Systems Performance</a:t>
            </a:r>
          </a:p>
        </p:txBody>
      </p:sp>
      <p:sp>
        <p:nvSpPr>
          <p:cNvPr id="4" name="Slide Number Placeholder 3"/>
          <p:cNvSpPr>
            <a:spLocks noGrp="1"/>
          </p:cNvSpPr>
          <p:nvPr>
            <p:ph type="sldNum" sz="quarter" idx="4"/>
          </p:nvPr>
        </p:nvSpPr>
        <p:spPr/>
        <p:txBody>
          <a:bodyPr/>
          <a:lstStyle/>
          <a:p>
            <a:fld id="{AFEF8753-48E3-DC43-B5AB-733E5321FD2E}" type="slidenum">
              <a:rPr lang="en-US" smtClean="0"/>
              <a:pPr/>
              <a:t>5</a:t>
            </a:fld>
            <a:endParaRPr lang="en-US" dirty="0"/>
          </a:p>
        </p:txBody>
      </p:sp>
      <p:sp>
        <p:nvSpPr>
          <p:cNvPr id="7" name="Rectangle 6"/>
          <p:cNvSpPr/>
          <p:nvPr/>
        </p:nvSpPr>
        <p:spPr>
          <a:xfrm>
            <a:off x="426721" y="1183059"/>
            <a:ext cx="3665220" cy="3785652"/>
          </a:xfrm>
          <a:prstGeom prst="rect">
            <a:avLst/>
          </a:prstGeom>
        </p:spPr>
        <p:txBody>
          <a:bodyPr wrap="square">
            <a:spAutoFit/>
          </a:bodyPr>
          <a:lstStyle/>
          <a:p>
            <a:r>
              <a:rPr lang="en-US" sz="2400" b="1" dirty="0"/>
              <a:t>Objective: </a:t>
            </a:r>
          </a:p>
          <a:p>
            <a:r>
              <a:rPr lang="en-US" sz="2400" b="1" dirty="0"/>
              <a:t>Identify</a:t>
            </a:r>
            <a:r>
              <a:rPr lang="en-US" sz="2400" dirty="0"/>
              <a:t> and </a:t>
            </a:r>
            <a:r>
              <a:rPr lang="en-US" sz="2400" b="1" dirty="0"/>
              <a:t>prioritize</a:t>
            </a:r>
            <a:r>
              <a:rPr lang="en-US" sz="2400" dirty="0"/>
              <a:t> new and existing </a:t>
            </a:r>
            <a:r>
              <a:rPr lang="en-US" sz="2400" b="1" dirty="0"/>
              <a:t>tools and strategies</a:t>
            </a:r>
            <a:r>
              <a:rPr lang="en-US" sz="2400" dirty="0"/>
              <a:t> that allow the OPTN, transplant hospitals, and OPOs to drive improved </a:t>
            </a:r>
            <a:r>
              <a:rPr lang="en-US" sz="2400" b="1" dirty="0"/>
              <a:t>system performance </a:t>
            </a:r>
            <a:r>
              <a:rPr lang="en-US" sz="2400" dirty="0"/>
              <a:t>and</a:t>
            </a:r>
            <a:r>
              <a:rPr lang="en-US" sz="2400" b="1" dirty="0"/>
              <a:t> collaborative improvement</a:t>
            </a:r>
            <a:r>
              <a:rPr lang="en-US" sz="2400" dirty="0"/>
              <a:t>.</a:t>
            </a:r>
          </a:p>
        </p:txBody>
      </p:sp>
    </p:spTree>
    <p:extLst>
      <p:ext uri="{BB962C8B-B14F-4D97-AF65-F5344CB8AC3E}">
        <p14:creationId xmlns:p14="http://schemas.microsoft.com/office/powerpoint/2010/main" val="582768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6867" y="1348829"/>
            <a:ext cx="5339117" cy="4848771"/>
          </a:xfrm>
        </p:spPr>
        <p:txBody>
          <a:bodyPr>
            <a:normAutofit/>
          </a:bodyPr>
          <a:lstStyle/>
          <a:p>
            <a:r>
              <a:rPr lang="en-US" dirty="0"/>
              <a:t>55 community members</a:t>
            </a:r>
          </a:p>
          <a:p>
            <a:r>
              <a:rPr lang="en-US" dirty="0" smtClean="0"/>
              <a:t>Three Work Groups</a:t>
            </a:r>
          </a:p>
          <a:p>
            <a:pPr lvl="1"/>
            <a:r>
              <a:rPr lang="en-US" dirty="0" smtClean="0"/>
              <a:t>2 </a:t>
            </a:r>
            <a:r>
              <a:rPr lang="en-US" dirty="0"/>
              <a:t>Co-Chairs per Work Group </a:t>
            </a:r>
            <a:r>
              <a:rPr lang="en-US" dirty="0" smtClean="0"/>
              <a:t>                          (</a:t>
            </a:r>
            <a:r>
              <a:rPr lang="en-US" dirty="0"/>
              <a:t>1 Transplant MD, 1 OPO)</a:t>
            </a:r>
          </a:p>
          <a:p>
            <a:r>
              <a:rPr lang="en-US" dirty="0"/>
              <a:t>Work Groups </a:t>
            </a:r>
            <a:r>
              <a:rPr lang="en-US" dirty="0" smtClean="0"/>
              <a:t>will meet </a:t>
            </a:r>
            <a:r>
              <a:rPr lang="en-US" dirty="0"/>
              <a:t>monthly </a:t>
            </a:r>
            <a:r>
              <a:rPr lang="en-US" dirty="0" smtClean="0"/>
              <a:t>August-March</a:t>
            </a:r>
          </a:p>
          <a:p>
            <a:pPr lvl="1"/>
            <a:r>
              <a:rPr lang="en-US" dirty="0" smtClean="0"/>
              <a:t>October in-person</a:t>
            </a:r>
            <a:endParaRPr lang="en-US" dirty="0"/>
          </a:p>
          <a:p>
            <a:r>
              <a:rPr lang="en-US" dirty="0"/>
              <a:t>Public meeting in March in Chicago (Date TBD)</a:t>
            </a:r>
          </a:p>
        </p:txBody>
      </p:sp>
      <p:sp>
        <p:nvSpPr>
          <p:cNvPr id="3" name="Title 2"/>
          <p:cNvSpPr>
            <a:spLocks noGrp="1"/>
          </p:cNvSpPr>
          <p:nvPr>
            <p:ph type="title"/>
          </p:nvPr>
        </p:nvSpPr>
        <p:spPr/>
        <p:txBody>
          <a:bodyPr/>
          <a:lstStyle/>
          <a:p>
            <a:r>
              <a:rPr lang="en-US" dirty="0"/>
              <a:t>Committee Details &amp; Potential Outcomes</a:t>
            </a:r>
          </a:p>
        </p:txBody>
      </p:sp>
      <p:sp>
        <p:nvSpPr>
          <p:cNvPr id="4" name="Slide Number Placeholder 3"/>
          <p:cNvSpPr>
            <a:spLocks noGrp="1"/>
          </p:cNvSpPr>
          <p:nvPr>
            <p:ph type="sldNum" sz="quarter" idx="4"/>
          </p:nvPr>
        </p:nvSpPr>
        <p:spPr/>
        <p:txBody>
          <a:bodyPr/>
          <a:lstStyle/>
          <a:p>
            <a:fld id="{AFEF8753-48E3-DC43-B5AB-733E5321FD2E}" type="slidenum">
              <a:rPr lang="en-US" smtClean="0"/>
              <a:pPr/>
              <a:t>6</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52567570"/>
              </p:ext>
            </p:extLst>
          </p:nvPr>
        </p:nvGraphicFramePr>
        <p:xfrm>
          <a:off x="5456852" y="1348829"/>
          <a:ext cx="7015652" cy="4648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6680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196" y="3228887"/>
            <a:ext cx="11654804" cy="850932"/>
          </a:xfrm>
        </p:spPr>
        <p:txBody>
          <a:bodyPr/>
          <a:lstStyle/>
          <a:p>
            <a:pPr algn="ctr"/>
            <a:r>
              <a:rPr lang="en-US" dirty="0" smtClean="0"/>
              <a:t>OPTN/UNOS Governance Structure:</a:t>
            </a:r>
            <a:br>
              <a:rPr lang="en-US" dirty="0" smtClean="0"/>
            </a:br>
            <a:r>
              <a:rPr lang="en-US" dirty="0" smtClean="0"/>
              <a:t>How to </a:t>
            </a:r>
            <a:r>
              <a:rPr lang="en-US" dirty="0"/>
              <a:t>V</a:t>
            </a:r>
            <a:r>
              <a:rPr lang="en-US" dirty="0" smtClean="0"/>
              <a:t>olunteer</a:t>
            </a:r>
            <a:r>
              <a:rPr lang="en-US" dirty="0"/>
              <a:t/>
            </a:r>
            <a:br>
              <a:rPr lang="en-US" dirty="0"/>
            </a:br>
            <a:r>
              <a:rPr lang="en-US" sz="2800" i="1" dirty="0" smtClean="0">
                <a:solidFill>
                  <a:schemeClr val="tx1">
                    <a:lumMod val="50000"/>
                    <a:lumOff val="50000"/>
                  </a:schemeClr>
                </a:solidFill>
              </a:rPr>
              <a:t>Board, Committees, Regions</a:t>
            </a:r>
            <a:r>
              <a:rPr lang="en-US" dirty="0"/>
              <a:t/>
            </a:r>
            <a:br>
              <a:rPr lang="en-US" dirty="0"/>
            </a:b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7</a:t>
            </a:fld>
            <a:endParaRPr lang="en-US" dirty="0"/>
          </a:p>
        </p:txBody>
      </p:sp>
    </p:spTree>
    <p:extLst>
      <p:ext uri="{BB962C8B-B14F-4D97-AF65-F5344CB8AC3E}">
        <p14:creationId xmlns:p14="http://schemas.microsoft.com/office/powerpoint/2010/main" val="736742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20" y="1079881"/>
            <a:ext cx="9852660" cy="5375282"/>
          </a:xfrm>
          <a:prstGeom prst="rect">
            <a:avLst/>
          </a:prstGeom>
        </p:spPr>
      </p:pic>
      <p:sp>
        <p:nvSpPr>
          <p:cNvPr id="3" name="Title 2"/>
          <p:cNvSpPr>
            <a:spLocks noGrp="1"/>
          </p:cNvSpPr>
          <p:nvPr>
            <p:ph type="title"/>
          </p:nvPr>
        </p:nvSpPr>
        <p:spPr>
          <a:xfrm>
            <a:off x="272646" y="239324"/>
            <a:ext cx="11654804" cy="850932"/>
          </a:xfrm>
        </p:spPr>
        <p:txBody>
          <a:bodyPr/>
          <a:lstStyle/>
          <a:p>
            <a:r>
              <a:rPr lang="en-US" dirty="0" smtClean="0"/>
              <a:t>Volunteer Opportunities </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8</a:t>
            </a:fld>
            <a:endParaRPr lang="en-US" dirty="0"/>
          </a:p>
        </p:txBody>
      </p:sp>
    </p:spTree>
    <p:extLst>
      <p:ext uri="{BB962C8B-B14F-4D97-AF65-F5344CB8AC3E}">
        <p14:creationId xmlns:p14="http://schemas.microsoft.com/office/powerpoint/2010/main" val="2254248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544" y="938348"/>
            <a:ext cx="7816896" cy="5772199"/>
          </a:xfrm>
          <a:prstGeom prst="rect">
            <a:avLst/>
          </a:prstGeom>
        </p:spPr>
      </p:pic>
      <p:sp>
        <p:nvSpPr>
          <p:cNvPr id="4" name="Slide Number Placeholder 3"/>
          <p:cNvSpPr>
            <a:spLocks noGrp="1"/>
          </p:cNvSpPr>
          <p:nvPr>
            <p:ph type="sldNum" sz="quarter" idx="4"/>
          </p:nvPr>
        </p:nvSpPr>
        <p:spPr/>
        <p:txBody>
          <a:bodyPr/>
          <a:lstStyle/>
          <a:p>
            <a:fld id="{AFEF8753-48E3-DC43-B5AB-733E5321FD2E}" type="slidenum">
              <a:rPr lang="en-US" smtClean="0"/>
              <a:pPr/>
              <a:t>9</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70" y="1590757"/>
            <a:ext cx="3695649" cy="3611930"/>
          </a:xfrm>
          <a:prstGeom prst="rect">
            <a:avLst/>
          </a:prstGeom>
        </p:spPr>
      </p:pic>
      <p:sp>
        <p:nvSpPr>
          <p:cNvPr id="9" name="Title 2"/>
          <p:cNvSpPr>
            <a:spLocks noGrp="1"/>
          </p:cNvSpPr>
          <p:nvPr>
            <p:ph type="title"/>
          </p:nvPr>
        </p:nvSpPr>
        <p:spPr>
          <a:xfrm>
            <a:off x="236694" y="239324"/>
            <a:ext cx="4462368" cy="850932"/>
          </a:xfrm>
        </p:spPr>
        <p:txBody>
          <a:bodyPr/>
          <a:lstStyle/>
          <a:p>
            <a:r>
              <a:rPr lang="en-US" dirty="0" smtClean="0"/>
              <a:t>OPTN Bylaws</a:t>
            </a:r>
            <a:endParaRPr lang="en-US" dirty="0"/>
          </a:p>
        </p:txBody>
      </p:sp>
    </p:spTree>
    <p:extLst>
      <p:ext uri="{BB962C8B-B14F-4D97-AF65-F5344CB8AC3E}">
        <p14:creationId xmlns:p14="http://schemas.microsoft.com/office/powerpoint/2010/main" val="2460841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Custom 4">
      <a:dk1>
        <a:srgbClr val="000000"/>
      </a:dk1>
      <a:lt1>
        <a:sysClr val="window" lastClr="FFFFFF"/>
      </a:lt1>
      <a:dk2>
        <a:srgbClr val="0A468C"/>
      </a:dk2>
      <a:lt2>
        <a:srgbClr val="0FA0E4"/>
      </a:lt2>
      <a:accent1>
        <a:srgbClr val="FBC01E"/>
      </a:accent1>
      <a:accent2>
        <a:srgbClr val="78B43C"/>
      </a:accent2>
      <a:accent3>
        <a:srgbClr val="FA8716"/>
      </a:accent3>
      <a:accent4>
        <a:srgbClr val="BE0204"/>
      </a:accent4>
      <a:accent5>
        <a:srgbClr val="800040"/>
      </a:accent5>
      <a:accent6>
        <a:srgbClr val="7E13E3"/>
      </a:accent6>
      <a:hlink>
        <a:srgbClr val="0FA0E4"/>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26393</TotalTime>
  <Words>3681</Words>
  <Application>Microsoft Office PowerPoint</Application>
  <PresentationFormat>Widescreen</PresentationFormat>
  <Paragraphs>395</Paragraphs>
  <Slides>41</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Courier New</vt:lpstr>
      <vt:lpstr>Myriad Pro</vt:lpstr>
      <vt:lpstr>Times New Roman</vt:lpstr>
      <vt:lpstr>Wingdings</vt:lpstr>
      <vt:lpstr>Expo</vt:lpstr>
      <vt:lpstr>UNOS Update and Future Geography Frameworks </vt:lpstr>
      <vt:lpstr>PowerPoint Presentation</vt:lpstr>
      <vt:lpstr>PowerPoint Presentation</vt:lpstr>
      <vt:lpstr>OPTN/UNOS Ad Hoc Committee on Systems Performance</vt:lpstr>
      <vt:lpstr>Ad Hoc Committee on Systems Performance</vt:lpstr>
      <vt:lpstr>Committee Details &amp; Potential Outcomes</vt:lpstr>
      <vt:lpstr>OPTN/UNOS Governance Structure: How to Volunteer Board, Committees, Regions </vt:lpstr>
      <vt:lpstr>Volunteer Opportunities </vt:lpstr>
      <vt:lpstr>OPTN Bylaws</vt:lpstr>
      <vt:lpstr>Governance Volunteer Positions: How to Apply</vt:lpstr>
      <vt:lpstr>OPTN/UNOS Bio Form</vt:lpstr>
      <vt:lpstr>MPSC Lessons Learned</vt:lpstr>
      <vt:lpstr>MPSC Lessons Learned</vt:lpstr>
      <vt:lpstr>Constituent Council Proof of Concept</vt:lpstr>
      <vt:lpstr>Constituent Councils</vt:lpstr>
      <vt:lpstr>Geography in Organ Allocation</vt:lpstr>
      <vt:lpstr>OPTN Final Rule</vt:lpstr>
      <vt:lpstr>Timeline</vt:lpstr>
      <vt:lpstr>Lung</vt:lpstr>
      <vt:lpstr>Plaintiff’s Argument</vt:lpstr>
      <vt:lpstr>PowerPoint Presentation</vt:lpstr>
      <vt:lpstr>Liver</vt:lpstr>
      <vt:lpstr>New Liver Policy – December 2017</vt:lpstr>
      <vt:lpstr>May 30:  Critical Comment to HHS</vt:lpstr>
      <vt:lpstr>June 8:  HRSA Request to OPTN</vt:lpstr>
      <vt:lpstr>June 25:  OPTN Response to HRSA</vt:lpstr>
      <vt:lpstr>July 31: HRSA Response to OPTN</vt:lpstr>
      <vt:lpstr>Plan for All Organ Systems</vt:lpstr>
      <vt:lpstr>OPTN Next Steps</vt:lpstr>
      <vt:lpstr>Future Geography Frameworks</vt:lpstr>
      <vt:lpstr>Ad Hoc Committee on Geography </vt:lpstr>
      <vt:lpstr>Ad Hoc Committee on Geography</vt:lpstr>
      <vt:lpstr>Ad Hoc Committee on Geography  Charge</vt:lpstr>
      <vt:lpstr>PowerPoint Presentation</vt:lpstr>
      <vt:lpstr>Geography Principles</vt:lpstr>
      <vt:lpstr> Geography Frameworks</vt:lpstr>
      <vt:lpstr>Distribution Frameworks</vt:lpstr>
      <vt:lpstr>Fixed Distance from Donor Hospital </vt:lpstr>
      <vt:lpstr>Mathematically Optimized Boundaries</vt:lpstr>
      <vt:lpstr>Continuous Distribution</vt:lpstr>
      <vt:lpstr>PowerPoint Presentation</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 Shepard</dc:creator>
  <cp:lastModifiedBy>Betsy Gans</cp:lastModifiedBy>
  <cp:revision>140</cp:revision>
  <cp:lastPrinted>2018-08-21T16:35:12Z</cp:lastPrinted>
  <dcterms:created xsi:type="dcterms:W3CDTF">2018-05-04T13:46:03Z</dcterms:created>
  <dcterms:modified xsi:type="dcterms:W3CDTF">2018-09-18T20:01:51Z</dcterms:modified>
</cp:coreProperties>
</file>