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102" r:id="rId4"/>
  </p:sldMasterIdLst>
  <p:notesMasterIdLst>
    <p:notesMasterId r:id="rId19"/>
  </p:notesMasterIdLst>
  <p:handoutMasterIdLst>
    <p:handoutMasterId r:id="rId20"/>
  </p:handoutMasterIdLst>
  <p:sldIdLst>
    <p:sldId id="261" r:id="rId5"/>
    <p:sldId id="276" r:id="rId6"/>
    <p:sldId id="271" r:id="rId7"/>
    <p:sldId id="279" r:id="rId8"/>
    <p:sldId id="289" r:id="rId9"/>
    <p:sldId id="266" r:id="rId10"/>
    <p:sldId id="283" r:id="rId11"/>
    <p:sldId id="284" r:id="rId12"/>
    <p:sldId id="285" r:id="rId13"/>
    <p:sldId id="290" r:id="rId14"/>
    <p:sldId id="286" r:id="rId15"/>
    <p:sldId id="287" r:id="rId16"/>
    <p:sldId id="288" r:id="rId17"/>
    <p:sldId id="269" r:id="rId18"/>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39">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annon F. Edwards" initials="SFE" lastIdx="2" clrIdx="0">
    <p:extLst/>
  </p:cmAuthor>
  <p:cmAuthor id="2" name="Matthew A. Prentice" initials="MAP" lastIdx="5" clrIdx="1">
    <p:extLst/>
  </p:cmAuthor>
  <p:cmAuthor id="3" name="Betsy Gans" initials="BG" lastIdx="5" clrIdx="2">
    <p:extLst/>
  </p:cmAuthor>
  <p:cmAuthor id="4" name="Michelle C. Wilson" initials="MCW" lastIdx="3" clrIdx="3">
    <p:extLst/>
  </p:cmAuthor>
  <p:cmAuthor id="5" name="Liz Robbins Callahan" initials="LRC" lastIdx="1" clrIdx="4">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1B37"/>
    <a:srgbClr val="002045"/>
    <a:srgbClr val="D76600"/>
    <a:srgbClr val="0B76BC"/>
    <a:srgbClr val="2839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378" autoAdjust="0"/>
    <p:restoredTop sz="47634" autoAdjust="0"/>
  </p:normalViewPr>
  <p:slideViewPr>
    <p:cSldViewPr snapToGrid="0" snapToObjects="1">
      <p:cViewPr varScale="1">
        <p:scale>
          <a:sx n="47" d="100"/>
          <a:sy n="47" d="100"/>
        </p:scale>
        <p:origin x="2244" y="42"/>
      </p:cViewPr>
      <p:guideLst>
        <p:guide orient="horz" pos="2160"/>
        <p:guide pos="3839"/>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E697554-EDE7-C740-8201-C9DDA9E9AA56}" type="datetimeFigureOut">
              <a:rPr lang="en-US" smtClean="0"/>
              <a:t>2/2/2018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9EBA865-CC10-C149-9C90-415BB2048C16}" type="slidenum">
              <a:rPr lang="en-US" smtClean="0"/>
              <a:t>‹#›</a:t>
            </a:fld>
            <a:endParaRPr lang="en-US"/>
          </a:p>
        </p:txBody>
      </p:sp>
    </p:spTree>
    <p:extLst>
      <p:ext uri="{BB962C8B-B14F-4D97-AF65-F5344CB8AC3E}">
        <p14:creationId xmlns:p14="http://schemas.microsoft.com/office/powerpoint/2010/main" val="110689955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63F705A-8FF2-604C-8E1D-7FD5CF39FB92}" type="datetimeFigureOut">
              <a:rPr lang="en-US" smtClean="0"/>
              <a:t>2/2/2018</a:t>
            </a:fld>
            <a:endParaRPr lang="en-US"/>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E34781-6EDE-5B4E-B103-71F0AC490716}" type="slidenum">
              <a:rPr lang="en-US" smtClean="0"/>
              <a:t>‹#›</a:t>
            </a:fld>
            <a:endParaRPr lang="en-US"/>
          </a:p>
        </p:txBody>
      </p:sp>
    </p:spTree>
    <p:extLst>
      <p:ext uri="{BB962C8B-B14F-4D97-AF65-F5344CB8AC3E}">
        <p14:creationId xmlns:p14="http://schemas.microsoft.com/office/powerpoint/2010/main" val="1698617009"/>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smtClean="0">
                <a:latin typeface="Arial" panose="020B0604020202020204" pitchFamily="34" charset="0"/>
                <a:cs typeface="Arial" panose="020B0604020202020204" pitchFamily="34" charset="0"/>
              </a:rPr>
              <a:t>This</a:t>
            </a:r>
            <a:r>
              <a:rPr lang="en-US" baseline="0" dirty="0" smtClean="0">
                <a:latin typeface="Arial" panose="020B0604020202020204" pitchFamily="34" charset="0"/>
                <a:cs typeface="Arial" panose="020B0604020202020204" pitchFamily="34" charset="0"/>
              </a:rPr>
              <a:t> p</a:t>
            </a:r>
            <a:r>
              <a:rPr lang="en-US" dirty="0" smtClean="0">
                <a:latin typeface="Arial" panose="020B0604020202020204" pitchFamily="34" charset="0"/>
                <a:cs typeface="Arial" panose="020B0604020202020204" pitchFamily="34" charset="0"/>
              </a:rPr>
              <a:t>olicy was implemented on </a:t>
            </a:r>
            <a:r>
              <a:rPr lang="en-US" u="sng" dirty="0" smtClean="0">
                <a:latin typeface="Arial" panose="020B0604020202020204" pitchFamily="34" charset="0"/>
                <a:cs typeface="Arial" panose="020B0604020202020204" pitchFamily="34" charset="0"/>
              </a:rPr>
              <a:t>December 12, 2017</a:t>
            </a:r>
          </a:p>
          <a:p>
            <a:pPr marL="0" indent="0">
              <a:buFont typeface="Arial" panose="020B0604020202020204" pitchFamily="34" charset="0"/>
              <a:buNone/>
            </a:pPr>
            <a:endParaRPr lang="en-US" u="sng" dirty="0" smtClean="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dirty="0" smtClean="0">
                <a:latin typeface="Arial" panose="020B0604020202020204" pitchFamily="34" charset="0"/>
                <a:cs typeface="Arial" panose="020B0604020202020204" pitchFamily="34" charset="0"/>
              </a:rPr>
              <a:t>Upper limit of AFP 1,000 that is allowed for standard MELD exception (may be treated, and if responds to below 500, also eligible)</a:t>
            </a:r>
          </a:p>
          <a:p>
            <a:pPr marL="0" indent="0">
              <a:buFont typeface="Arial" panose="020B0604020202020204" pitchFamily="34" charset="0"/>
              <a:buNone/>
            </a:pPr>
            <a:endParaRPr lang="en-US" dirty="0" smtClean="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dirty="0" smtClean="0">
                <a:latin typeface="Arial" panose="020B0604020202020204" pitchFamily="34" charset="0"/>
                <a:cs typeface="Arial" panose="020B0604020202020204" pitchFamily="34" charset="0"/>
              </a:rPr>
              <a:t>Standardized down-staging policy uniform across regions:  patients who present outside of T2 criteria but within down-staging criteria now eligible for </a:t>
            </a:r>
            <a:r>
              <a:rPr lang="en-US" u="sng" dirty="0" smtClean="0">
                <a:latin typeface="Arial" panose="020B0604020202020204" pitchFamily="34" charset="0"/>
                <a:cs typeface="Arial" panose="020B0604020202020204" pitchFamily="34" charset="0"/>
              </a:rPr>
              <a:t>standard</a:t>
            </a:r>
            <a:r>
              <a:rPr lang="en-US" dirty="0" smtClean="0">
                <a:latin typeface="Arial" panose="020B0604020202020204" pitchFamily="34" charset="0"/>
                <a:cs typeface="Arial" panose="020B0604020202020204" pitchFamily="34" charset="0"/>
              </a:rPr>
              <a:t> MELD exception if they are successfully treated and demonstrate a reduction of tumor burden to within T2 criteria. </a:t>
            </a:r>
          </a:p>
          <a:p>
            <a:endParaRPr lang="en-US" dirty="0"/>
          </a:p>
        </p:txBody>
      </p:sp>
      <p:sp>
        <p:nvSpPr>
          <p:cNvPr id="4" name="Slide Number Placeholder 3"/>
          <p:cNvSpPr>
            <a:spLocks noGrp="1"/>
          </p:cNvSpPr>
          <p:nvPr>
            <p:ph type="sldNum" sz="quarter" idx="10"/>
          </p:nvPr>
        </p:nvSpPr>
        <p:spPr/>
        <p:txBody>
          <a:bodyPr/>
          <a:lstStyle/>
          <a:p>
            <a:fld id="{26E34781-6EDE-5B4E-B103-71F0AC490716}" type="slidenum">
              <a:rPr lang="en-US" smtClean="0"/>
              <a:t>2</a:t>
            </a:fld>
            <a:endParaRPr lang="en-US"/>
          </a:p>
        </p:txBody>
      </p:sp>
    </p:spTree>
    <p:extLst>
      <p:ext uri="{BB962C8B-B14F-4D97-AF65-F5344CB8AC3E}">
        <p14:creationId xmlns:p14="http://schemas.microsoft.com/office/powerpoint/2010/main" val="7035789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Fixed</a:t>
            </a:r>
            <a:r>
              <a:rPr lang="en-US" baseline="0" dirty="0" smtClean="0"/>
              <a:t> scores for candidates meeting standard criteria for the most common MELD exceptions will be adjusted to the median MELD for the DSA</a:t>
            </a:r>
            <a:endParaRPr lang="en-US" dirty="0"/>
          </a:p>
        </p:txBody>
      </p:sp>
      <p:sp>
        <p:nvSpPr>
          <p:cNvPr id="4" name="Slide Number Placeholder 3"/>
          <p:cNvSpPr>
            <a:spLocks noGrp="1"/>
          </p:cNvSpPr>
          <p:nvPr>
            <p:ph type="sldNum" sz="quarter" idx="10"/>
          </p:nvPr>
        </p:nvSpPr>
        <p:spPr/>
        <p:txBody>
          <a:bodyPr/>
          <a:lstStyle/>
          <a:p>
            <a:fld id="{26E34781-6EDE-5B4E-B103-71F0AC490716}" type="slidenum">
              <a:rPr lang="en-US" smtClean="0">
                <a:solidFill>
                  <a:prstClr val="black"/>
                </a:solidFill>
              </a:rPr>
              <a:pPr/>
              <a:t>11</a:t>
            </a:fld>
            <a:endParaRPr lang="en-US">
              <a:solidFill>
                <a:prstClr val="black"/>
              </a:solidFill>
            </a:endParaRPr>
          </a:p>
        </p:txBody>
      </p:sp>
    </p:spTree>
    <p:extLst>
      <p:ext uri="{BB962C8B-B14F-4D97-AF65-F5344CB8AC3E}">
        <p14:creationId xmlns:p14="http://schemas.microsoft.com/office/powerpoint/2010/main" val="15648051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Fixed scores for adolescents</a:t>
            </a:r>
            <a:r>
              <a:rPr lang="en-US" baseline="0" dirty="0" smtClean="0"/>
              <a:t> (age 12-17) with STANDARD diagnoses will be set to the adult </a:t>
            </a:r>
            <a:r>
              <a:rPr lang="en-US" baseline="0" dirty="0" err="1" smtClean="0"/>
              <a:t>MMaT</a:t>
            </a:r>
            <a:r>
              <a:rPr lang="en-US" baseline="0" dirty="0" smtClean="0"/>
              <a:t> but will be given an increase as noted.</a:t>
            </a:r>
            <a:endParaRPr lang="en-US" dirty="0"/>
          </a:p>
        </p:txBody>
      </p:sp>
      <p:sp>
        <p:nvSpPr>
          <p:cNvPr id="4" name="Slide Number Placeholder 3"/>
          <p:cNvSpPr>
            <a:spLocks noGrp="1"/>
          </p:cNvSpPr>
          <p:nvPr>
            <p:ph type="sldNum" sz="quarter" idx="10"/>
          </p:nvPr>
        </p:nvSpPr>
        <p:spPr/>
        <p:txBody>
          <a:bodyPr/>
          <a:lstStyle/>
          <a:p>
            <a:fld id="{26E34781-6EDE-5B4E-B103-71F0AC490716}" type="slidenum">
              <a:rPr lang="en-US" smtClean="0">
                <a:solidFill>
                  <a:prstClr val="black"/>
                </a:solidFill>
              </a:rPr>
              <a:pPr/>
              <a:t>12</a:t>
            </a:fld>
            <a:endParaRPr lang="en-US">
              <a:solidFill>
                <a:prstClr val="black"/>
              </a:solidFill>
            </a:endParaRPr>
          </a:p>
        </p:txBody>
      </p:sp>
    </p:spTree>
    <p:extLst>
      <p:ext uri="{BB962C8B-B14F-4D97-AF65-F5344CB8AC3E}">
        <p14:creationId xmlns:p14="http://schemas.microsoft.com/office/powerpoint/2010/main" val="34525991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Candidates transplanted with PELD (age &lt;12) will be adjusted for the </a:t>
            </a:r>
            <a:r>
              <a:rPr lang="en-US" dirty="0" err="1" smtClean="0"/>
              <a:t>MMaT</a:t>
            </a:r>
            <a:r>
              <a:rPr lang="en-US" dirty="0" smtClean="0"/>
              <a:t> for the region since organs from pediatric donors</a:t>
            </a:r>
            <a:r>
              <a:rPr lang="en-US" baseline="0" dirty="0" smtClean="0"/>
              <a:t> are regionally shared.</a:t>
            </a:r>
            <a:endParaRPr lang="en-US" dirty="0"/>
          </a:p>
        </p:txBody>
      </p:sp>
      <p:sp>
        <p:nvSpPr>
          <p:cNvPr id="4" name="Slide Number Placeholder 3"/>
          <p:cNvSpPr>
            <a:spLocks noGrp="1"/>
          </p:cNvSpPr>
          <p:nvPr>
            <p:ph type="sldNum" sz="quarter" idx="10"/>
          </p:nvPr>
        </p:nvSpPr>
        <p:spPr/>
        <p:txBody>
          <a:bodyPr/>
          <a:lstStyle/>
          <a:p>
            <a:fld id="{26E34781-6EDE-5B4E-B103-71F0AC490716}" type="slidenum">
              <a:rPr lang="en-US" smtClean="0">
                <a:solidFill>
                  <a:prstClr val="black"/>
                </a:solidFill>
              </a:rPr>
              <a:pPr/>
              <a:t>13</a:t>
            </a:fld>
            <a:endParaRPr lang="en-US">
              <a:solidFill>
                <a:prstClr val="black"/>
              </a:solidFill>
            </a:endParaRPr>
          </a:p>
        </p:txBody>
      </p:sp>
    </p:spTree>
    <p:extLst>
      <p:ext uri="{BB962C8B-B14F-4D97-AF65-F5344CB8AC3E}">
        <p14:creationId xmlns:p14="http://schemas.microsoft.com/office/powerpoint/2010/main" val="25645795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 December 12th 2017, UNOS implemented the Changes to HCC Criteria for Auto Approval proposal. Shortly after implementation, members of the Committee identified that a candidate who initially qualified for an HCC exception, and was subsequently treated with residual lesions below T2 criteria, was not “auto-approved” at their next extension. Instead, review boards needed to approve these extension requests. </a:t>
            </a:r>
            <a:r>
              <a:rPr lang="en-US" sz="1200" kern="1200" dirty="0" smtClean="0">
                <a:solidFill>
                  <a:schemeClr val="tx1"/>
                </a:solidFill>
                <a:effectLst/>
                <a:latin typeface="+mn-lt"/>
                <a:ea typeface="+mn-ea"/>
                <a:cs typeface="+mn-cs"/>
              </a:rPr>
              <a:t>The Committee’s intent is to allow these candidates to continue to receive automatic approval of their HCC exception at time of extension, as they had prior to the policy change on December 12, 2017.</a:t>
            </a:r>
          </a:p>
          <a:p>
            <a:endParaRPr lang="en-US" dirty="0" smtClean="0"/>
          </a:p>
          <a:p>
            <a:r>
              <a:rPr lang="en-US" dirty="0" smtClean="0"/>
              <a:t>The Executive Committee voted unanimously to propose policy language that allows candidates who initially qualified for an HCC exception, but have subsequently been treated with residual lesions below T2 criteria, to be subject to automatic approval of their HCC exception extensions and to not require review by the review boards for approval of their extension. This unanimous vote by the Executive Committee also authorized an expedited period of public comment (30 days) because this proposal was expected to be non-controversial. </a:t>
            </a:r>
          </a:p>
          <a:p>
            <a:endParaRPr lang="en-US" dirty="0" smtClean="0"/>
          </a:p>
          <a:p>
            <a:r>
              <a:rPr lang="en-US" dirty="0" smtClean="0"/>
              <a:t>The special 30-day public</a:t>
            </a:r>
            <a:r>
              <a:rPr lang="en-US" baseline="0" dirty="0" smtClean="0"/>
              <a:t> comment period for this proposal ended on Jan. 31, 2018 – all comments received were supportive of the proposal.</a:t>
            </a:r>
          </a:p>
          <a:p>
            <a:endParaRPr lang="en-US" baseline="0" dirty="0" smtClean="0"/>
          </a:p>
          <a:p>
            <a:r>
              <a:rPr lang="en-US" baseline="0" dirty="0" smtClean="0"/>
              <a:t>If the Executive Committee approves this proposal during its meeting on Feb. 2nd it will be implemented on Feb. 5</a:t>
            </a:r>
            <a:r>
              <a:rPr lang="en-US" baseline="30000" dirty="0" smtClean="0"/>
              <a:t>th</a:t>
            </a:r>
            <a:r>
              <a:rPr lang="en-US" baseline="0" dirty="0" smtClean="0"/>
              <a:t>.</a:t>
            </a:r>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26E34781-6EDE-5B4E-B103-71F0AC490716}" type="slidenum">
              <a:rPr lang="en-US" smtClean="0"/>
              <a:t>3</a:t>
            </a:fld>
            <a:endParaRPr lang="en-US"/>
          </a:p>
        </p:txBody>
      </p:sp>
    </p:spTree>
    <p:extLst>
      <p:ext uri="{BB962C8B-B14F-4D97-AF65-F5344CB8AC3E}">
        <p14:creationId xmlns:p14="http://schemas.microsoft.com/office/powerpoint/2010/main" val="13772611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smtClean="0"/>
              <a:t>The</a:t>
            </a:r>
            <a:r>
              <a:rPr lang="en-US" baseline="0" dirty="0" smtClean="0"/>
              <a:t> policy which is aimed to more broadly distribute livers for the most urgent candidates </a:t>
            </a:r>
            <a:r>
              <a:rPr lang="en-US" dirty="0" smtClean="0"/>
              <a:t>was approved by the Board in December of 2017. </a:t>
            </a:r>
          </a:p>
          <a:p>
            <a:pPr marL="0" indent="0">
              <a:buFont typeface="Arial" panose="020B0604020202020204" pitchFamily="34" charset="0"/>
              <a:buNone/>
            </a:pPr>
            <a:endParaRPr lang="en-US" baseline="0" dirty="0" smtClean="0"/>
          </a:p>
          <a:p>
            <a:pPr marL="0" indent="0">
              <a:buFont typeface="Arial" panose="020B0604020202020204" pitchFamily="34" charset="0"/>
              <a:buNone/>
            </a:pPr>
            <a:r>
              <a:rPr lang="en-US" baseline="0" dirty="0" smtClean="0"/>
              <a:t>Changes to this policy which were adopted based on public comment are highlighted in red </a:t>
            </a:r>
            <a:endParaRPr lang="en-US" dirty="0" smtClean="0"/>
          </a:p>
          <a:p>
            <a:pPr marL="171450" indent="-171450">
              <a:buFont typeface="Arial" panose="020B0604020202020204" pitchFamily="34" charset="0"/>
              <a:buChar char="•"/>
            </a:pPr>
            <a:r>
              <a:rPr lang="en-US" baseline="0" dirty="0" smtClean="0"/>
              <a:t>3 points (instead of 5 points) are added to candidates within the circle or DSA (previously those points were proposed just for the circle)</a:t>
            </a:r>
            <a:endParaRPr lang="en-US" dirty="0" smtClean="0"/>
          </a:p>
          <a:p>
            <a:pPr marL="171450" indent="-171450">
              <a:buFont typeface="Arial" panose="020B0604020202020204" pitchFamily="34" charset="0"/>
              <a:buChar char="•"/>
            </a:pPr>
            <a:r>
              <a:rPr lang="en-US" dirty="0" smtClean="0"/>
              <a:t>It creates a proximity circle around the donor hospital of 150 nautical miles.  These circles</a:t>
            </a:r>
            <a:r>
              <a:rPr lang="en-US" baseline="0" dirty="0" smtClean="0"/>
              <a:t> may extend outside of existing regions. Modification of specific components of this policy in areas of the country where further change may be needed will continue to be explored by the committee. </a:t>
            </a:r>
            <a:endParaRPr lang="en-US" dirty="0"/>
          </a:p>
        </p:txBody>
      </p:sp>
      <p:sp>
        <p:nvSpPr>
          <p:cNvPr id="4" name="Slide Number Placeholder 3"/>
          <p:cNvSpPr>
            <a:spLocks noGrp="1"/>
          </p:cNvSpPr>
          <p:nvPr>
            <p:ph type="sldNum" sz="quarter" idx="10"/>
          </p:nvPr>
        </p:nvSpPr>
        <p:spPr/>
        <p:txBody>
          <a:bodyPr/>
          <a:lstStyle/>
          <a:p>
            <a:fld id="{26E34781-6EDE-5B4E-B103-71F0AC490716}" type="slidenum">
              <a:rPr lang="en-US" smtClean="0"/>
              <a:t>4</a:t>
            </a:fld>
            <a:endParaRPr lang="en-US"/>
          </a:p>
        </p:txBody>
      </p:sp>
    </p:spTree>
    <p:extLst>
      <p:ext uri="{BB962C8B-B14F-4D97-AF65-F5344CB8AC3E}">
        <p14:creationId xmlns:p14="http://schemas.microsoft.com/office/powerpoint/2010/main" val="33462743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baseline="0" dirty="0" smtClean="0"/>
              <a:t>This outlines the expanded regional sharing which includes a sharing threshold of 32 for candidates (instead of the originally proposed 29).</a:t>
            </a:r>
          </a:p>
          <a:p>
            <a:pPr marL="171450" indent="-171450">
              <a:buFont typeface="Arial" panose="020B0604020202020204" pitchFamily="34" charset="0"/>
              <a:buChar char="•"/>
            </a:pPr>
            <a:r>
              <a:rPr lang="en-US" baseline="0" dirty="0" smtClean="0"/>
              <a:t>Separate allocation for DCD donors and donors at least 70 years of age which starts at Status 1A within the region or circle and works it’s way through 10 classifications.</a:t>
            </a:r>
          </a:p>
          <a:p>
            <a:pPr marL="171450" indent="-171450">
              <a:buFont typeface="Arial" panose="020B0604020202020204" pitchFamily="34" charset="0"/>
              <a:buChar char="•"/>
            </a:pPr>
            <a:r>
              <a:rPr lang="en-US" baseline="0" dirty="0" smtClean="0"/>
              <a:t>Implementation is tentatively proposed for the third quarter of 2018 after the NLRB.</a:t>
            </a:r>
            <a:endParaRPr lang="en-US" dirty="0"/>
          </a:p>
        </p:txBody>
      </p:sp>
      <p:sp>
        <p:nvSpPr>
          <p:cNvPr id="4" name="Slide Number Placeholder 3"/>
          <p:cNvSpPr>
            <a:spLocks noGrp="1"/>
          </p:cNvSpPr>
          <p:nvPr>
            <p:ph type="sldNum" sz="quarter" idx="10"/>
          </p:nvPr>
        </p:nvSpPr>
        <p:spPr/>
        <p:txBody>
          <a:bodyPr/>
          <a:lstStyle/>
          <a:p>
            <a:fld id="{26E34781-6EDE-5B4E-B103-71F0AC490716}" type="slidenum">
              <a:rPr lang="en-US" smtClean="0"/>
              <a:t>5</a:t>
            </a:fld>
            <a:endParaRPr lang="en-US"/>
          </a:p>
        </p:txBody>
      </p:sp>
    </p:spTree>
    <p:extLst>
      <p:ext uri="{BB962C8B-B14F-4D97-AF65-F5344CB8AC3E}">
        <p14:creationId xmlns:p14="http://schemas.microsoft.com/office/powerpoint/2010/main" val="26815992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June 2017, the Board of Directors approved the proposal to establish a national liver review board</a:t>
            </a:r>
            <a:r>
              <a:rPr lang="en-US" baseline="0" dirty="0" smtClean="0"/>
              <a:t> (NLRB)</a:t>
            </a:r>
            <a:r>
              <a:rPr lang="en-US" dirty="0" smtClean="0"/>
              <a:t>. The initial phase of the National Liver Review Board (NLRB) will</a:t>
            </a:r>
            <a:r>
              <a:rPr lang="en-US" baseline="0" dirty="0" smtClean="0"/>
              <a:t> be implemented in 3</a:t>
            </a:r>
            <a:r>
              <a:rPr lang="en-US" baseline="30000" dirty="0" smtClean="0"/>
              <a:t>rd</a:t>
            </a:r>
            <a:r>
              <a:rPr lang="en-US" baseline="0" dirty="0" smtClean="0"/>
              <a:t> quarter of 2018. </a:t>
            </a:r>
          </a:p>
          <a:p>
            <a:endParaRPr lang="en-US" baseline="0" dirty="0" smtClean="0"/>
          </a:p>
          <a:p>
            <a:r>
              <a:rPr lang="en-US" dirty="0" smtClean="0"/>
              <a:t>This proposal: </a:t>
            </a:r>
          </a:p>
          <a:p>
            <a:pPr marL="171450" indent="-171450">
              <a:buFont typeface="Arial" panose="020B0604020202020204" pitchFamily="34" charset="0"/>
              <a:buChar char="•"/>
            </a:pPr>
            <a:r>
              <a:rPr lang="en-US" dirty="0" smtClean="0"/>
              <a:t>Establishes an NLRB with 3 specialty boards</a:t>
            </a:r>
          </a:p>
          <a:p>
            <a:pPr marL="171450" indent="-171450">
              <a:buFont typeface="Arial" panose="020B0604020202020204" pitchFamily="34" charset="0"/>
              <a:buChar char="•"/>
            </a:pPr>
            <a:r>
              <a:rPr lang="en-US" dirty="0" smtClean="0"/>
              <a:t>Regional agreements will be eliminated when we implement this proposal. </a:t>
            </a:r>
          </a:p>
          <a:p>
            <a:pPr marL="171450" indent="-171450">
              <a:buFont typeface="Arial" panose="020B0604020202020204" pitchFamily="34" charset="0"/>
              <a:buChar char="•"/>
            </a:pPr>
            <a:r>
              <a:rPr lang="en-US" dirty="0" smtClean="0"/>
              <a:t>The scores for standardized exceptions will be tied to the median MELD at transplant in the DSA.</a:t>
            </a:r>
            <a:r>
              <a:rPr lang="en-US" baseline="0" dirty="0" smtClean="0"/>
              <a:t> </a:t>
            </a:r>
          </a:p>
          <a:p>
            <a:pPr marL="0" indent="0">
              <a:buFont typeface="Arial" panose="020B0604020202020204" pitchFamily="34" charset="0"/>
              <a:buNone/>
            </a:pPr>
            <a:endParaRPr lang="en-US" sz="2400" baseline="0" dirty="0" smtClean="0">
              <a:solidFill>
                <a:srgbClr val="001B37"/>
              </a:solidFill>
              <a:latin typeface="Arial" panose="020B0604020202020204" pitchFamily="34" charset="0"/>
              <a:cs typeface="Arial" panose="020B0604020202020204" pitchFamily="34" charset="0"/>
            </a:endParaRPr>
          </a:p>
          <a:p>
            <a:pPr marL="0" indent="0">
              <a:buFont typeface="Arial" panose="020B0604020202020204" pitchFamily="34" charset="0"/>
              <a:buNone/>
            </a:pPr>
            <a:r>
              <a:rPr lang="en-US" sz="2400" dirty="0" smtClean="0">
                <a:solidFill>
                  <a:srgbClr val="001B37"/>
                </a:solidFill>
                <a:latin typeface="Arial" panose="020B0604020202020204" pitchFamily="34" charset="0"/>
                <a:cs typeface="Arial" panose="020B0604020202020204" pitchFamily="34" charset="0"/>
              </a:rPr>
              <a:t>Implementation will occur in phases</a:t>
            </a:r>
            <a:r>
              <a:rPr lang="en-US" sz="2400" baseline="0" dirty="0" smtClean="0">
                <a:solidFill>
                  <a:srgbClr val="001B37"/>
                </a:solidFill>
                <a:latin typeface="Arial" panose="020B0604020202020204" pitchFamily="34" charset="0"/>
                <a:cs typeface="Arial" panose="020B0604020202020204" pitchFamily="34" charset="0"/>
              </a:rPr>
              <a:t> and i</a:t>
            </a:r>
            <a:r>
              <a:rPr lang="en-US" sz="3200" dirty="0" smtClean="0">
                <a:latin typeface="Arial" panose="020B0604020202020204" pitchFamily="34" charset="0"/>
                <a:cs typeface="Arial" panose="020B0604020202020204" pitchFamily="34" charset="0"/>
              </a:rPr>
              <a:t>nstructional offerings will be provided to help members prepare for impact of these policy changes</a:t>
            </a:r>
          </a:p>
          <a:p>
            <a:endParaRPr lang="en-US" dirty="0"/>
          </a:p>
        </p:txBody>
      </p:sp>
      <p:sp>
        <p:nvSpPr>
          <p:cNvPr id="4" name="Slide Number Placeholder 3"/>
          <p:cNvSpPr>
            <a:spLocks noGrp="1"/>
          </p:cNvSpPr>
          <p:nvPr>
            <p:ph type="sldNum" sz="quarter" idx="10"/>
          </p:nvPr>
        </p:nvSpPr>
        <p:spPr/>
        <p:txBody>
          <a:bodyPr/>
          <a:lstStyle/>
          <a:p>
            <a:fld id="{26E34781-6EDE-5B4E-B103-71F0AC490716}" type="slidenum">
              <a:rPr lang="en-US" smtClean="0"/>
              <a:t>6</a:t>
            </a:fld>
            <a:endParaRPr lang="en-US"/>
          </a:p>
        </p:txBody>
      </p:sp>
    </p:spTree>
    <p:extLst>
      <p:ext uri="{BB962C8B-B14F-4D97-AF65-F5344CB8AC3E}">
        <p14:creationId xmlns:p14="http://schemas.microsoft.com/office/powerpoint/2010/main" val="7035789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NLRB is comprised of specialty boards, including:</a:t>
            </a:r>
          </a:p>
          <a:p>
            <a:pPr marL="171450" indent="-171450">
              <a:buFont typeface="Arial" panose="020B0604020202020204" pitchFamily="34" charset="0"/>
              <a:buChar char="•"/>
            </a:pPr>
            <a:r>
              <a:rPr lang="en-US" dirty="0" smtClean="0"/>
              <a:t>Adult Hepatocellular Carcinoma (HCC)</a:t>
            </a:r>
          </a:p>
          <a:p>
            <a:pPr marL="171450" indent="-171450">
              <a:buFont typeface="Arial" panose="020B0604020202020204" pitchFamily="34" charset="0"/>
              <a:buChar char="•"/>
            </a:pPr>
            <a:r>
              <a:rPr lang="en-US" dirty="0" smtClean="0"/>
              <a:t>Adult Other Diagnosis</a:t>
            </a:r>
          </a:p>
          <a:p>
            <a:pPr marL="171450" indent="-171450">
              <a:buFont typeface="Arial" panose="020B0604020202020204" pitchFamily="34" charset="0"/>
              <a:buChar char="•"/>
            </a:pPr>
            <a:r>
              <a:rPr lang="en-US" dirty="0" smtClean="0"/>
              <a:t>Pediatrics, which reviews requests made on behalf of any candidate registered prior to turning 18 years old and adults with certain pediatric diagnoses</a:t>
            </a:r>
          </a:p>
          <a:p>
            <a:endParaRPr lang="en-US" dirty="0" smtClean="0"/>
          </a:p>
          <a:p>
            <a:r>
              <a:rPr lang="en-US" dirty="0" smtClean="0"/>
              <a:t>Every active liver transplant program may appoint a representative and alternate to each of the adult specialty boards. A liver transplant program with an active pediatric component may appoint a representative and alternate to the pediatric specialty board. Individuals may serve on more than one specialty board at the same time. Liver transplant programs are not required to provide a representative to the NLRB.</a:t>
            </a:r>
          </a:p>
          <a:p>
            <a:endParaRPr lang="en-US" dirty="0" smtClean="0"/>
          </a:p>
          <a:p>
            <a:r>
              <a:rPr lang="en-US" dirty="0" smtClean="0"/>
              <a:t>Representatives must vote within 7 days on all exception requests, exception extension requests, and appeals. If a representative or alternate does not vote on an open request within 7 days on three separate instances within a 12 month period, the Chair will remove the individual from the NLRB. If a transplant program exhibits a pattern of non-responsiveness, as evidenced by the removal of two members from the NLRB, the Chair may suspend the program’s participation for a period of three months after notifying the program director. </a:t>
            </a:r>
            <a:endParaRPr lang="en-US" dirty="0"/>
          </a:p>
        </p:txBody>
      </p:sp>
      <p:sp>
        <p:nvSpPr>
          <p:cNvPr id="4" name="Slide Number Placeholder 3"/>
          <p:cNvSpPr>
            <a:spLocks noGrp="1"/>
          </p:cNvSpPr>
          <p:nvPr>
            <p:ph type="sldNum" sz="quarter" idx="10"/>
          </p:nvPr>
        </p:nvSpPr>
        <p:spPr/>
        <p:txBody>
          <a:bodyPr/>
          <a:lstStyle/>
          <a:p>
            <a:fld id="{26E34781-6EDE-5B4E-B103-71F0AC490716}" type="slidenum">
              <a:rPr lang="en-US" smtClean="0"/>
              <a:t>7</a:t>
            </a:fld>
            <a:endParaRPr lang="en-US"/>
          </a:p>
        </p:txBody>
      </p:sp>
    </p:spTree>
    <p:extLst>
      <p:ext uri="{BB962C8B-B14F-4D97-AF65-F5344CB8AC3E}">
        <p14:creationId xmlns:p14="http://schemas.microsoft.com/office/powerpoint/2010/main" val="2843291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Voting Procedure</a:t>
            </a:r>
          </a:p>
          <a:p>
            <a:r>
              <a:rPr lang="en-US" dirty="0" smtClean="0"/>
              <a:t>An exception request is randomly assigned to five representatives of the appropriate specialty board. A representative may vote to approve or deny the request, or ask that the request be reassigned. </a:t>
            </a:r>
          </a:p>
          <a:p>
            <a:endParaRPr lang="en-US" baseline="0" dirty="0" smtClean="0"/>
          </a:p>
          <a:p>
            <a:r>
              <a:rPr lang="en-US" dirty="0" smtClean="0"/>
              <a:t>A liver program may appeal the NLRB’s decision to </a:t>
            </a:r>
            <a:r>
              <a:rPr lang="en-US" u="none" dirty="0" smtClean="0"/>
              <a:t>deny an exception request. The same five members that reviewed the original request will review the appeal. This</a:t>
            </a:r>
            <a:r>
              <a:rPr lang="en-US" u="none" baseline="0" dirty="0" smtClean="0"/>
              <a:t> is one of the changes we made since the previous round of public comment: we think the same 5 reviewers should review the appeal (instead of a new group of 5) because they’ll be more familiar with the case and the supplemental information the appealing program will submit. It also cuts down on workload for other review board members.</a:t>
            </a:r>
            <a:r>
              <a:rPr lang="en-US" u="none" dirty="0" smtClean="0"/>
              <a:t> </a:t>
            </a:r>
          </a:p>
          <a:p>
            <a:endParaRPr lang="en-US" u="none" dirty="0" smtClean="0"/>
          </a:p>
          <a:p>
            <a:r>
              <a:rPr lang="en-US" dirty="0" smtClean="0"/>
              <a:t>If the appeal is denied, the liver program may request a conference call with the Appeals Review Team (ART). If the ART denies the request, the liver program may initiate a final appeal to the Liver and Intestinal Organ Transplantation Committee.</a:t>
            </a:r>
          </a:p>
          <a:p>
            <a:r>
              <a:rPr lang="en-US" u="none" dirty="0" smtClean="0"/>
              <a:t>ART:</a:t>
            </a:r>
            <a:r>
              <a:rPr lang="en-US" u="none" baseline="0" dirty="0" smtClean="0"/>
              <a:t> </a:t>
            </a:r>
            <a:r>
              <a:rPr lang="en-US" u="none" dirty="0" smtClean="0"/>
              <a:t> </a:t>
            </a:r>
            <a:r>
              <a:rPr lang="en-US" dirty="0" smtClean="0"/>
              <a:t>At the beginning of each new service term, nine NLRB members are randomly assigned to serve each month of the year on the ART. The ART meets via conference call at the same day and time each week; however calls may be rescheduled in advance to accommodate federal holidays. </a:t>
            </a:r>
            <a:r>
              <a:rPr lang="en-US" u="none" dirty="0" smtClean="0"/>
              <a:t>The</a:t>
            </a:r>
            <a:r>
              <a:rPr lang="en-US" u="none" baseline="0" dirty="0" smtClean="0"/>
              <a:t> ART will operate more efficiently than the current practice of trying to schedule teleconferences for appeals, because their schedules will be set far in advance.</a:t>
            </a:r>
            <a:r>
              <a:rPr lang="en-US" u="none" dirty="0" smtClean="0"/>
              <a:t>.</a:t>
            </a:r>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26E34781-6EDE-5B4E-B103-71F0AC490716}"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4923147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NLRB will change how cases are reviewed (national instead of regional) and the scores that patients will be awarded.  Specifically, the median MELD at transplant (</a:t>
            </a:r>
            <a:r>
              <a:rPr lang="en-US" sz="1200" kern="1200" dirty="0" err="1" smtClean="0">
                <a:solidFill>
                  <a:schemeClr val="tx1"/>
                </a:solidFill>
                <a:effectLst/>
                <a:latin typeface="+mn-lt"/>
                <a:ea typeface="+mn-ea"/>
                <a:cs typeface="+mn-cs"/>
              </a:rPr>
              <a:t>MMaT</a:t>
            </a:r>
            <a:r>
              <a:rPr lang="en-US" sz="1200" kern="1200" dirty="0" smtClean="0">
                <a:solidFill>
                  <a:schemeClr val="tx1"/>
                </a:solidFill>
                <a:effectLst/>
                <a:latin typeface="+mn-lt"/>
                <a:ea typeface="+mn-ea"/>
                <a:cs typeface="+mn-cs"/>
              </a:rPr>
              <a:t>) score by DSA, minus 3 points, will be the default exception score for many candidates with standard MELD exceptions upon implementation of the NLRB.  This will also eliminate the “MELD elevator” for exception points.</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NLRB will review non-standard exception requests.  If they approve them, the scores will be also be typically related to the </a:t>
            </a:r>
            <a:r>
              <a:rPr lang="en-US" sz="1200" kern="1200" dirty="0" err="1" smtClean="0">
                <a:solidFill>
                  <a:schemeClr val="tx1"/>
                </a:solidFill>
                <a:effectLst/>
                <a:latin typeface="+mn-lt"/>
                <a:ea typeface="+mn-ea"/>
                <a:cs typeface="+mn-cs"/>
              </a:rPr>
              <a:t>MMaT</a:t>
            </a:r>
            <a:r>
              <a:rPr lang="en-US" sz="1200" kern="1200" dirty="0" smtClean="0">
                <a:solidFill>
                  <a:schemeClr val="tx1"/>
                </a:solidFill>
                <a:effectLst/>
                <a:latin typeface="+mn-lt"/>
                <a:ea typeface="+mn-ea"/>
                <a:cs typeface="+mn-cs"/>
              </a:rPr>
              <a:t> (higher, or lower, depending on the specific risk of the clinical situation).  </a:t>
            </a:r>
            <a:endParaRPr lang="en-US" dirty="0" smtClean="0"/>
          </a:p>
        </p:txBody>
      </p:sp>
      <p:sp>
        <p:nvSpPr>
          <p:cNvPr id="4" name="Slide Number Placeholder 3"/>
          <p:cNvSpPr>
            <a:spLocks noGrp="1"/>
          </p:cNvSpPr>
          <p:nvPr>
            <p:ph type="sldNum" sz="quarter" idx="10"/>
          </p:nvPr>
        </p:nvSpPr>
        <p:spPr/>
        <p:txBody>
          <a:bodyPr/>
          <a:lstStyle/>
          <a:p>
            <a:fld id="{26E34781-6EDE-5B4E-B103-71F0AC490716}" type="slidenum">
              <a:rPr lang="en-US" smtClean="0"/>
              <a:t>9</a:t>
            </a:fld>
            <a:endParaRPr lang="en-US"/>
          </a:p>
        </p:txBody>
      </p:sp>
    </p:spTree>
    <p:extLst>
      <p:ext uri="{BB962C8B-B14F-4D97-AF65-F5344CB8AC3E}">
        <p14:creationId xmlns:p14="http://schemas.microsoft.com/office/powerpoint/2010/main" val="34084041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smtClean="0"/>
              <a:t>UNOS will re-calculate the median allocation MELD at transplant every 180 days using the previous 365-day cohort. If there have been fewer than 10 transplants in the DSA in the previous 365 days, the median MELD at transplant will be calculated for the region where the candidate is registered. </a:t>
            </a:r>
          </a:p>
          <a:p>
            <a:pPr marL="171450" indent="-171450">
              <a:buFont typeface="Arial" panose="020B0604020202020204" pitchFamily="34" charset="0"/>
              <a:buChar char="•"/>
            </a:pPr>
            <a:endParaRPr lang="en-US" dirty="0" smtClean="0"/>
          </a:p>
          <a:p>
            <a:pPr marL="171450" indent="-171450">
              <a:buFont typeface="Arial" panose="020B0604020202020204" pitchFamily="34" charset="0"/>
              <a:buChar char="•"/>
            </a:pPr>
            <a:r>
              <a:rPr lang="en-US" dirty="0" smtClean="0"/>
              <a:t>At each 180 day update, candidates with existing standardized score exceptions will be assigned the increased score to match the re-calculated median MELD. </a:t>
            </a:r>
          </a:p>
          <a:p>
            <a:endParaRPr lang="en-US" dirty="0" smtClean="0"/>
          </a:p>
        </p:txBody>
      </p:sp>
      <p:sp>
        <p:nvSpPr>
          <p:cNvPr id="4" name="Slide Number Placeholder 3"/>
          <p:cNvSpPr>
            <a:spLocks noGrp="1"/>
          </p:cNvSpPr>
          <p:nvPr>
            <p:ph type="sldNum" sz="quarter" idx="10"/>
          </p:nvPr>
        </p:nvSpPr>
        <p:spPr/>
        <p:txBody>
          <a:bodyPr/>
          <a:lstStyle/>
          <a:p>
            <a:fld id="{26E34781-6EDE-5B4E-B103-71F0AC490716}" type="slidenum">
              <a:rPr lang="en-US" smtClean="0"/>
              <a:t>10</a:t>
            </a:fld>
            <a:endParaRPr lang="en-US"/>
          </a:p>
        </p:txBody>
      </p:sp>
    </p:spTree>
    <p:extLst>
      <p:ext uri="{BB962C8B-B14F-4D97-AF65-F5344CB8AC3E}">
        <p14:creationId xmlns:p14="http://schemas.microsoft.com/office/powerpoint/2010/main" val="7463522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56540" y="1721629"/>
            <a:ext cx="11073631" cy="1619250"/>
          </a:xfrm>
        </p:spPr>
        <p:txBody>
          <a:bodyPr/>
          <a:lstStyle>
            <a:lvl1pPr algn="ctr">
              <a:defRPr sz="4800"/>
            </a:lvl1pPr>
          </a:lstStyle>
          <a:p>
            <a:r>
              <a:rPr lang="en-US" dirty="0" smtClean="0"/>
              <a:t>Click to edit Master title style</a:t>
            </a:r>
            <a:endParaRPr dirty="0"/>
          </a:p>
        </p:txBody>
      </p:sp>
      <p:sp>
        <p:nvSpPr>
          <p:cNvPr id="3" name="Subtitle 2"/>
          <p:cNvSpPr>
            <a:spLocks noGrp="1"/>
          </p:cNvSpPr>
          <p:nvPr>
            <p:ph type="subTitle" idx="1" hasCustomPrompt="1"/>
          </p:nvPr>
        </p:nvSpPr>
        <p:spPr>
          <a:xfrm>
            <a:off x="556540" y="3810000"/>
            <a:ext cx="11073631" cy="753036"/>
          </a:xfrm>
        </p:spPr>
        <p:txBody>
          <a:bodyPr>
            <a:normAutofit/>
          </a:bodyPr>
          <a:lstStyle>
            <a:lvl1pPr marL="0" indent="0" algn="ctr">
              <a:spcBef>
                <a:spcPts val="300"/>
              </a:spcBef>
              <a:buNone/>
              <a:defRPr sz="2800" i="1">
                <a:solidFill>
                  <a:schemeClr val="bg2"/>
                </a:solidFill>
                <a:latin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subtitle style</a:t>
            </a:r>
            <a:endParaRPr dirty="0"/>
          </a:p>
        </p:txBody>
      </p:sp>
      <p:sp>
        <p:nvSpPr>
          <p:cNvPr id="4" name="Slide Number Placeholder 5"/>
          <p:cNvSpPr>
            <a:spLocks noGrp="1"/>
          </p:cNvSpPr>
          <p:nvPr>
            <p:ph type="sldNum" sz="quarter" idx="4"/>
          </p:nvPr>
        </p:nvSpPr>
        <p:spPr>
          <a:xfrm>
            <a:off x="9727417" y="6376615"/>
            <a:ext cx="2066288" cy="365125"/>
          </a:xfrm>
          <a:prstGeom prst="rect">
            <a:avLst/>
          </a:prstGeom>
        </p:spPr>
        <p:txBody>
          <a:bodyPr vert="horz" lIns="91440" tIns="45720" rIns="91440" bIns="45720" rtlCol="0" anchor="ctr"/>
          <a:lstStyle>
            <a:lvl1pPr algn="r">
              <a:defRPr sz="1400">
                <a:solidFill>
                  <a:schemeClr val="tx1">
                    <a:tint val="75000"/>
                  </a:schemeClr>
                </a:solidFill>
                <a:latin typeface="Arial"/>
              </a:defRPr>
            </a:lvl1pPr>
          </a:lstStyle>
          <a:p>
            <a:fld id="{AFEF8753-48E3-DC43-B5AB-733E5321FD2E}"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Text Placeholder 2"/>
          <p:cNvSpPr>
            <a:spLocks noGrp="1"/>
          </p:cNvSpPr>
          <p:nvPr>
            <p:ph idx="1"/>
          </p:nvPr>
        </p:nvSpPr>
        <p:spPr>
          <a:xfrm>
            <a:off x="385278" y="1348828"/>
            <a:ext cx="11394917" cy="4405247"/>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dirty="0"/>
          </a:p>
        </p:txBody>
      </p:sp>
      <p:sp>
        <p:nvSpPr>
          <p:cNvPr id="5" name="Title Placeholder 1"/>
          <p:cNvSpPr>
            <a:spLocks noGrp="1"/>
          </p:cNvSpPr>
          <p:nvPr>
            <p:ph type="title"/>
          </p:nvPr>
        </p:nvSpPr>
        <p:spPr>
          <a:xfrm>
            <a:off x="385279" y="156310"/>
            <a:ext cx="11651769" cy="850932"/>
          </a:xfrm>
          <a:prstGeom prst="rect">
            <a:avLst/>
          </a:prstGeom>
        </p:spPr>
        <p:txBody>
          <a:bodyPr vert="horz" lIns="91440" tIns="45720" rIns="91440" bIns="45720" rtlCol="0" anchor="ctr" anchorCtr="0">
            <a:noAutofit/>
          </a:bodyPr>
          <a:lstStyle/>
          <a:p>
            <a:r>
              <a:rPr lang="en-US" dirty="0" smtClean="0"/>
              <a:t>Click to edit Master title style</a:t>
            </a:r>
            <a:endParaRPr dirty="0"/>
          </a:p>
        </p:txBody>
      </p:sp>
      <p:sp>
        <p:nvSpPr>
          <p:cNvPr id="6" name="Slide Number Placeholder 5"/>
          <p:cNvSpPr>
            <a:spLocks noGrp="1"/>
          </p:cNvSpPr>
          <p:nvPr>
            <p:ph type="sldNum" sz="quarter" idx="4"/>
          </p:nvPr>
        </p:nvSpPr>
        <p:spPr>
          <a:xfrm>
            <a:off x="9727417" y="6376615"/>
            <a:ext cx="2066288" cy="365125"/>
          </a:xfrm>
          <a:prstGeom prst="rect">
            <a:avLst/>
          </a:prstGeom>
        </p:spPr>
        <p:txBody>
          <a:bodyPr vert="horz" lIns="91440" tIns="45720" rIns="91440" bIns="45720" rtlCol="0" anchor="ctr"/>
          <a:lstStyle>
            <a:lvl1pPr algn="r">
              <a:defRPr sz="1400">
                <a:solidFill>
                  <a:schemeClr val="tx1">
                    <a:tint val="75000"/>
                  </a:schemeClr>
                </a:solidFill>
                <a:latin typeface="Arial"/>
              </a:defRPr>
            </a:lvl1pPr>
          </a:lstStyle>
          <a:p>
            <a:fld id="{AFEF8753-48E3-DC43-B5AB-733E5321FD2E}"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4"/>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5279" y="156310"/>
            <a:ext cx="11651769" cy="850932"/>
          </a:xfrm>
          <a:prstGeom prst="rect">
            <a:avLst/>
          </a:prstGeom>
        </p:spPr>
        <p:txBody>
          <a:bodyPr vert="horz" lIns="91440" tIns="45720" rIns="91440" bIns="45720" rtlCol="0" anchor="ctr" anchorCtr="0">
            <a:noAutofit/>
          </a:bodyPr>
          <a:lstStyle/>
          <a:p>
            <a:r>
              <a:rPr lang="en-US" dirty="0" smtClean="0"/>
              <a:t>Click to edit Master title style</a:t>
            </a:r>
            <a:endParaRPr dirty="0"/>
          </a:p>
        </p:txBody>
      </p:sp>
      <p:sp>
        <p:nvSpPr>
          <p:cNvPr id="3" name="Text Placeholder 2"/>
          <p:cNvSpPr>
            <a:spLocks noGrp="1"/>
          </p:cNvSpPr>
          <p:nvPr>
            <p:ph type="body" idx="1"/>
          </p:nvPr>
        </p:nvSpPr>
        <p:spPr>
          <a:xfrm>
            <a:off x="385278" y="1348828"/>
            <a:ext cx="11394917" cy="4405247"/>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dirty="0"/>
          </a:p>
        </p:txBody>
      </p:sp>
      <p:sp>
        <p:nvSpPr>
          <p:cNvPr id="6" name="Slide Number Placeholder 5"/>
          <p:cNvSpPr>
            <a:spLocks noGrp="1"/>
          </p:cNvSpPr>
          <p:nvPr>
            <p:ph type="sldNum" sz="quarter" idx="4"/>
          </p:nvPr>
        </p:nvSpPr>
        <p:spPr>
          <a:xfrm>
            <a:off x="9727417" y="6376615"/>
            <a:ext cx="2066288" cy="365125"/>
          </a:xfrm>
          <a:prstGeom prst="rect">
            <a:avLst/>
          </a:prstGeom>
        </p:spPr>
        <p:txBody>
          <a:bodyPr vert="horz" lIns="91440" tIns="45720" rIns="91440" bIns="45720" rtlCol="0" anchor="ctr"/>
          <a:lstStyle>
            <a:lvl1pPr algn="r">
              <a:defRPr sz="1400">
                <a:solidFill>
                  <a:schemeClr val="tx1">
                    <a:tint val="75000"/>
                  </a:schemeClr>
                </a:solidFill>
                <a:latin typeface="Arial"/>
              </a:defRPr>
            </a:lvl1pPr>
          </a:lstStyle>
          <a:p>
            <a:fld id="{AFEF8753-48E3-DC43-B5AB-733E5321FD2E}" type="slidenum">
              <a:rPr lang="en-US" smtClean="0"/>
              <a:pPr/>
              <a:t>‹#›</a:t>
            </a:fld>
            <a:endParaRPr lang="en-US" dirty="0"/>
          </a:p>
        </p:txBody>
      </p:sp>
      <p:pic>
        <p:nvPicPr>
          <p:cNvPr id="13" name="Picture 12" descr="unos_optn_logo_blue_rgb.png"/>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205156" y="6326538"/>
            <a:ext cx="1780858" cy="421957"/>
          </a:xfrm>
          <a:prstGeom prst="rect">
            <a:avLst/>
          </a:prstGeom>
        </p:spPr>
      </p:pic>
    </p:spTree>
  </p:cSld>
  <p:clrMap bg1="lt1" tx1="dk1" bg2="lt2" tx2="dk2" accent1="accent1" accent2="accent2" accent3="accent3" accent4="accent4" accent5="accent5" accent6="accent6" hlink="hlink" folHlink="folHlink"/>
  <p:sldLayoutIdLst>
    <p:sldLayoutId id="2147484103" r:id="rId1"/>
    <p:sldLayoutId id="2147484104" r:id="rId2"/>
  </p:sldLayoutIdLst>
  <p:timing>
    <p:tnLst>
      <p:par>
        <p:cTn id="1" dur="indefinite" restart="never" nodeType="tmRoot"/>
      </p:par>
    </p:tnLst>
  </p:timing>
  <p:hf hdr="0" ftr="0" dt="0"/>
  <p:txStyles>
    <p:titleStyle>
      <a:lvl1pPr algn="l" defTabSz="914400" rtl="0" eaLnBrk="1" latinLnBrk="0" hangingPunct="1">
        <a:spcBef>
          <a:spcPct val="0"/>
        </a:spcBef>
        <a:buNone/>
        <a:defRPr sz="4800" b="0" i="0" kern="1200">
          <a:solidFill>
            <a:schemeClr val="tx2"/>
          </a:solidFill>
          <a:latin typeface="Arial"/>
          <a:ea typeface="+mj-ea"/>
          <a:cs typeface="Myriad Pro"/>
        </a:defRPr>
      </a:lvl1pPr>
    </p:titleStyle>
    <p:bodyStyle>
      <a:lvl1pPr marL="228600" indent="-228600" algn="l" defTabSz="914400" rtl="0" eaLnBrk="1" latinLnBrk="0" hangingPunct="1">
        <a:spcBef>
          <a:spcPts val="2000"/>
        </a:spcBef>
        <a:buClr>
          <a:schemeClr val="bg2"/>
        </a:buClr>
        <a:buSzPct val="80000"/>
        <a:buFont typeface="Wingdings" charset="2"/>
        <a:buChar char="§"/>
        <a:defRPr sz="2800" b="0" i="0" kern="1200">
          <a:solidFill>
            <a:srgbClr val="002045"/>
          </a:solidFill>
          <a:latin typeface="Arial"/>
          <a:ea typeface="+mn-ea"/>
          <a:cs typeface="Myriad Pro"/>
        </a:defRPr>
      </a:lvl1pPr>
      <a:lvl2pPr marL="457200" indent="-228600" algn="l" defTabSz="914400" rtl="0" eaLnBrk="1" latinLnBrk="0" hangingPunct="1">
        <a:spcBef>
          <a:spcPts val="600"/>
        </a:spcBef>
        <a:buClr>
          <a:schemeClr val="bg2"/>
        </a:buClr>
        <a:buSzPct val="70000"/>
        <a:buFont typeface="Wingdings" charset="2"/>
        <a:buChar char="§"/>
        <a:defRPr sz="2000" b="0" i="0" kern="1200">
          <a:solidFill>
            <a:schemeClr val="tx1"/>
          </a:solidFill>
          <a:latin typeface="Arial"/>
          <a:ea typeface="+mn-ea"/>
          <a:cs typeface="Myriad Pro"/>
        </a:defRPr>
      </a:lvl2pPr>
      <a:lvl3pPr marL="685800" indent="-228600" algn="l" defTabSz="914400" rtl="0" eaLnBrk="1" latinLnBrk="0" hangingPunct="1">
        <a:spcBef>
          <a:spcPts val="600"/>
        </a:spcBef>
        <a:buClr>
          <a:schemeClr val="bg2"/>
        </a:buClr>
        <a:buSzPct val="70000"/>
        <a:buFont typeface="Wingdings" charset="2"/>
        <a:buChar char="§"/>
        <a:defRPr sz="2000" b="0" i="0" kern="1200">
          <a:solidFill>
            <a:schemeClr val="tx1"/>
          </a:solidFill>
          <a:latin typeface="Arial"/>
          <a:ea typeface="+mn-ea"/>
          <a:cs typeface="Myriad Pro"/>
        </a:defRPr>
      </a:lvl3pPr>
      <a:lvl4pPr marL="914400" indent="-228600" algn="l" defTabSz="914400" rtl="0" eaLnBrk="1" latinLnBrk="0" hangingPunct="1">
        <a:spcBef>
          <a:spcPts val="600"/>
        </a:spcBef>
        <a:buClr>
          <a:srgbClr val="002045"/>
        </a:buClr>
        <a:buSzPct val="70000"/>
        <a:buFont typeface="Wingdings" charset="2"/>
        <a:buChar char="§"/>
        <a:defRPr sz="2000" b="0" i="0" kern="1200">
          <a:solidFill>
            <a:schemeClr val="tx1"/>
          </a:solidFill>
          <a:latin typeface="Arial"/>
          <a:ea typeface="+mn-ea"/>
          <a:cs typeface="Myriad Pro"/>
        </a:defRPr>
      </a:lvl4pPr>
      <a:lvl5pPr marL="1143000" indent="-228600" algn="l" defTabSz="914400" rtl="0" eaLnBrk="1" latinLnBrk="0" hangingPunct="1">
        <a:spcBef>
          <a:spcPts val="600"/>
        </a:spcBef>
        <a:buClr>
          <a:srgbClr val="002045"/>
        </a:buClr>
        <a:buSzPct val="70000"/>
        <a:buFont typeface="Wingdings" charset="2"/>
        <a:buChar char="§"/>
        <a:defRPr sz="2000" b="0" i="0" kern="1200">
          <a:solidFill>
            <a:schemeClr val="tx1"/>
          </a:solidFill>
          <a:latin typeface="Arial"/>
          <a:ea typeface="+mn-ea"/>
          <a:cs typeface="Myriad Pro"/>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mailto:Matthew.Prentice@unos.org" TargetMode="External"/><Relationship Id="rId2" Type="http://schemas.openxmlformats.org/officeDocument/2006/relationships/hyperlink" Target="mailto:Heimbach.Julie@mayo.edu"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optn.transplant.hrsa.gov/resources/guidance/liver-review-board-guidance/"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AFEF8753-48E3-DC43-B5AB-733E5321FD2E}" type="slidenum">
              <a:rPr lang="en-US" smtClean="0"/>
              <a:pPr/>
              <a:t>1</a:t>
            </a:fld>
            <a:endParaRPr lang="en-US" dirty="0"/>
          </a:p>
        </p:txBody>
      </p:sp>
      <p:sp>
        <p:nvSpPr>
          <p:cNvPr id="5" name="Title 1"/>
          <p:cNvSpPr>
            <a:spLocks noGrp="1"/>
          </p:cNvSpPr>
          <p:nvPr>
            <p:ph type="ctrTitle"/>
          </p:nvPr>
        </p:nvSpPr>
        <p:spPr>
          <a:xfrm>
            <a:off x="556540" y="1721629"/>
            <a:ext cx="11073631" cy="1619250"/>
          </a:xfrm>
        </p:spPr>
        <p:txBody>
          <a:bodyPr/>
          <a:lstStyle/>
          <a:p>
            <a:r>
              <a:rPr lang="en-US" sz="6000" dirty="0"/>
              <a:t>Liver and Intestinal Organ Transplantation Committee</a:t>
            </a:r>
          </a:p>
        </p:txBody>
      </p:sp>
      <p:sp>
        <p:nvSpPr>
          <p:cNvPr id="6" name="Subtitle 2"/>
          <p:cNvSpPr>
            <a:spLocks noGrp="1"/>
          </p:cNvSpPr>
          <p:nvPr>
            <p:ph type="subTitle" idx="1"/>
          </p:nvPr>
        </p:nvSpPr>
        <p:spPr>
          <a:xfrm>
            <a:off x="556540" y="3731741"/>
            <a:ext cx="11073631" cy="926756"/>
          </a:xfrm>
        </p:spPr>
        <p:txBody>
          <a:bodyPr>
            <a:normAutofit/>
          </a:bodyPr>
          <a:lstStyle/>
          <a:p>
            <a:r>
              <a:rPr lang="en-US" sz="3600" dirty="0" smtClean="0"/>
              <a:t>Spring 2018</a:t>
            </a:r>
            <a:endParaRPr lang="en-US" sz="3600" dirty="0"/>
          </a:p>
        </p:txBody>
      </p:sp>
    </p:spTree>
    <p:extLst>
      <p:ext uri="{BB962C8B-B14F-4D97-AF65-F5344CB8AC3E}">
        <p14:creationId xmlns:p14="http://schemas.microsoft.com/office/powerpoint/2010/main" val="3470875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5278" y="1421026"/>
            <a:ext cx="11394917" cy="3576281"/>
          </a:xfrm>
        </p:spPr>
        <p:txBody>
          <a:bodyPr>
            <a:noAutofit/>
          </a:bodyPr>
          <a:lstStyle/>
          <a:p>
            <a:pPr marL="0" indent="0">
              <a:buNone/>
              <a:defRPr/>
            </a:pPr>
            <a:r>
              <a:rPr lang="en-US" altLang="en-US" sz="3200" dirty="0" err="1" smtClean="0">
                <a:latin typeface="Arial" panose="020B0604020202020204" pitchFamily="34" charset="0"/>
                <a:cs typeface="Arial" panose="020B0604020202020204" pitchFamily="34" charset="0"/>
              </a:rPr>
              <a:t>MMaT</a:t>
            </a:r>
            <a:r>
              <a:rPr lang="en-US" altLang="en-US" sz="3200" dirty="0" smtClean="0">
                <a:latin typeface="Arial" panose="020B0604020202020204" pitchFamily="34" charset="0"/>
                <a:cs typeface="Arial" panose="020B0604020202020204" pitchFamily="34" charset="0"/>
              </a:rPr>
              <a:t> Calculation</a:t>
            </a:r>
          </a:p>
          <a:p>
            <a:pPr lvl="1">
              <a:defRPr/>
            </a:pPr>
            <a:r>
              <a:rPr lang="en-US" altLang="en-US" sz="3200" dirty="0" smtClean="0">
                <a:solidFill>
                  <a:srgbClr val="002045"/>
                </a:solidFill>
                <a:latin typeface="Arial" panose="020B0604020202020204" pitchFamily="34" charset="0"/>
                <a:cs typeface="Arial" panose="020B0604020202020204" pitchFamily="34" charset="0"/>
              </a:rPr>
              <a:t>OPTN will re-calculate </a:t>
            </a:r>
            <a:r>
              <a:rPr lang="en-US" altLang="en-US" sz="3200" dirty="0" err="1" smtClean="0">
                <a:solidFill>
                  <a:srgbClr val="002045"/>
                </a:solidFill>
                <a:latin typeface="Arial" panose="020B0604020202020204" pitchFamily="34" charset="0"/>
                <a:cs typeface="Arial" panose="020B0604020202020204" pitchFamily="34" charset="0"/>
              </a:rPr>
              <a:t>MMaT</a:t>
            </a:r>
            <a:r>
              <a:rPr lang="en-US" altLang="en-US" sz="3200" dirty="0" smtClean="0">
                <a:solidFill>
                  <a:srgbClr val="002045"/>
                </a:solidFill>
                <a:latin typeface="Arial" panose="020B0604020202020204" pitchFamily="34" charset="0"/>
                <a:cs typeface="Arial" panose="020B0604020202020204" pitchFamily="34" charset="0"/>
              </a:rPr>
              <a:t> every 180 days using the previous 365-day cohort.</a:t>
            </a:r>
          </a:p>
          <a:p>
            <a:pPr lvl="1">
              <a:defRPr/>
            </a:pPr>
            <a:r>
              <a:rPr lang="en-US" altLang="en-US" sz="3200" dirty="0" smtClean="0">
                <a:solidFill>
                  <a:srgbClr val="002045"/>
                </a:solidFill>
                <a:latin typeface="Arial" panose="020B0604020202020204" pitchFamily="34" charset="0"/>
                <a:cs typeface="Arial" panose="020B0604020202020204" pitchFamily="34" charset="0"/>
              </a:rPr>
              <a:t>At 180 day update, candidates with existing standardized score exceptions will be adjusted</a:t>
            </a:r>
            <a:endParaRPr lang="en-US" altLang="en-US" sz="3200" b="1" dirty="0" smtClean="0">
              <a:solidFill>
                <a:srgbClr val="002045"/>
              </a:solidFill>
              <a:latin typeface="Arial" panose="020B0604020202020204" pitchFamily="34" charset="0"/>
              <a:cs typeface="Arial" panose="020B0604020202020204" pitchFamily="34" charset="0"/>
            </a:endParaRPr>
          </a:p>
        </p:txBody>
      </p:sp>
      <p:sp>
        <p:nvSpPr>
          <p:cNvPr id="3" name="Title 2"/>
          <p:cNvSpPr>
            <a:spLocks noGrp="1"/>
          </p:cNvSpPr>
          <p:nvPr>
            <p:ph type="title"/>
          </p:nvPr>
        </p:nvSpPr>
        <p:spPr>
          <a:xfrm>
            <a:off x="385279" y="254283"/>
            <a:ext cx="11651769" cy="1166743"/>
          </a:xfrm>
        </p:spPr>
        <p:txBody>
          <a:bodyPr/>
          <a:lstStyle/>
          <a:p>
            <a:r>
              <a:rPr lang="en-US" sz="4400" dirty="0" smtClean="0"/>
              <a:t>NLRB: Details</a:t>
            </a:r>
            <a:endParaRPr lang="en-US" sz="4400" dirty="0"/>
          </a:p>
        </p:txBody>
      </p:sp>
      <p:sp>
        <p:nvSpPr>
          <p:cNvPr id="4" name="Slide Number Placeholder 3"/>
          <p:cNvSpPr>
            <a:spLocks noGrp="1"/>
          </p:cNvSpPr>
          <p:nvPr>
            <p:ph type="sldNum" sz="quarter" idx="4"/>
          </p:nvPr>
        </p:nvSpPr>
        <p:spPr/>
        <p:txBody>
          <a:bodyPr/>
          <a:lstStyle/>
          <a:p>
            <a:fld id="{AFEF8753-48E3-DC43-B5AB-733E5321FD2E}" type="slidenum">
              <a:rPr lang="en-US" smtClean="0"/>
              <a:pPr/>
              <a:t>10</a:t>
            </a:fld>
            <a:endParaRPr lang="en-US" dirty="0"/>
          </a:p>
        </p:txBody>
      </p:sp>
    </p:spTree>
    <p:extLst>
      <p:ext uri="{BB962C8B-B14F-4D97-AF65-F5344CB8AC3E}">
        <p14:creationId xmlns:p14="http://schemas.microsoft.com/office/powerpoint/2010/main" val="16363739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182880" y="1041205"/>
          <a:ext cx="11610825" cy="5158623"/>
        </p:xfrm>
        <a:graphic>
          <a:graphicData uri="http://schemas.openxmlformats.org/drawingml/2006/table">
            <a:tbl>
              <a:tblPr firstRow="1" bandRow="1">
                <a:tableStyleId>{85BE263C-DBD7-4A20-BB59-AAB30ACAA65A}</a:tableStyleId>
              </a:tblPr>
              <a:tblGrid>
                <a:gridCol w="3613299">
                  <a:extLst>
                    <a:ext uri="{9D8B030D-6E8A-4147-A177-3AD203B41FA5}">
                      <a16:colId xmlns:a16="http://schemas.microsoft.com/office/drawing/2014/main" val="20000"/>
                    </a:ext>
                  </a:extLst>
                </a:gridCol>
                <a:gridCol w="3902842">
                  <a:extLst>
                    <a:ext uri="{9D8B030D-6E8A-4147-A177-3AD203B41FA5}">
                      <a16:colId xmlns:a16="http://schemas.microsoft.com/office/drawing/2014/main" val="20001"/>
                    </a:ext>
                  </a:extLst>
                </a:gridCol>
                <a:gridCol w="4094684">
                  <a:extLst>
                    <a:ext uri="{9D8B030D-6E8A-4147-A177-3AD203B41FA5}">
                      <a16:colId xmlns:a16="http://schemas.microsoft.com/office/drawing/2014/main" val="20002"/>
                    </a:ext>
                  </a:extLst>
                </a:gridCol>
              </a:tblGrid>
              <a:tr h="747111">
                <a:tc>
                  <a:txBody>
                    <a:bodyPr/>
                    <a:lstStyle/>
                    <a:p>
                      <a:r>
                        <a:rPr lang="en-US" dirty="0" smtClean="0">
                          <a:solidFill>
                            <a:schemeClr val="tx1"/>
                          </a:solidFill>
                          <a:latin typeface="Arial" panose="020B0604020202020204" pitchFamily="34" charset="0"/>
                          <a:cs typeface="Arial" panose="020B0604020202020204" pitchFamily="34" charset="0"/>
                        </a:rPr>
                        <a:t>Diagnosis</a:t>
                      </a:r>
                      <a:endParaRPr lang="en-US" dirty="0">
                        <a:solidFill>
                          <a:schemeClr val="tx1"/>
                        </a:solidFill>
                        <a:latin typeface="Arial" panose="020B0604020202020204" pitchFamily="34" charset="0"/>
                        <a:cs typeface="Arial" panose="020B0604020202020204" pitchFamily="34" charset="0"/>
                      </a:endParaRPr>
                    </a:p>
                  </a:txBody>
                  <a:tcPr>
                    <a:solidFill>
                      <a:schemeClr val="accent1">
                        <a:lumMod val="20000"/>
                        <a:lumOff val="80000"/>
                      </a:schemeClr>
                    </a:solidFill>
                  </a:tcPr>
                </a:tc>
                <a:tc>
                  <a:txBody>
                    <a:bodyPr/>
                    <a:lstStyle/>
                    <a:p>
                      <a:r>
                        <a:rPr lang="en-US" dirty="0" smtClean="0">
                          <a:solidFill>
                            <a:schemeClr val="tx1"/>
                          </a:solidFill>
                          <a:latin typeface="Arial" panose="020B0604020202020204" pitchFamily="34" charset="0"/>
                          <a:cs typeface="Arial" panose="020B0604020202020204" pitchFamily="34" charset="0"/>
                        </a:rPr>
                        <a:t>Current</a:t>
                      </a:r>
                      <a:r>
                        <a:rPr lang="en-US" baseline="0" dirty="0" smtClean="0">
                          <a:solidFill>
                            <a:schemeClr val="tx1"/>
                          </a:solidFill>
                          <a:latin typeface="Arial" panose="020B0604020202020204" pitchFamily="34" charset="0"/>
                          <a:cs typeface="Arial" panose="020B0604020202020204" pitchFamily="34" charset="0"/>
                        </a:rPr>
                        <a:t> Exception Points Assignment</a:t>
                      </a:r>
                      <a:endParaRPr lang="en-US" dirty="0">
                        <a:solidFill>
                          <a:schemeClr val="tx1"/>
                        </a:solidFill>
                        <a:latin typeface="Arial" panose="020B0604020202020204" pitchFamily="34" charset="0"/>
                        <a:cs typeface="Arial" panose="020B0604020202020204" pitchFamily="34" charset="0"/>
                      </a:endParaRPr>
                    </a:p>
                  </a:txBody>
                  <a:tcPr>
                    <a:solidFill>
                      <a:schemeClr val="accent1">
                        <a:lumMod val="20000"/>
                        <a:lumOff val="80000"/>
                      </a:schemeClr>
                    </a:solidFill>
                  </a:tcPr>
                </a:tc>
                <a:tc>
                  <a:txBody>
                    <a:bodyPr/>
                    <a:lstStyle/>
                    <a:p>
                      <a:r>
                        <a:rPr lang="en-US" dirty="0" smtClean="0">
                          <a:solidFill>
                            <a:schemeClr val="tx1"/>
                          </a:solidFill>
                          <a:latin typeface="Arial" panose="020B0604020202020204" pitchFamily="34" charset="0"/>
                          <a:cs typeface="Arial" panose="020B0604020202020204" pitchFamily="34" charset="0"/>
                        </a:rPr>
                        <a:t>Recommended Proposed Exception Points</a:t>
                      </a:r>
                      <a:r>
                        <a:rPr lang="en-US" baseline="0" dirty="0" smtClean="0">
                          <a:solidFill>
                            <a:schemeClr val="tx1"/>
                          </a:solidFill>
                          <a:latin typeface="Arial" panose="020B0604020202020204" pitchFamily="34" charset="0"/>
                          <a:cs typeface="Arial" panose="020B0604020202020204" pitchFamily="34" charset="0"/>
                        </a:rPr>
                        <a:t> Assignment</a:t>
                      </a:r>
                      <a:endParaRPr lang="en-US" dirty="0">
                        <a:solidFill>
                          <a:schemeClr val="tx1"/>
                        </a:solidFill>
                        <a:latin typeface="Arial" panose="020B0604020202020204" pitchFamily="34" charset="0"/>
                        <a:cs typeface="Arial" panose="020B0604020202020204" pitchFamily="34" charset="0"/>
                      </a:endParaRPr>
                    </a:p>
                  </a:txBody>
                  <a:tcPr>
                    <a:solidFill>
                      <a:schemeClr val="accent1">
                        <a:lumMod val="20000"/>
                        <a:lumOff val="80000"/>
                      </a:schemeClr>
                    </a:solidFill>
                  </a:tcPr>
                </a:tc>
                <a:extLst>
                  <a:ext uri="{0D108BD9-81ED-4DB2-BD59-A6C34878D82A}">
                    <a16:rowId xmlns:a16="http://schemas.microsoft.com/office/drawing/2014/main" val="10000"/>
                  </a:ext>
                </a:extLst>
              </a:tr>
              <a:tr h="432850">
                <a:tc>
                  <a:txBody>
                    <a:bodyPr/>
                    <a:lstStyle/>
                    <a:p>
                      <a:r>
                        <a:rPr lang="en-US" dirty="0" smtClean="0">
                          <a:latin typeface="Arial" panose="020B0604020202020204" pitchFamily="34" charset="0"/>
                          <a:cs typeface="Arial" panose="020B0604020202020204" pitchFamily="34" charset="0"/>
                        </a:rPr>
                        <a:t>Cholangiocarcinoma</a:t>
                      </a:r>
                      <a:endParaRPr lang="en-US" dirty="0">
                        <a:latin typeface="Arial" panose="020B0604020202020204" pitchFamily="34" charset="0"/>
                        <a:cs typeface="Arial" panose="020B0604020202020204" pitchFamily="34" charset="0"/>
                      </a:endParaRPr>
                    </a:p>
                  </a:txBody>
                  <a:tcPr/>
                </a:tc>
                <a:tc>
                  <a:txBody>
                    <a:bodyPr/>
                    <a:lstStyle/>
                    <a:p>
                      <a:r>
                        <a:rPr lang="en-US" dirty="0" smtClean="0">
                          <a:latin typeface="Arial" panose="020B0604020202020204" pitchFamily="34" charset="0"/>
                          <a:cs typeface="Arial" panose="020B0604020202020204" pitchFamily="34" charset="0"/>
                        </a:rPr>
                        <a:t>MELD 22 (w/ 10%</a:t>
                      </a:r>
                      <a:r>
                        <a:rPr lang="en-US" baseline="0" dirty="0" smtClean="0">
                          <a:latin typeface="Arial" panose="020B0604020202020204" pitchFamily="34" charset="0"/>
                          <a:cs typeface="Arial" panose="020B0604020202020204" pitchFamily="34" charset="0"/>
                        </a:rPr>
                        <a:t> point escalator)</a:t>
                      </a:r>
                      <a:endParaRPr lang="en-US" dirty="0">
                        <a:latin typeface="Arial" panose="020B0604020202020204" pitchFamily="34" charset="0"/>
                        <a:cs typeface="Arial" panose="020B0604020202020204" pitchFamily="34" charset="0"/>
                      </a:endParaRPr>
                    </a:p>
                  </a:txBody>
                  <a:tcPr/>
                </a:tc>
                <a:tc>
                  <a:txBody>
                    <a:bodyPr/>
                    <a:lstStyle/>
                    <a:p>
                      <a:r>
                        <a:rPr lang="en-US" sz="2000" dirty="0" err="1" smtClean="0">
                          <a:latin typeface="Arial" panose="020B0604020202020204" pitchFamily="34" charset="0"/>
                          <a:cs typeface="Arial" panose="020B0604020202020204" pitchFamily="34" charset="0"/>
                        </a:rPr>
                        <a:t>MMaT</a:t>
                      </a:r>
                      <a:r>
                        <a:rPr lang="en-US" sz="2000" dirty="0" smtClean="0">
                          <a:latin typeface="Arial" panose="020B0604020202020204" pitchFamily="34" charset="0"/>
                          <a:cs typeface="Arial" panose="020B0604020202020204" pitchFamily="34" charset="0"/>
                        </a:rPr>
                        <a:t> – 3 for DSA</a:t>
                      </a:r>
                      <a:endParaRPr lang="en-US" sz="20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1"/>
                  </a:ext>
                </a:extLst>
              </a:tr>
              <a:tr h="432850">
                <a:tc>
                  <a:txBody>
                    <a:bodyPr/>
                    <a:lstStyle/>
                    <a:p>
                      <a:r>
                        <a:rPr lang="en-US" dirty="0" smtClean="0">
                          <a:latin typeface="Arial" panose="020B0604020202020204" pitchFamily="34" charset="0"/>
                          <a:cs typeface="Arial" panose="020B0604020202020204" pitchFamily="34" charset="0"/>
                        </a:rPr>
                        <a:t>Cystic Fibrosis</a:t>
                      </a:r>
                      <a:endParaRPr lang="en-US" dirty="0">
                        <a:latin typeface="Arial" panose="020B0604020202020204" pitchFamily="34" charset="0"/>
                        <a:cs typeface="Arial" panose="020B0604020202020204" pitchFamily="34" charset="0"/>
                      </a:endParaRPr>
                    </a:p>
                  </a:txBody>
                  <a:tcPr/>
                </a:tc>
                <a:tc>
                  <a:txBody>
                    <a:bodyPr/>
                    <a:lstStyle/>
                    <a:p>
                      <a:r>
                        <a:rPr lang="en-US" dirty="0" smtClean="0">
                          <a:latin typeface="Arial" panose="020B0604020202020204" pitchFamily="34" charset="0"/>
                          <a:cs typeface="Arial" panose="020B0604020202020204" pitchFamily="34" charset="0"/>
                        </a:rPr>
                        <a:t>MELD 22 (w/ 10% point escalator)</a:t>
                      </a:r>
                      <a:endParaRPr lang="en-US" dirty="0">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err="1" smtClean="0">
                          <a:latin typeface="Arial" panose="020B0604020202020204" pitchFamily="34" charset="0"/>
                          <a:cs typeface="Arial" panose="020B0604020202020204" pitchFamily="34" charset="0"/>
                        </a:rPr>
                        <a:t>MMaT</a:t>
                      </a:r>
                      <a:r>
                        <a:rPr lang="en-US" sz="2000" dirty="0" smtClean="0">
                          <a:latin typeface="Arial" panose="020B0604020202020204" pitchFamily="34" charset="0"/>
                          <a:cs typeface="Arial" panose="020B0604020202020204" pitchFamily="34" charset="0"/>
                        </a:rPr>
                        <a:t> – 3 for DSA</a:t>
                      </a:r>
                    </a:p>
                  </a:txBody>
                  <a:tcPr/>
                </a:tc>
                <a:extLst>
                  <a:ext uri="{0D108BD9-81ED-4DB2-BD59-A6C34878D82A}">
                    <a16:rowId xmlns:a16="http://schemas.microsoft.com/office/drawing/2014/main" val="10002"/>
                  </a:ext>
                </a:extLst>
              </a:tr>
              <a:tr h="432850">
                <a:tc>
                  <a:txBody>
                    <a:bodyPr/>
                    <a:lstStyle/>
                    <a:p>
                      <a:r>
                        <a:rPr lang="en-US" dirty="0" smtClean="0">
                          <a:latin typeface="Arial" panose="020B0604020202020204" pitchFamily="34" charset="0"/>
                          <a:cs typeface="Arial" panose="020B0604020202020204" pitchFamily="34" charset="0"/>
                        </a:rPr>
                        <a:t>Familial amyloid polyneuropathy</a:t>
                      </a:r>
                      <a:endParaRPr lang="en-US" dirty="0">
                        <a:latin typeface="Arial" panose="020B0604020202020204" pitchFamily="34" charset="0"/>
                        <a:cs typeface="Arial" panose="020B0604020202020204" pitchFamily="34" charset="0"/>
                      </a:endParaRPr>
                    </a:p>
                  </a:txBody>
                  <a:tcPr/>
                </a:tc>
                <a:tc>
                  <a:txBody>
                    <a:bodyPr/>
                    <a:lstStyle/>
                    <a:p>
                      <a:r>
                        <a:rPr lang="en-US" dirty="0" smtClean="0">
                          <a:latin typeface="Arial" panose="020B0604020202020204" pitchFamily="34" charset="0"/>
                          <a:cs typeface="Arial" panose="020B0604020202020204" pitchFamily="34" charset="0"/>
                        </a:rPr>
                        <a:t>MELD</a:t>
                      </a:r>
                      <a:r>
                        <a:rPr lang="en-US" baseline="0" dirty="0" smtClean="0">
                          <a:latin typeface="Arial" panose="020B0604020202020204" pitchFamily="34" charset="0"/>
                          <a:cs typeface="Arial" panose="020B0604020202020204" pitchFamily="34" charset="0"/>
                        </a:rPr>
                        <a:t> 22 (w/ 10% point escalator)</a:t>
                      </a:r>
                      <a:endParaRPr lang="en-US" dirty="0">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err="1" smtClean="0">
                          <a:latin typeface="Arial" panose="020B0604020202020204" pitchFamily="34" charset="0"/>
                          <a:cs typeface="Arial" panose="020B0604020202020204" pitchFamily="34" charset="0"/>
                        </a:rPr>
                        <a:t>MMaT</a:t>
                      </a:r>
                      <a:r>
                        <a:rPr lang="en-US" sz="2000" dirty="0" smtClean="0">
                          <a:latin typeface="Arial" panose="020B0604020202020204" pitchFamily="34" charset="0"/>
                          <a:cs typeface="Arial" panose="020B0604020202020204" pitchFamily="34" charset="0"/>
                        </a:rPr>
                        <a:t> – 3 for DSA</a:t>
                      </a:r>
                    </a:p>
                  </a:txBody>
                  <a:tcPr/>
                </a:tc>
                <a:extLst>
                  <a:ext uri="{0D108BD9-81ED-4DB2-BD59-A6C34878D82A}">
                    <a16:rowId xmlns:a16="http://schemas.microsoft.com/office/drawing/2014/main" val="10003"/>
                  </a:ext>
                </a:extLst>
              </a:tr>
              <a:tr h="432850">
                <a:tc>
                  <a:txBody>
                    <a:bodyPr/>
                    <a:lstStyle/>
                    <a:p>
                      <a:r>
                        <a:rPr lang="en-US" dirty="0" smtClean="0">
                          <a:latin typeface="Arial" panose="020B0604020202020204" pitchFamily="34" charset="0"/>
                          <a:cs typeface="Arial" panose="020B0604020202020204" pitchFamily="34" charset="0"/>
                        </a:rPr>
                        <a:t>Hepatic artery thrombosis</a:t>
                      </a:r>
                      <a:endParaRPr lang="en-US" dirty="0">
                        <a:latin typeface="Arial" panose="020B0604020202020204" pitchFamily="34" charset="0"/>
                        <a:cs typeface="Arial" panose="020B0604020202020204" pitchFamily="34" charset="0"/>
                      </a:endParaRPr>
                    </a:p>
                  </a:txBody>
                  <a:tcPr/>
                </a:tc>
                <a:tc>
                  <a:txBody>
                    <a:bodyPr/>
                    <a:lstStyle/>
                    <a:p>
                      <a:r>
                        <a:rPr lang="en-US" dirty="0" smtClean="0">
                          <a:latin typeface="Arial" panose="020B0604020202020204" pitchFamily="34" charset="0"/>
                          <a:cs typeface="Arial" panose="020B0604020202020204" pitchFamily="34" charset="0"/>
                        </a:rPr>
                        <a:t>MELD</a:t>
                      </a:r>
                      <a:r>
                        <a:rPr lang="en-US" baseline="0" dirty="0" smtClean="0">
                          <a:latin typeface="Arial" panose="020B0604020202020204" pitchFamily="34" charset="0"/>
                          <a:cs typeface="Arial" panose="020B0604020202020204" pitchFamily="34" charset="0"/>
                        </a:rPr>
                        <a:t> 40</a:t>
                      </a:r>
                      <a:endParaRPr lang="en-US"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MELD 40 for DSA</a:t>
                      </a:r>
                      <a:endParaRPr lang="en-US" sz="20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4"/>
                  </a:ext>
                </a:extLst>
              </a:tr>
              <a:tr h="747111">
                <a:tc>
                  <a:txBody>
                    <a:bodyPr/>
                    <a:lstStyle/>
                    <a:p>
                      <a:r>
                        <a:rPr lang="en-US" dirty="0" err="1" smtClean="0">
                          <a:latin typeface="Arial" panose="020B0604020202020204" pitchFamily="34" charset="0"/>
                          <a:cs typeface="Arial" panose="020B0604020202020204" pitchFamily="34" charset="0"/>
                        </a:rPr>
                        <a:t>Hepatopulmonary</a:t>
                      </a:r>
                      <a:r>
                        <a:rPr lang="en-US" dirty="0" smtClean="0">
                          <a:latin typeface="Arial" panose="020B0604020202020204" pitchFamily="34" charset="0"/>
                          <a:cs typeface="Arial" panose="020B0604020202020204" pitchFamily="34" charset="0"/>
                        </a:rPr>
                        <a:t> syndrome</a:t>
                      </a:r>
                      <a:endParaRPr lang="en-US" dirty="0">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latin typeface="Arial" panose="020B0604020202020204" pitchFamily="34" charset="0"/>
                          <a:cs typeface="Arial" panose="020B0604020202020204" pitchFamily="34" charset="0"/>
                        </a:rPr>
                        <a:t>MELD</a:t>
                      </a:r>
                      <a:r>
                        <a:rPr lang="en-US" baseline="0" dirty="0" smtClean="0">
                          <a:latin typeface="Arial" panose="020B0604020202020204" pitchFamily="34" charset="0"/>
                          <a:cs typeface="Arial" panose="020B0604020202020204" pitchFamily="34" charset="0"/>
                        </a:rPr>
                        <a:t> 22 (w/ 10% point escalator if PaO</a:t>
                      </a:r>
                      <a:r>
                        <a:rPr lang="en-US" baseline="-25000" dirty="0" smtClean="0">
                          <a:latin typeface="Arial" panose="020B0604020202020204" pitchFamily="34" charset="0"/>
                          <a:cs typeface="Arial" panose="020B0604020202020204" pitchFamily="34" charset="0"/>
                        </a:rPr>
                        <a:t>2</a:t>
                      </a:r>
                      <a:r>
                        <a:rPr lang="en-US" baseline="0" dirty="0" smtClean="0">
                          <a:latin typeface="Arial" panose="020B0604020202020204" pitchFamily="34" charset="0"/>
                          <a:cs typeface="Arial" panose="020B0604020202020204" pitchFamily="34" charset="0"/>
                        </a:rPr>
                        <a:t> remains under 60 mmHg)</a:t>
                      </a:r>
                      <a:endParaRPr lang="en-US" dirty="0" smtClean="0">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err="1" smtClean="0">
                          <a:latin typeface="Arial" panose="020B0604020202020204" pitchFamily="34" charset="0"/>
                          <a:cs typeface="Arial" panose="020B0604020202020204" pitchFamily="34" charset="0"/>
                        </a:rPr>
                        <a:t>MMaT</a:t>
                      </a:r>
                      <a:r>
                        <a:rPr lang="en-US" sz="2000" dirty="0" smtClean="0">
                          <a:latin typeface="Arial" panose="020B0604020202020204" pitchFamily="34" charset="0"/>
                          <a:cs typeface="Arial" panose="020B0604020202020204" pitchFamily="34" charset="0"/>
                        </a:rPr>
                        <a:t> – 3 for DSA</a:t>
                      </a:r>
                    </a:p>
                    <a:p>
                      <a:endParaRPr lang="en-US" sz="20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5"/>
                  </a:ext>
                </a:extLst>
              </a:tr>
              <a:tr h="1067301">
                <a:tc>
                  <a:txBody>
                    <a:bodyPr/>
                    <a:lstStyle/>
                    <a:p>
                      <a:r>
                        <a:rPr lang="en-US" dirty="0" err="1" smtClean="0">
                          <a:latin typeface="Arial" panose="020B0604020202020204" pitchFamily="34" charset="0"/>
                          <a:cs typeface="Arial" panose="020B0604020202020204" pitchFamily="34" charset="0"/>
                        </a:rPr>
                        <a:t>Portopulmonary</a:t>
                      </a:r>
                      <a:r>
                        <a:rPr lang="en-US" baseline="0" dirty="0" smtClean="0">
                          <a:latin typeface="Arial" panose="020B0604020202020204" pitchFamily="34" charset="0"/>
                          <a:cs typeface="Arial" panose="020B0604020202020204" pitchFamily="34" charset="0"/>
                        </a:rPr>
                        <a:t> hypertension</a:t>
                      </a:r>
                      <a:endParaRPr lang="en-US" dirty="0">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latin typeface="Arial" panose="020B0604020202020204" pitchFamily="34" charset="0"/>
                          <a:cs typeface="Arial" panose="020B0604020202020204" pitchFamily="34" charset="0"/>
                        </a:rPr>
                        <a:t>MELD</a:t>
                      </a:r>
                      <a:r>
                        <a:rPr lang="en-US" baseline="0" dirty="0" smtClean="0">
                          <a:latin typeface="Arial" panose="020B0604020202020204" pitchFamily="34" charset="0"/>
                          <a:cs typeface="Arial" panose="020B0604020202020204" pitchFamily="34" charset="0"/>
                        </a:rPr>
                        <a:t> 22 (w/ 10% point escalator if repeat heart </a:t>
                      </a:r>
                      <a:r>
                        <a:rPr lang="en-US" baseline="0" dirty="0" err="1" smtClean="0">
                          <a:latin typeface="Arial" panose="020B0604020202020204" pitchFamily="34" charset="0"/>
                          <a:cs typeface="Arial" panose="020B0604020202020204" pitchFamily="34" charset="0"/>
                        </a:rPr>
                        <a:t>cath</a:t>
                      </a:r>
                      <a:r>
                        <a:rPr lang="en-US" baseline="0" dirty="0" smtClean="0">
                          <a:latin typeface="Arial" panose="020B0604020202020204" pitchFamily="34" charset="0"/>
                          <a:cs typeface="Arial" panose="020B0604020202020204" pitchFamily="34" charset="0"/>
                        </a:rPr>
                        <a:t> shows MPAP &lt;35)</a:t>
                      </a:r>
                      <a:endParaRPr lang="en-US" dirty="0" smtClean="0">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err="1" smtClean="0">
                          <a:latin typeface="Arial" panose="020B0604020202020204" pitchFamily="34" charset="0"/>
                          <a:cs typeface="Arial" panose="020B0604020202020204" pitchFamily="34" charset="0"/>
                        </a:rPr>
                        <a:t>MMaT</a:t>
                      </a:r>
                      <a:r>
                        <a:rPr lang="en-US" sz="2000" dirty="0" smtClean="0">
                          <a:latin typeface="Arial" panose="020B0604020202020204" pitchFamily="34" charset="0"/>
                          <a:cs typeface="Arial" panose="020B0604020202020204" pitchFamily="34" charset="0"/>
                        </a:rPr>
                        <a:t> – 3 for DSA</a:t>
                      </a:r>
                    </a:p>
                    <a:p>
                      <a:endParaRPr lang="en-US" sz="20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6"/>
                  </a:ext>
                </a:extLst>
              </a:tr>
              <a:tr h="432850">
                <a:tc>
                  <a:txBody>
                    <a:bodyPr/>
                    <a:lstStyle/>
                    <a:p>
                      <a:r>
                        <a:rPr lang="en-US" dirty="0" smtClean="0">
                          <a:latin typeface="Arial" panose="020B0604020202020204" pitchFamily="34" charset="0"/>
                          <a:cs typeface="Arial" panose="020B0604020202020204" pitchFamily="34" charset="0"/>
                        </a:rPr>
                        <a:t>Primary </a:t>
                      </a:r>
                      <a:r>
                        <a:rPr lang="en-US" dirty="0" err="1" smtClean="0">
                          <a:latin typeface="Arial" panose="020B0604020202020204" pitchFamily="34" charset="0"/>
                          <a:cs typeface="Arial" panose="020B0604020202020204" pitchFamily="34" charset="0"/>
                        </a:rPr>
                        <a:t>Hyperoxaluria</a:t>
                      </a:r>
                      <a:endParaRPr lang="en-US" dirty="0">
                        <a:latin typeface="Arial" panose="020B0604020202020204" pitchFamily="34" charset="0"/>
                        <a:cs typeface="Arial" panose="020B0604020202020204" pitchFamily="34" charset="0"/>
                      </a:endParaRPr>
                    </a:p>
                  </a:txBody>
                  <a:tcPr/>
                </a:tc>
                <a:tc>
                  <a:txBody>
                    <a:bodyPr/>
                    <a:lstStyle/>
                    <a:p>
                      <a:r>
                        <a:rPr lang="en-US" dirty="0" smtClean="0">
                          <a:latin typeface="Arial" panose="020B0604020202020204" pitchFamily="34" charset="0"/>
                          <a:cs typeface="Arial" panose="020B0604020202020204" pitchFamily="34" charset="0"/>
                        </a:rPr>
                        <a:t>MELD 28 (w/ 10% point escalator)</a:t>
                      </a:r>
                      <a:endParaRPr lang="en-US" dirty="0">
                        <a:latin typeface="Arial" panose="020B0604020202020204" pitchFamily="34" charset="0"/>
                        <a:cs typeface="Arial" panose="020B0604020202020204" pitchFamily="34" charset="0"/>
                      </a:endParaRPr>
                    </a:p>
                  </a:txBody>
                  <a:tcPr/>
                </a:tc>
                <a:tc>
                  <a:txBody>
                    <a:bodyPr/>
                    <a:lstStyle/>
                    <a:p>
                      <a:r>
                        <a:rPr lang="en-US" sz="2000" dirty="0" err="1" smtClean="0">
                          <a:latin typeface="Arial" panose="020B0604020202020204" pitchFamily="34" charset="0"/>
                          <a:cs typeface="Arial" panose="020B0604020202020204" pitchFamily="34" charset="0"/>
                        </a:rPr>
                        <a:t>MMaT</a:t>
                      </a:r>
                      <a:r>
                        <a:rPr lang="en-US" sz="2000" dirty="0" smtClean="0">
                          <a:latin typeface="Arial" panose="020B0604020202020204" pitchFamily="34" charset="0"/>
                          <a:cs typeface="Arial" panose="020B0604020202020204" pitchFamily="34" charset="0"/>
                        </a:rPr>
                        <a:t> for</a:t>
                      </a:r>
                      <a:r>
                        <a:rPr lang="en-US" sz="2000" baseline="0" dirty="0" smtClean="0">
                          <a:latin typeface="Arial" panose="020B0604020202020204" pitchFamily="34" charset="0"/>
                          <a:cs typeface="Arial" panose="020B0604020202020204" pitchFamily="34" charset="0"/>
                        </a:rPr>
                        <a:t> DSA</a:t>
                      </a:r>
                      <a:endParaRPr lang="en-US" sz="20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7"/>
                  </a:ext>
                </a:extLst>
              </a:tr>
              <a:tr h="432850">
                <a:tc>
                  <a:txBody>
                    <a:bodyPr/>
                    <a:lstStyle/>
                    <a:p>
                      <a:r>
                        <a:rPr lang="en-US" dirty="0" smtClean="0">
                          <a:latin typeface="Arial" panose="020B0604020202020204" pitchFamily="34" charset="0"/>
                          <a:cs typeface="Arial" panose="020B0604020202020204" pitchFamily="34" charset="0"/>
                        </a:rPr>
                        <a:t>HCC</a:t>
                      </a:r>
                      <a:endParaRPr lang="en-US" dirty="0">
                        <a:latin typeface="Arial" panose="020B0604020202020204" pitchFamily="34" charset="0"/>
                        <a:cs typeface="Arial" panose="020B0604020202020204" pitchFamily="34" charset="0"/>
                      </a:endParaRPr>
                    </a:p>
                  </a:txBody>
                  <a:tcPr/>
                </a:tc>
                <a:tc>
                  <a:txBody>
                    <a:bodyPr/>
                    <a:lstStyle/>
                    <a:p>
                      <a:r>
                        <a:rPr lang="en-US" dirty="0" smtClean="0">
                          <a:latin typeface="Arial" panose="020B0604020202020204" pitchFamily="34" charset="0"/>
                          <a:cs typeface="Arial" panose="020B0604020202020204" pitchFamily="34" charset="0"/>
                        </a:rPr>
                        <a:t>Delay 6 months, then 28, 30, 32, 34</a:t>
                      </a:r>
                      <a:endParaRPr lang="en-US" dirty="0">
                        <a:latin typeface="Arial" panose="020B0604020202020204" pitchFamily="34" charset="0"/>
                        <a:cs typeface="Arial" panose="020B0604020202020204" pitchFamily="34" charset="0"/>
                      </a:endParaRPr>
                    </a:p>
                  </a:txBody>
                  <a:tcPr/>
                </a:tc>
                <a:tc>
                  <a:txBody>
                    <a:bodyPr/>
                    <a:lstStyle/>
                    <a:p>
                      <a:r>
                        <a:rPr lang="en-US" sz="2000" dirty="0" err="1" smtClean="0">
                          <a:latin typeface="Arial" panose="020B0604020202020204" pitchFamily="34" charset="0"/>
                          <a:cs typeface="Arial" panose="020B0604020202020204" pitchFamily="34" charset="0"/>
                        </a:rPr>
                        <a:t>MMaT</a:t>
                      </a:r>
                      <a:r>
                        <a:rPr lang="en-US" sz="2000" dirty="0" smtClean="0">
                          <a:latin typeface="Arial" panose="020B0604020202020204" pitchFamily="34" charset="0"/>
                          <a:cs typeface="Arial" panose="020B0604020202020204" pitchFamily="34" charset="0"/>
                        </a:rPr>
                        <a:t> - 3 for DSA (after delay)</a:t>
                      </a:r>
                      <a:endParaRPr lang="en-US" sz="20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8"/>
                  </a:ext>
                </a:extLst>
              </a:tr>
            </a:tbl>
          </a:graphicData>
        </a:graphic>
      </p:graphicFrame>
      <p:sp>
        <p:nvSpPr>
          <p:cNvPr id="3" name="Title 2"/>
          <p:cNvSpPr>
            <a:spLocks noGrp="1"/>
          </p:cNvSpPr>
          <p:nvPr>
            <p:ph type="title"/>
          </p:nvPr>
        </p:nvSpPr>
        <p:spPr>
          <a:xfrm>
            <a:off x="398631" y="190274"/>
            <a:ext cx="11651769" cy="850932"/>
          </a:xfrm>
        </p:spPr>
        <p:txBody>
          <a:bodyPr/>
          <a:lstStyle/>
          <a:p>
            <a:r>
              <a:rPr lang="en-US" dirty="0" smtClean="0"/>
              <a:t>Adult Standard Exception Points</a:t>
            </a:r>
            <a:endParaRPr lang="en-US" dirty="0"/>
          </a:p>
        </p:txBody>
      </p:sp>
      <p:sp>
        <p:nvSpPr>
          <p:cNvPr id="4" name="Slide Number Placeholder 3"/>
          <p:cNvSpPr>
            <a:spLocks noGrp="1"/>
          </p:cNvSpPr>
          <p:nvPr>
            <p:ph type="sldNum" sz="quarter" idx="4"/>
          </p:nvPr>
        </p:nvSpPr>
        <p:spPr/>
        <p:txBody>
          <a:bodyPr/>
          <a:lstStyle/>
          <a:p>
            <a:fld id="{AFEF8753-48E3-DC43-B5AB-733E5321FD2E}" type="slidenum">
              <a:rPr lang="en-US" smtClean="0">
                <a:solidFill>
                  <a:prstClr val="black">
                    <a:tint val="75000"/>
                  </a:prstClr>
                </a:solidFill>
              </a:rPr>
              <a:pPr/>
              <a:t>11</a:t>
            </a:fld>
            <a:endParaRPr lang="en-US" dirty="0">
              <a:solidFill>
                <a:prstClr val="black">
                  <a:tint val="75000"/>
                </a:prstClr>
              </a:solidFill>
            </a:endParaRPr>
          </a:p>
        </p:txBody>
      </p:sp>
      <p:sp>
        <p:nvSpPr>
          <p:cNvPr id="2" name="TextBox 1"/>
          <p:cNvSpPr txBox="1"/>
          <p:nvPr/>
        </p:nvSpPr>
        <p:spPr>
          <a:xfrm>
            <a:off x="3874575" y="6214820"/>
            <a:ext cx="3983065" cy="369332"/>
          </a:xfrm>
          <a:prstGeom prst="rect">
            <a:avLst/>
          </a:prstGeom>
          <a:noFill/>
        </p:spPr>
        <p:txBody>
          <a:bodyPr wrap="square" rtlCol="0">
            <a:spAutoFit/>
          </a:bodyPr>
          <a:lstStyle/>
          <a:p>
            <a:r>
              <a:rPr lang="en-US" dirty="0" err="1" smtClean="0">
                <a:solidFill>
                  <a:prstClr val="black"/>
                </a:solidFill>
              </a:rPr>
              <a:t>MMaT</a:t>
            </a:r>
            <a:r>
              <a:rPr lang="en-US" dirty="0" smtClean="0">
                <a:solidFill>
                  <a:prstClr val="black"/>
                </a:solidFill>
              </a:rPr>
              <a:t> = Median MELD at Transplant</a:t>
            </a:r>
            <a:endParaRPr lang="en-US" dirty="0">
              <a:solidFill>
                <a:prstClr val="black"/>
              </a:solidFill>
            </a:endParaRPr>
          </a:p>
        </p:txBody>
      </p:sp>
    </p:spTree>
    <p:extLst>
      <p:ext uri="{BB962C8B-B14F-4D97-AF65-F5344CB8AC3E}">
        <p14:creationId xmlns:p14="http://schemas.microsoft.com/office/powerpoint/2010/main" val="330592478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297657" y="786359"/>
          <a:ext cx="11496047" cy="6063389"/>
        </p:xfrm>
        <a:graphic>
          <a:graphicData uri="http://schemas.openxmlformats.org/drawingml/2006/table">
            <a:tbl>
              <a:tblPr firstRow="1" bandRow="1">
                <a:tableStyleId>{EB344D84-9AFB-497E-A393-DC336BA19D2E}</a:tableStyleId>
              </a:tblPr>
              <a:tblGrid>
                <a:gridCol w="3677302">
                  <a:extLst>
                    <a:ext uri="{9D8B030D-6E8A-4147-A177-3AD203B41FA5}">
                      <a16:colId xmlns:a16="http://schemas.microsoft.com/office/drawing/2014/main" val="20000"/>
                    </a:ext>
                  </a:extLst>
                </a:gridCol>
                <a:gridCol w="3971973">
                  <a:extLst>
                    <a:ext uri="{9D8B030D-6E8A-4147-A177-3AD203B41FA5}">
                      <a16:colId xmlns:a16="http://schemas.microsoft.com/office/drawing/2014/main" val="20001"/>
                    </a:ext>
                  </a:extLst>
                </a:gridCol>
                <a:gridCol w="3846772">
                  <a:extLst>
                    <a:ext uri="{9D8B030D-6E8A-4147-A177-3AD203B41FA5}">
                      <a16:colId xmlns:a16="http://schemas.microsoft.com/office/drawing/2014/main" val="20002"/>
                    </a:ext>
                  </a:extLst>
                </a:gridCol>
              </a:tblGrid>
              <a:tr h="743386">
                <a:tc>
                  <a:txBody>
                    <a:bodyPr/>
                    <a:lstStyle/>
                    <a:p>
                      <a:r>
                        <a:rPr lang="en-US" sz="2000" dirty="0" smtClean="0">
                          <a:solidFill>
                            <a:schemeClr val="tx1"/>
                          </a:solidFill>
                          <a:latin typeface="Arial" panose="020B0604020202020204" pitchFamily="34" charset="0"/>
                          <a:cs typeface="Arial" panose="020B0604020202020204" pitchFamily="34" charset="0"/>
                        </a:rPr>
                        <a:t>Diagnosis</a:t>
                      </a:r>
                      <a:endParaRPr lang="en-US" sz="2000" dirty="0">
                        <a:solidFill>
                          <a:schemeClr val="tx1"/>
                        </a:solidFill>
                        <a:latin typeface="Arial" panose="020B0604020202020204" pitchFamily="34" charset="0"/>
                        <a:cs typeface="Arial" panose="020B0604020202020204" pitchFamily="34" charset="0"/>
                      </a:endParaRPr>
                    </a:p>
                  </a:txBody>
                  <a:tcPr>
                    <a:solidFill>
                      <a:schemeClr val="accent1">
                        <a:lumMod val="20000"/>
                        <a:lumOff val="80000"/>
                      </a:schemeClr>
                    </a:solidFill>
                  </a:tcPr>
                </a:tc>
                <a:tc>
                  <a:txBody>
                    <a:bodyPr/>
                    <a:lstStyle/>
                    <a:p>
                      <a:r>
                        <a:rPr lang="en-US" sz="2000" dirty="0" smtClean="0">
                          <a:solidFill>
                            <a:schemeClr val="tx1"/>
                          </a:solidFill>
                          <a:latin typeface="Arial" panose="020B0604020202020204" pitchFamily="34" charset="0"/>
                          <a:cs typeface="Arial" panose="020B0604020202020204" pitchFamily="34" charset="0"/>
                        </a:rPr>
                        <a:t>Current</a:t>
                      </a:r>
                      <a:r>
                        <a:rPr lang="en-US" sz="2000" baseline="0" dirty="0" smtClean="0">
                          <a:solidFill>
                            <a:schemeClr val="tx1"/>
                          </a:solidFill>
                          <a:latin typeface="Arial" panose="020B0604020202020204" pitchFamily="34" charset="0"/>
                          <a:cs typeface="Arial" panose="020B0604020202020204" pitchFamily="34" charset="0"/>
                        </a:rPr>
                        <a:t> Exception Points Assignment</a:t>
                      </a:r>
                      <a:endParaRPr lang="en-US" sz="2000" dirty="0">
                        <a:solidFill>
                          <a:schemeClr val="tx1"/>
                        </a:solidFill>
                        <a:latin typeface="Arial" panose="020B0604020202020204" pitchFamily="34" charset="0"/>
                        <a:cs typeface="Arial" panose="020B0604020202020204" pitchFamily="34" charset="0"/>
                      </a:endParaRPr>
                    </a:p>
                  </a:txBody>
                  <a:tcPr>
                    <a:solidFill>
                      <a:schemeClr val="accent1">
                        <a:lumMod val="20000"/>
                        <a:lumOff val="80000"/>
                      </a:schemeClr>
                    </a:solidFill>
                  </a:tcPr>
                </a:tc>
                <a:tc>
                  <a:txBody>
                    <a:bodyPr/>
                    <a:lstStyle/>
                    <a:p>
                      <a:r>
                        <a:rPr lang="en-US" sz="1800" dirty="0" smtClean="0">
                          <a:solidFill>
                            <a:schemeClr val="tx1"/>
                          </a:solidFill>
                          <a:latin typeface="Arial" panose="020B0604020202020204" pitchFamily="34" charset="0"/>
                          <a:cs typeface="Arial" panose="020B0604020202020204" pitchFamily="34" charset="0"/>
                        </a:rPr>
                        <a:t>Recommended</a:t>
                      </a:r>
                      <a:r>
                        <a:rPr lang="en-US" sz="1800" baseline="0" dirty="0" smtClean="0">
                          <a:solidFill>
                            <a:schemeClr val="tx1"/>
                          </a:solidFill>
                          <a:latin typeface="Arial" panose="020B0604020202020204" pitchFamily="34" charset="0"/>
                          <a:cs typeface="Arial" panose="020B0604020202020204" pitchFamily="34" charset="0"/>
                        </a:rPr>
                        <a:t> </a:t>
                      </a:r>
                      <a:r>
                        <a:rPr lang="en-US" sz="1800" dirty="0" smtClean="0">
                          <a:solidFill>
                            <a:schemeClr val="tx1"/>
                          </a:solidFill>
                          <a:latin typeface="Arial" panose="020B0604020202020204" pitchFamily="34" charset="0"/>
                          <a:cs typeface="Arial" panose="020B0604020202020204" pitchFamily="34" charset="0"/>
                        </a:rPr>
                        <a:t>Proposed Initial Exception Points</a:t>
                      </a:r>
                      <a:r>
                        <a:rPr lang="en-US" sz="1800" baseline="0" dirty="0" smtClean="0">
                          <a:solidFill>
                            <a:schemeClr val="tx1"/>
                          </a:solidFill>
                          <a:latin typeface="Arial" panose="020B0604020202020204" pitchFamily="34" charset="0"/>
                          <a:cs typeface="Arial" panose="020B0604020202020204" pitchFamily="34" charset="0"/>
                        </a:rPr>
                        <a:t> Assignment for 12-17 year olds</a:t>
                      </a:r>
                      <a:endParaRPr lang="en-US" sz="1800" dirty="0">
                        <a:solidFill>
                          <a:schemeClr val="tx1"/>
                        </a:solidFill>
                        <a:latin typeface="Arial" panose="020B0604020202020204" pitchFamily="34" charset="0"/>
                        <a:cs typeface="Arial" panose="020B0604020202020204" pitchFamily="34" charset="0"/>
                      </a:endParaRPr>
                    </a:p>
                  </a:txBody>
                  <a:tcPr>
                    <a:solidFill>
                      <a:schemeClr val="accent1">
                        <a:lumMod val="20000"/>
                        <a:lumOff val="80000"/>
                      </a:schemeClr>
                    </a:solidFill>
                  </a:tcPr>
                </a:tc>
                <a:extLst>
                  <a:ext uri="{0D108BD9-81ED-4DB2-BD59-A6C34878D82A}">
                    <a16:rowId xmlns:a16="http://schemas.microsoft.com/office/drawing/2014/main" val="10000"/>
                  </a:ext>
                </a:extLst>
              </a:tr>
              <a:tr h="557539">
                <a:tc>
                  <a:txBody>
                    <a:bodyPr/>
                    <a:lstStyle/>
                    <a:p>
                      <a:r>
                        <a:rPr lang="en-US" sz="1800" dirty="0" smtClean="0">
                          <a:latin typeface="Arial" panose="020B0604020202020204" pitchFamily="34" charset="0"/>
                          <a:cs typeface="Arial" panose="020B0604020202020204" pitchFamily="34" charset="0"/>
                        </a:rPr>
                        <a:t>Cholangiocarcinoma</a:t>
                      </a:r>
                      <a:endParaRPr lang="en-US" sz="1800" dirty="0">
                        <a:latin typeface="Arial" panose="020B0604020202020204" pitchFamily="34" charset="0"/>
                        <a:cs typeface="Arial" panose="020B0604020202020204" pitchFamily="34" charset="0"/>
                      </a:endParaRPr>
                    </a:p>
                  </a:txBody>
                  <a:tcPr/>
                </a:tc>
                <a:tc>
                  <a:txBody>
                    <a:bodyPr/>
                    <a:lstStyle/>
                    <a:p>
                      <a:r>
                        <a:rPr lang="en-US" sz="1800" dirty="0" smtClean="0">
                          <a:latin typeface="Arial" panose="020B0604020202020204" pitchFamily="34" charset="0"/>
                          <a:cs typeface="Arial" panose="020B0604020202020204" pitchFamily="34" charset="0"/>
                        </a:rPr>
                        <a:t>MELD 22/PELD 28 (w/ 10%</a:t>
                      </a:r>
                      <a:r>
                        <a:rPr lang="en-US" sz="1800" baseline="0" dirty="0" smtClean="0">
                          <a:latin typeface="Arial" panose="020B0604020202020204" pitchFamily="34" charset="0"/>
                          <a:cs typeface="Arial" panose="020B0604020202020204" pitchFamily="34" charset="0"/>
                        </a:rPr>
                        <a:t> elevator)</a:t>
                      </a:r>
                      <a:endParaRPr lang="en-US" sz="1800" dirty="0">
                        <a:latin typeface="Arial" panose="020B0604020202020204" pitchFamily="34" charset="0"/>
                        <a:cs typeface="Arial" panose="020B0604020202020204" pitchFamily="34" charset="0"/>
                      </a:endParaRPr>
                    </a:p>
                  </a:txBody>
                  <a:tcPr/>
                </a:tc>
                <a:tc>
                  <a:txBody>
                    <a:bodyPr/>
                    <a:lstStyle/>
                    <a:p>
                      <a:r>
                        <a:rPr lang="en-US" sz="2000" b="0" dirty="0" err="1" smtClean="0">
                          <a:latin typeface="Arial" panose="020B0604020202020204" pitchFamily="34" charset="0"/>
                          <a:cs typeface="Arial" panose="020B0604020202020204" pitchFamily="34" charset="0"/>
                        </a:rPr>
                        <a:t>MMaT</a:t>
                      </a:r>
                      <a:r>
                        <a:rPr lang="en-US" sz="2000" b="0" dirty="0" smtClean="0">
                          <a:latin typeface="Arial" panose="020B0604020202020204" pitchFamily="34" charset="0"/>
                          <a:cs typeface="Arial" panose="020B0604020202020204" pitchFamily="34" charset="0"/>
                        </a:rPr>
                        <a:t> for DSA</a:t>
                      </a:r>
                      <a:endParaRPr lang="en-US" sz="2000" b="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1"/>
                  </a:ext>
                </a:extLst>
              </a:tr>
              <a:tr h="466821">
                <a:tc>
                  <a:txBody>
                    <a:bodyPr/>
                    <a:lstStyle/>
                    <a:p>
                      <a:r>
                        <a:rPr lang="en-US" sz="1800" dirty="0" smtClean="0">
                          <a:latin typeface="Arial" panose="020B0604020202020204" pitchFamily="34" charset="0"/>
                          <a:cs typeface="Arial" panose="020B0604020202020204" pitchFamily="34" charset="0"/>
                        </a:rPr>
                        <a:t>Cystic Fibrosis</a:t>
                      </a:r>
                      <a:endParaRPr lang="en-US" sz="1800" dirty="0">
                        <a:latin typeface="Arial" panose="020B0604020202020204" pitchFamily="34" charset="0"/>
                        <a:cs typeface="Arial" panose="020B0604020202020204" pitchFamily="34" charset="0"/>
                      </a:endParaRPr>
                    </a:p>
                  </a:txBody>
                  <a:tcPr/>
                </a:tc>
                <a:tc>
                  <a:txBody>
                    <a:bodyPr/>
                    <a:lstStyle/>
                    <a:p>
                      <a:r>
                        <a:rPr lang="en-US" sz="1800" dirty="0" smtClean="0">
                          <a:latin typeface="Arial" panose="020B0604020202020204" pitchFamily="34" charset="0"/>
                          <a:cs typeface="Arial" panose="020B0604020202020204" pitchFamily="34" charset="0"/>
                        </a:rPr>
                        <a:t>MELD 22/PELD 28 (w/ 10% elevator)</a:t>
                      </a:r>
                      <a:endParaRPr lang="en-US" sz="1800" dirty="0">
                        <a:latin typeface="Arial" panose="020B0604020202020204" pitchFamily="34" charset="0"/>
                        <a:cs typeface="Arial" panose="020B0604020202020204" pitchFamily="34" charset="0"/>
                      </a:endParaRPr>
                    </a:p>
                  </a:txBody>
                  <a:tcPr/>
                </a:tc>
                <a:tc>
                  <a:txBody>
                    <a:bodyPr/>
                    <a:lstStyle/>
                    <a:p>
                      <a:r>
                        <a:rPr lang="en-US" sz="2000" b="0" dirty="0" err="1" smtClean="0">
                          <a:latin typeface="Arial" panose="020B0604020202020204" pitchFamily="34" charset="0"/>
                          <a:cs typeface="Arial" panose="020B0604020202020204" pitchFamily="34" charset="0"/>
                        </a:rPr>
                        <a:t>MMaT</a:t>
                      </a:r>
                      <a:r>
                        <a:rPr lang="en-US" sz="2000" b="0" dirty="0" smtClean="0">
                          <a:latin typeface="Arial" panose="020B0604020202020204" pitchFamily="34" charset="0"/>
                          <a:cs typeface="Arial" panose="020B0604020202020204" pitchFamily="34" charset="0"/>
                        </a:rPr>
                        <a:t> for DSA</a:t>
                      </a:r>
                      <a:endParaRPr lang="en-US" sz="2000" b="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2"/>
                  </a:ext>
                </a:extLst>
              </a:tr>
              <a:tr h="557539">
                <a:tc>
                  <a:txBody>
                    <a:bodyPr/>
                    <a:lstStyle/>
                    <a:p>
                      <a:r>
                        <a:rPr lang="en-US" sz="1800" dirty="0" smtClean="0">
                          <a:latin typeface="Arial" panose="020B0604020202020204" pitchFamily="34" charset="0"/>
                          <a:cs typeface="Arial" panose="020B0604020202020204" pitchFamily="34" charset="0"/>
                        </a:rPr>
                        <a:t>Familial amyloid polyneuropathy</a:t>
                      </a:r>
                      <a:endParaRPr lang="en-US" sz="1800" dirty="0">
                        <a:latin typeface="Arial" panose="020B0604020202020204" pitchFamily="34" charset="0"/>
                        <a:cs typeface="Arial" panose="020B0604020202020204" pitchFamily="34" charset="0"/>
                      </a:endParaRPr>
                    </a:p>
                  </a:txBody>
                  <a:tcPr/>
                </a:tc>
                <a:tc>
                  <a:txBody>
                    <a:bodyPr/>
                    <a:lstStyle/>
                    <a:p>
                      <a:r>
                        <a:rPr lang="en-US" sz="1800" dirty="0" smtClean="0">
                          <a:latin typeface="Arial" panose="020B0604020202020204" pitchFamily="34" charset="0"/>
                          <a:cs typeface="Arial" panose="020B0604020202020204" pitchFamily="34" charset="0"/>
                        </a:rPr>
                        <a:t>MELD 22/PELD</a:t>
                      </a:r>
                      <a:r>
                        <a:rPr lang="en-US" sz="1800" baseline="0" dirty="0" smtClean="0">
                          <a:latin typeface="Arial" panose="020B0604020202020204" pitchFamily="34" charset="0"/>
                          <a:cs typeface="Arial" panose="020B0604020202020204" pitchFamily="34" charset="0"/>
                        </a:rPr>
                        <a:t> 28 (w/ 10% elevator)</a:t>
                      </a:r>
                      <a:endParaRPr lang="en-US" sz="1800" dirty="0">
                        <a:latin typeface="Arial" panose="020B0604020202020204" pitchFamily="34" charset="0"/>
                        <a:cs typeface="Arial" panose="020B0604020202020204" pitchFamily="34" charset="0"/>
                      </a:endParaRPr>
                    </a:p>
                  </a:txBody>
                  <a:tcPr/>
                </a:tc>
                <a:tc>
                  <a:txBody>
                    <a:bodyPr/>
                    <a:lstStyle/>
                    <a:p>
                      <a:r>
                        <a:rPr lang="en-US" sz="2000" b="0" dirty="0" err="1" smtClean="0">
                          <a:latin typeface="Arial" panose="020B0604020202020204" pitchFamily="34" charset="0"/>
                          <a:cs typeface="Arial" panose="020B0604020202020204" pitchFamily="34" charset="0"/>
                        </a:rPr>
                        <a:t>MMaT</a:t>
                      </a:r>
                      <a:r>
                        <a:rPr lang="en-US" sz="2000" b="0" dirty="0" smtClean="0">
                          <a:latin typeface="Arial" panose="020B0604020202020204" pitchFamily="34" charset="0"/>
                          <a:cs typeface="Arial" panose="020B0604020202020204" pitchFamily="34" charset="0"/>
                        </a:rPr>
                        <a:t> for DSA</a:t>
                      </a:r>
                      <a:endParaRPr lang="en-US" sz="2000" b="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3"/>
                  </a:ext>
                </a:extLst>
              </a:tr>
              <a:tr h="606027">
                <a:tc>
                  <a:txBody>
                    <a:bodyPr/>
                    <a:lstStyle/>
                    <a:p>
                      <a:r>
                        <a:rPr lang="en-US" sz="1800" dirty="0" smtClean="0">
                          <a:latin typeface="Arial" panose="020B0604020202020204" pitchFamily="34" charset="0"/>
                          <a:cs typeface="Arial" panose="020B0604020202020204" pitchFamily="34" charset="0"/>
                        </a:rPr>
                        <a:t>Hepatic artery thrombosis (not meeting 1A criteria)</a:t>
                      </a:r>
                      <a:endParaRPr lang="en-US" sz="1800" dirty="0">
                        <a:latin typeface="Arial" panose="020B0604020202020204" pitchFamily="34" charset="0"/>
                        <a:cs typeface="Arial" panose="020B0604020202020204" pitchFamily="34" charset="0"/>
                      </a:endParaRPr>
                    </a:p>
                  </a:txBody>
                  <a:tcPr/>
                </a:tc>
                <a:tc>
                  <a:txBody>
                    <a:bodyPr/>
                    <a:lstStyle/>
                    <a:p>
                      <a:r>
                        <a:rPr lang="en-US" sz="1800" dirty="0" smtClean="0">
                          <a:latin typeface="Arial" panose="020B0604020202020204" pitchFamily="34" charset="0"/>
                          <a:cs typeface="Arial" panose="020B0604020202020204" pitchFamily="34" charset="0"/>
                        </a:rPr>
                        <a:t>MELD</a:t>
                      </a:r>
                      <a:r>
                        <a:rPr lang="en-US" sz="1800" baseline="0" dirty="0" smtClean="0">
                          <a:latin typeface="Arial" panose="020B0604020202020204" pitchFamily="34" charset="0"/>
                          <a:cs typeface="Arial" panose="020B0604020202020204" pitchFamily="34" charset="0"/>
                        </a:rPr>
                        <a:t> 40</a:t>
                      </a:r>
                      <a:endParaRPr lang="en-US" sz="1800" dirty="0">
                        <a:solidFill>
                          <a:srgbClr val="FF0000"/>
                        </a:solidFill>
                        <a:latin typeface="Arial" panose="020B0604020202020204" pitchFamily="34" charset="0"/>
                        <a:cs typeface="Arial" panose="020B0604020202020204" pitchFamily="34" charset="0"/>
                      </a:endParaRPr>
                    </a:p>
                  </a:txBody>
                  <a:tcPr/>
                </a:tc>
                <a:tc>
                  <a:txBody>
                    <a:bodyPr/>
                    <a:lstStyle/>
                    <a:p>
                      <a:r>
                        <a:rPr lang="en-US" sz="2000" b="0" dirty="0" smtClean="0">
                          <a:latin typeface="Arial" panose="020B0604020202020204" pitchFamily="34" charset="0"/>
                          <a:cs typeface="Arial" panose="020B0604020202020204" pitchFamily="34" charset="0"/>
                        </a:rPr>
                        <a:t>MELD</a:t>
                      </a:r>
                      <a:r>
                        <a:rPr lang="en-US" sz="2000" b="0" baseline="0" dirty="0" smtClean="0">
                          <a:latin typeface="Arial" panose="020B0604020202020204" pitchFamily="34" charset="0"/>
                          <a:cs typeface="Arial" panose="020B0604020202020204" pitchFamily="34" charset="0"/>
                        </a:rPr>
                        <a:t> or a </a:t>
                      </a:r>
                      <a:r>
                        <a:rPr lang="en-US" sz="2000" b="0" dirty="0" smtClean="0">
                          <a:latin typeface="Arial" panose="020B0604020202020204" pitchFamily="34" charset="0"/>
                          <a:cs typeface="Arial" panose="020B0604020202020204" pitchFamily="34" charset="0"/>
                        </a:rPr>
                        <a:t>PELD</a:t>
                      </a:r>
                      <a:r>
                        <a:rPr lang="en-US" sz="2000" b="0" baseline="0" dirty="0" smtClean="0">
                          <a:latin typeface="Arial" panose="020B0604020202020204" pitchFamily="34" charset="0"/>
                          <a:cs typeface="Arial" panose="020B0604020202020204" pitchFamily="34" charset="0"/>
                        </a:rPr>
                        <a:t> 40</a:t>
                      </a:r>
                      <a:endParaRPr lang="en-US" sz="2000" b="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4"/>
                  </a:ext>
                </a:extLst>
              </a:tr>
              <a:tr h="443407">
                <a:tc>
                  <a:txBody>
                    <a:bodyPr/>
                    <a:lstStyle/>
                    <a:p>
                      <a:r>
                        <a:rPr lang="en-US" sz="1800" dirty="0" err="1" smtClean="0">
                          <a:latin typeface="Arial" panose="020B0604020202020204" pitchFamily="34" charset="0"/>
                          <a:cs typeface="Arial" panose="020B0604020202020204" pitchFamily="34" charset="0"/>
                        </a:rPr>
                        <a:t>Hepatopulmonary</a:t>
                      </a:r>
                      <a:r>
                        <a:rPr lang="en-US" sz="1800" dirty="0" smtClean="0">
                          <a:latin typeface="Arial" panose="020B0604020202020204" pitchFamily="34" charset="0"/>
                          <a:cs typeface="Arial" panose="020B0604020202020204" pitchFamily="34" charset="0"/>
                        </a:rPr>
                        <a:t> syndrome</a:t>
                      </a:r>
                      <a:endParaRPr lang="en-US" sz="1800" dirty="0">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smtClean="0">
                          <a:latin typeface="Arial" panose="020B0604020202020204" pitchFamily="34" charset="0"/>
                          <a:cs typeface="Arial" panose="020B0604020202020204" pitchFamily="34" charset="0"/>
                        </a:rPr>
                        <a:t>MELD</a:t>
                      </a:r>
                      <a:r>
                        <a:rPr lang="en-US" sz="1800" baseline="0" dirty="0" smtClean="0">
                          <a:latin typeface="Arial" panose="020B0604020202020204" pitchFamily="34" charset="0"/>
                          <a:cs typeface="Arial" panose="020B0604020202020204" pitchFamily="34" charset="0"/>
                        </a:rPr>
                        <a:t> 22/</a:t>
                      </a:r>
                      <a:r>
                        <a:rPr lang="en-US" sz="1800" dirty="0" smtClean="0">
                          <a:latin typeface="Arial" panose="020B0604020202020204" pitchFamily="34" charset="0"/>
                          <a:cs typeface="Arial" panose="020B0604020202020204" pitchFamily="34" charset="0"/>
                        </a:rPr>
                        <a:t>PELD</a:t>
                      </a:r>
                      <a:r>
                        <a:rPr lang="en-US" sz="1800" baseline="0" dirty="0" smtClean="0">
                          <a:latin typeface="Arial" panose="020B0604020202020204" pitchFamily="34" charset="0"/>
                          <a:cs typeface="Arial" panose="020B0604020202020204" pitchFamily="34" charset="0"/>
                        </a:rPr>
                        <a:t> 28 (w/ 10% elevator)</a:t>
                      </a:r>
                      <a:endParaRPr lang="en-US" sz="1800" dirty="0" smtClean="0">
                        <a:latin typeface="Arial" panose="020B0604020202020204" pitchFamily="34" charset="0"/>
                        <a:cs typeface="Arial" panose="020B0604020202020204" pitchFamily="34" charset="0"/>
                      </a:endParaRPr>
                    </a:p>
                  </a:txBody>
                  <a:tcPr/>
                </a:tc>
                <a:tc>
                  <a:txBody>
                    <a:bodyPr/>
                    <a:lstStyle/>
                    <a:p>
                      <a:r>
                        <a:rPr lang="en-US" sz="2000" b="0" dirty="0" err="1" smtClean="0">
                          <a:latin typeface="Arial" panose="020B0604020202020204" pitchFamily="34" charset="0"/>
                          <a:cs typeface="Arial" panose="020B0604020202020204" pitchFamily="34" charset="0"/>
                        </a:rPr>
                        <a:t>MMaT</a:t>
                      </a:r>
                      <a:r>
                        <a:rPr lang="en-US" sz="2000" b="0" dirty="0" smtClean="0">
                          <a:latin typeface="Arial" panose="020B0604020202020204" pitchFamily="34" charset="0"/>
                          <a:cs typeface="Arial" panose="020B0604020202020204" pitchFamily="34" charset="0"/>
                        </a:rPr>
                        <a:t> for DSA</a:t>
                      </a:r>
                      <a:endParaRPr lang="en-US" sz="2000" b="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5"/>
                  </a:ext>
                </a:extLst>
              </a:tr>
              <a:tr h="606027">
                <a:tc>
                  <a:txBody>
                    <a:bodyPr/>
                    <a:lstStyle/>
                    <a:p>
                      <a:r>
                        <a:rPr lang="en-US" sz="1800" dirty="0" smtClean="0">
                          <a:latin typeface="Arial" panose="020B0604020202020204" pitchFamily="34" charset="0"/>
                          <a:cs typeface="Arial" panose="020B0604020202020204" pitchFamily="34" charset="0"/>
                        </a:rPr>
                        <a:t>Metabolic</a:t>
                      </a:r>
                      <a:r>
                        <a:rPr lang="en-US" sz="1800" baseline="0" dirty="0" smtClean="0">
                          <a:latin typeface="Arial" panose="020B0604020202020204" pitchFamily="34" charset="0"/>
                          <a:cs typeface="Arial" panose="020B0604020202020204" pitchFamily="34" charset="0"/>
                        </a:rPr>
                        <a:t> Disease</a:t>
                      </a:r>
                      <a:endParaRPr lang="en-US" sz="1800" dirty="0">
                        <a:latin typeface="Arial" panose="020B0604020202020204" pitchFamily="34" charset="0"/>
                        <a:cs typeface="Arial" panose="020B0604020202020204" pitchFamily="34" charset="0"/>
                      </a:endParaRPr>
                    </a:p>
                  </a:txBody>
                  <a:tcPr/>
                </a:tc>
                <a:tc>
                  <a:txBody>
                    <a:bodyPr/>
                    <a:lstStyle/>
                    <a:p>
                      <a:r>
                        <a:rPr lang="en-US" sz="1800" dirty="0" smtClean="0">
                          <a:latin typeface="Arial" panose="020B0604020202020204" pitchFamily="34" charset="0"/>
                          <a:cs typeface="Arial" panose="020B0604020202020204" pitchFamily="34" charset="0"/>
                        </a:rPr>
                        <a:t>MELD/PELD 30, then status</a:t>
                      </a:r>
                      <a:r>
                        <a:rPr lang="en-US" sz="1800" baseline="0" dirty="0" smtClean="0">
                          <a:latin typeface="Arial" panose="020B0604020202020204" pitchFamily="34" charset="0"/>
                          <a:cs typeface="Arial" panose="020B0604020202020204" pitchFamily="34" charset="0"/>
                        </a:rPr>
                        <a:t> 1B after 30 days</a:t>
                      </a:r>
                      <a:endParaRPr lang="en-US" sz="1800" dirty="0">
                        <a:latin typeface="Arial" panose="020B0604020202020204" pitchFamily="34" charset="0"/>
                        <a:cs typeface="Arial" panose="020B0604020202020204" pitchFamily="34" charset="0"/>
                      </a:endParaRPr>
                    </a:p>
                  </a:txBody>
                  <a:tcPr/>
                </a:tc>
                <a:tc>
                  <a:txBody>
                    <a:bodyPr/>
                    <a:lstStyle/>
                    <a:p>
                      <a:r>
                        <a:rPr lang="en-US" sz="2000" b="0" dirty="0" err="1" smtClean="0">
                          <a:latin typeface="Arial" panose="020B0604020202020204" pitchFamily="34" charset="0"/>
                          <a:cs typeface="Arial" panose="020B0604020202020204" pitchFamily="34" charset="0"/>
                        </a:rPr>
                        <a:t>MMaT</a:t>
                      </a:r>
                      <a:r>
                        <a:rPr lang="en-US" sz="2000" b="0" dirty="0" smtClean="0">
                          <a:latin typeface="Arial" panose="020B0604020202020204" pitchFamily="34" charset="0"/>
                          <a:cs typeface="Arial" panose="020B0604020202020204" pitchFamily="34" charset="0"/>
                        </a:rPr>
                        <a:t> for DSA,</a:t>
                      </a:r>
                      <a:r>
                        <a:rPr lang="en-US" sz="2000" b="0" baseline="0" dirty="0" smtClean="0">
                          <a:latin typeface="Arial" panose="020B0604020202020204" pitchFamily="34" charset="0"/>
                          <a:cs typeface="Arial" panose="020B0604020202020204" pitchFamily="34" charset="0"/>
                        </a:rPr>
                        <a:t> then 1B after 30 days</a:t>
                      </a:r>
                      <a:endParaRPr lang="en-US" sz="2000" b="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6"/>
                  </a:ext>
                </a:extLst>
              </a:tr>
              <a:tr h="622517">
                <a:tc>
                  <a:txBody>
                    <a:bodyPr/>
                    <a:lstStyle/>
                    <a:p>
                      <a:r>
                        <a:rPr lang="en-US" sz="1800" dirty="0" err="1" smtClean="0">
                          <a:latin typeface="Arial" panose="020B0604020202020204" pitchFamily="34" charset="0"/>
                          <a:cs typeface="Arial" panose="020B0604020202020204" pitchFamily="34" charset="0"/>
                        </a:rPr>
                        <a:t>Portopulmonary</a:t>
                      </a:r>
                      <a:r>
                        <a:rPr lang="en-US" sz="1800" baseline="0" dirty="0" smtClean="0">
                          <a:latin typeface="Arial" panose="020B0604020202020204" pitchFamily="34" charset="0"/>
                          <a:cs typeface="Arial" panose="020B0604020202020204" pitchFamily="34" charset="0"/>
                        </a:rPr>
                        <a:t> hypertension</a:t>
                      </a:r>
                      <a:endParaRPr lang="en-US" sz="1800" dirty="0">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smtClean="0">
                          <a:latin typeface="Arial" panose="020B0604020202020204" pitchFamily="34" charset="0"/>
                          <a:cs typeface="Arial" panose="020B0604020202020204" pitchFamily="34" charset="0"/>
                        </a:rPr>
                        <a:t>MELD 22/PELD</a:t>
                      </a:r>
                      <a:r>
                        <a:rPr lang="en-US" sz="1800" baseline="0" dirty="0" smtClean="0">
                          <a:latin typeface="Arial" panose="020B0604020202020204" pitchFamily="34" charset="0"/>
                          <a:cs typeface="Arial" panose="020B0604020202020204" pitchFamily="34" charset="0"/>
                        </a:rPr>
                        <a:t> 28 (w/ 10% elevator)</a:t>
                      </a:r>
                      <a:endParaRPr lang="en-US" sz="1800" dirty="0" smtClean="0">
                        <a:latin typeface="Arial" panose="020B0604020202020204" pitchFamily="34" charset="0"/>
                        <a:cs typeface="Arial" panose="020B0604020202020204" pitchFamily="34" charset="0"/>
                      </a:endParaRPr>
                    </a:p>
                  </a:txBody>
                  <a:tcPr/>
                </a:tc>
                <a:tc>
                  <a:txBody>
                    <a:bodyPr/>
                    <a:lstStyle/>
                    <a:p>
                      <a:r>
                        <a:rPr lang="en-US" sz="2000" b="0" dirty="0" err="1" smtClean="0">
                          <a:latin typeface="Arial" panose="020B0604020202020204" pitchFamily="34" charset="0"/>
                          <a:cs typeface="Arial" panose="020B0604020202020204" pitchFamily="34" charset="0"/>
                        </a:rPr>
                        <a:t>MMaT</a:t>
                      </a:r>
                      <a:r>
                        <a:rPr lang="en-US" sz="2000" b="0" dirty="0" smtClean="0">
                          <a:latin typeface="Arial" panose="020B0604020202020204" pitchFamily="34" charset="0"/>
                          <a:cs typeface="Arial" panose="020B0604020202020204" pitchFamily="34" charset="0"/>
                        </a:rPr>
                        <a:t> for DSA</a:t>
                      </a:r>
                      <a:endParaRPr lang="en-US" sz="2000" b="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7"/>
                  </a:ext>
                </a:extLst>
              </a:tr>
              <a:tr h="462223">
                <a:tc>
                  <a:txBody>
                    <a:bodyPr/>
                    <a:lstStyle/>
                    <a:p>
                      <a:r>
                        <a:rPr lang="en-US" sz="1800" dirty="0" smtClean="0">
                          <a:latin typeface="Arial" panose="020B0604020202020204" pitchFamily="34" charset="0"/>
                          <a:cs typeface="Arial" panose="020B0604020202020204" pitchFamily="34" charset="0"/>
                        </a:rPr>
                        <a:t>Primary </a:t>
                      </a:r>
                      <a:r>
                        <a:rPr lang="en-US" sz="1800" dirty="0" err="1" smtClean="0">
                          <a:latin typeface="Arial" panose="020B0604020202020204" pitchFamily="34" charset="0"/>
                          <a:cs typeface="Arial" panose="020B0604020202020204" pitchFamily="34" charset="0"/>
                        </a:rPr>
                        <a:t>Hyperoxaluria</a:t>
                      </a:r>
                      <a:endParaRPr lang="en-US" sz="1800" dirty="0">
                        <a:latin typeface="Arial" panose="020B0604020202020204" pitchFamily="34" charset="0"/>
                        <a:cs typeface="Arial" panose="020B0604020202020204" pitchFamily="34" charset="0"/>
                      </a:endParaRPr>
                    </a:p>
                  </a:txBody>
                  <a:tcPr/>
                </a:tc>
                <a:tc>
                  <a:txBody>
                    <a:bodyPr/>
                    <a:lstStyle/>
                    <a:p>
                      <a:r>
                        <a:rPr lang="en-US" sz="1800" dirty="0" smtClean="0">
                          <a:latin typeface="Arial" panose="020B0604020202020204" pitchFamily="34" charset="0"/>
                          <a:cs typeface="Arial" panose="020B0604020202020204" pitchFamily="34" charset="0"/>
                        </a:rPr>
                        <a:t>MELD 28/PELD 41 (w/ 10% </a:t>
                      </a:r>
                      <a:r>
                        <a:rPr lang="en-US" sz="1800" baseline="0" dirty="0" smtClean="0">
                          <a:latin typeface="Arial" panose="020B0604020202020204" pitchFamily="34" charset="0"/>
                          <a:cs typeface="Arial" panose="020B0604020202020204" pitchFamily="34" charset="0"/>
                        </a:rPr>
                        <a:t>elevator</a:t>
                      </a:r>
                      <a:r>
                        <a:rPr lang="en-US" sz="1800" dirty="0" smtClean="0">
                          <a:latin typeface="Arial" panose="020B0604020202020204" pitchFamily="34" charset="0"/>
                          <a:cs typeface="Arial" panose="020B0604020202020204" pitchFamily="34" charset="0"/>
                        </a:rPr>
                        <a:t>)</a:t>
                      </a:r>
                      <a:endParaRPr lang="en-US" sz="1800" dirty="0">
                        <a:latin typeface="Arial" panose="020B0604020202020204" pitchFamily="34" charset="0"/>
                        <a:cs typeface="Arial" panose="020B0604020202020204" pitchFamily="34" charset="0"/>
                      </a:endParaRPr>
                    </a:p>
                  </a:txBody>
                  <a:tcPr/>
                </a:tc>
                <a:tc>
                  <a:txBody>
                    <a:bodyPr/>
                    <a:lstStyle/>
                    <a:p>
                      <a:r>
                        <a:rPr lang="en-US" sz="2000" b="0" dirty="0" err="1" smtClean="0">
                          <a:latin typeface="Arial" panose="020B0604020202020204" pitchFamily="34" charset="0"/>
                          <a:cs typeface="Arial" panose="020B0604020202020204" pitchFamily="34" charset="0"/>
                        </a:rPr>
                        <a:t>MMaT</a:t>
                      </a:r>
                      <a:r>
                        <a:rPr lang="en-US" sz="2000" b="0" dirty="0" smtClean="0">
                          <a:latin typeface="Arial" panose="020B0604020202020204" pitchFamily="34" charset="0"/>
                          <a:cs typeface="Arial" panose="020B0604020202020204" pitchFamily="34" charset="0"/>
                        </a:rPr>
                        <a:t> for</a:t>
                      </a:r>
                      <a:r>
                        <a:rPr lang="en-US" sz="2000" b="0" baseline="0" dirty="0" smtClean="0">
                          <a:latin typeface="Arial" panose="020B0604020202020204" pitchFamily="34" charset="0"/>
                          <a:cs typeface="Arial" panose="020B0604020202020204" pitchFamily="34" charset="0"/>
                        </a:rPr>
                        <a:t> DSA + 3</a:t>
                      </a:r>
                      <a:endParaRPr lang="en-US" sz="2000" b="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8"/>
                  </a:ext>
                </a:extLst>
              </a:tr>
              <a:tr h="697823">
                <a:tc>
                  <a:txBody>
                    <a:bodyPr/>
                    <a:lstStyle/>
                    <a:p>
                      <a:r>
                        <a:rPr lang="en-US" sz="1800" dirty="0" smtClean="0">
                          <a:latin typeface="Arial" panose="020B0604020202020204" pitchFamily="34" charset="0"/>
                          <a:cs typeface="Arial" panose="020B0604020202020204" pitchFamily="34" charset="0"/>
                        </a:rPr>
                        <a:t>HCC</a:t>
                      </a:r>
                      <a:endParaRPr lang="en-US" sz="1800" dirty="0">
                        <a:latin typeface="Arial" panose="020B0604020202020204" pitchFamily="34" charset="0"/>
                        <a:cs typeface="Arial" panose="020B0604020202020204" pitchFamily="34" charset="0"/>
                      </a:endParaRPr>
                    </a:p>
                  </a:txBody>
                  <a:tcPr/>
                </a:tc>
                <a:tc>
                  <a:txBody>
                    <a:bodyPr/>
                    <a:lstStyle/>
                    <a:p>
                      <a:r>
                        <a:rPr lang="en-US" sz="1800" dirty="0" smtClean="0">
                          <a:latin typeface="Arial" panose="020B0604020202020204" pitchFamily="34" charset="0"/>
                          <a:cs typeface="Arial" panose="020B0604020202020204" pitchFamily="34" charset="0"/>
                        </a:rPr>
                        <a:t>MELD 28/PELD</a:t>
                      </a:r>
                      <a:r>
                        <a:rPr lang="en-US" sz="1800" baseline="0" dirty="0" smtClean="0">
                          <a:latin typeface="Arial" panose="020B0604020202020204" pitchFamily="34" charset="0"/>
                          <a:cs typeface="Arial" panose="020B0604020202020204" pitchFamily="34" charset="0"/>
                        </a:rPr>
                        <a:t> 41 (w/ elevator)</a:t>
                      </a:r>
                      <a:endParaRPr lang="en-US" sz="1800" dirty="0">
                        <a:latin typeface="Arial" panose="020B0604020202020204" pitchFamily="34" charset="0"/>
                        <a:cs typeface="Arial" panose="020B0604020202020204" pitchFamily="34" charset="0"/>
                      </a:endParaRPr>
                    </a:p>
                  </a:txBody>
                  <a:tcPr/>
                </a:tc>
                <a:tc>
                  <a:txBody>
                    <a:bodyPr/>
                    <a:lstStyle/>
                    <a:p>
                      <a:r>
                        <a:rPr lang="en-US" sz="2000" b="0" dirty="0" smtClean="0">
                          <a:latin typeface="Arial" panose="020B0604020202020204" pitchFamily="34" charset="0"/>
                          <a:cs typeface="Arial" panose="020B0604020202020204" pitchFamily="34" charset="0"/>
                        </a:rPr>
                        <a:t>MELD or a PELD 40</a:t>
                      </a:r>
                      <a:endParaRPr lang="en-US" sz="2000" b="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9"/>
                  </a:ext>
                </a:extLst>
              </a:tr>
            </a:tbl>
          </a:graphicData>
        </a:graphic>
      </p:graphicFrame>
      <p:sp>
        <p:nvSpPr>
          <p:cNvPr id="3" name="Title 2"/>
          <p:cNvSpPr>
            <a:spLocks noGrp="1"/>
          </p:cNvSpPr>
          <p:nvPr>
            <p:ph type="title"/>
          </p:nvPr>
        </p:nvSpPr>
        <p:spPr/>
        <p:txBody>
          <a:bodyPr/>
          <a:lstStyle/>
          <a:p>
            <a:r>
              <a:rPr lang="en-US" sz="2800" dirty="0" smtClean="0"/>
              <a:t>Pediatric Standard Exception Points for Candidates 12-17 years old</a:t>
            </a:r>
            <a:endParaRPr lang="en-US" sz="2800" dirty="0"/>
          </a:p>
        </p:txBody>
      </p:sp>
      <p:sp>
        <p:nvSpPr>
          <p:cNvPr id="4" name="Slide Number Placeholder 3"/>
          <p:cNvSpPr>
            <a:spLocks noGrp="1"/>
          </p:cNvSpPr>
          <p:nvPr>
            <p:ph type="sldNum" sz="quarter" idx="4"/>
          </p:nvPr>
        </p:nvSpPr>
        <p:spPr/>
        <p:txBody>
          <a:bodyPr/>
          <a:lstStyle/>
          <a:p>
            <a:fld id="{AFEF8753-48E3-DC43-B5AB-733E5321FD2E}" type="slidenum">
              <a:rPr lang="en-US" smtClean="0">
                <a:solidFill>
                  <a:prstClr val="black">
                    <a:tint val="75000"/>
                  </a:prstClr>
                </a:solidFill>
              </a:rPr>
              <a:pPr/>
              <a:t>12</a:t>
            </a:fld>
            <a:endParaRPr lang="en-US" dirty="0">
              <a:solidFill>
                <a:prstClr val="black">
                  <a:tint val="75000"/>
                </a:prstClr>
              </a:solidFill>
            </a:endParaRPr>
          </a:p>
        </p:txBody>
      </p:sp>
    </p:spTree>
    <p:extLst>
      <p:ext uri="{BB962C8B-B14F-4D97-AF65-F5344CB8AC3E}">
        <p14:creationId xmlns:p14="http://schemas.microsoft.com/office/powerpoint/2010/main" val="139244997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385280" y="805107"/>
          <a:ext cx="11408426" cy="6013964"/>
        </p:xfrm>
        <a:graphic>
          <a:graphicData uri="http://schemas.openxmlformats.org/drawingml/2006/table">
            <a:tbl>
              <a:tblPr firstRow="1" bandRow="1">
                <a:tableStyleId>{EB344D84-9AFB-497E-A393-DC336BA19D2E}</a:tableStyleId>
              </a:tblPr>
              <a:tblGrid>
                <a:gridCol w="3225091">
                  <a:extLst>
                    <a:ext uri="{9D8B030D-6E8A-4147-A177-3AD203B41FA5}">
                      <a16:colId xmlns:a16="http://schemas.microsoft.com/office/drawing/2014/main" val="20000"/>
                    </a:ext>
                  </a:extLst>
                </a:gridCol>
                <a:gridCol w="3965045">
                  <a:extLst>
                    <a:ext uri="{9D8B030D-6E8A-4147-A177-3AD203B41FA5}">
                      <a16:colId xmlns:a16="http://schemas.microsoft.com/office/drawing/2014/main" val="20001"/>
                    </a:ext>
                  </a:extLst>
                </a:gridCol>
                <a:gridCol w="4218290">
                  <a:extLst>
                    <a:ext uri="{9D8B030D-6E8A-4147-A177-3AD203B41FA5}">
                      <a16:colId xmlns:a16="http://schemas.microsoft.com/office/drawing/2014/main" val="20002"/>
                    </a:ext>
                  </a:extLst>
                </a:gridCol>
              </a:tblGrid>
              <a:tr h="716458">
                <a:tc>
                  <a:txBody>
                    <a:bodyPr/>
                    <a:lstStyle/>
                    <a:p>
                      <a:r>
                        <a:rPr lang="en-US" sz="1800" dirty="0" smtClean="0">
                          <a:solidFill>
                            <a:schemeClr val="tx1"/>
                          </a:solidFill>
                          <a:latin typeface="Arial" panose="020B0604020202020204" pitchFamily="34" charset="0"/>
                          <a:cs typeface="Arial" panose="020B0604020202020204" pitchFamily="34" charset="0"/>
                        </a:rPr>
                        <a:t>Diagnosis</a:t>
                      </a:r>
                      <a:endParaRPr lang="en-US" sz="1800" dirty="0">
                        <a:solidFill>
                          <a:schemeClr val="tx1"/>
                        </a:solidFill>
                        <a:latin typeface="Arial" panose="020B0604020202020204" pitchFamily="34" charset="0"/>
                        <a:cs typeface="Arial" panose="020B0604020202020204" pitchFamily="34" charset="0"/>
                      </a:endParaRPr>
                    </a:p>
                  </a:txBody>
                  <a:tcPr>
                    <a:solidFill>
                      <a:schemeClr val="accent1">
                        <a:lumMod val="20000"/>
                        <a:lumOff val="80000"/>
                      </a:schemeClr>
                    </a:solidFill>
                  </a:tcPr>
                </a:tc>
                <a:tc>
                  <a:txBody>
                    <a:bodyPr/>
                    <a:lstStyle/>
                    <a:p>
                      <a:r>
                        <a:rPr lang="en-US" sz="1800" dirty="0" smtClean="0">
                          <a:solidFill>
                            <a:schemeClr val="tx1"/>
                          </a:solidFill>
                          <a:latin typeface="Arial" panose="020B0604020202020204" pitchFamily="34" charset="0"/>
                          <a:cs typeface="Arial" panose="020B0604020202020204" pitchFamily="34" charset="0"/>
                        </a:rPr>
                        <a:t>Current</a:t>
                      </a:r>
                      <a:r>
                        <a:rPr lang="en-US" sz="1800" baseline="0" dirty="0" smtClean="0">
                          <a:solidFill>
                            <a:schemeClr val="tx1"/>
                          </a:solidFill>
                          <a:latin typeface="Arial" panose="020B0604020202020204" pitchFamily="34" charset="0"/>
                          <a:cs typeface="Arial" panose="020B0604020202020204" pitchFamily="34" charset="0"/>
                        </a:rPr>
                        <a:t> Exception Points Assignment</a:t>
                      </a:r>
                      <a:endParaRPr lang="en-US" sz="1800" dirty="0">
                        <a:solidFill>
                          <a:schemeClr val="tx1"/>
                        </a:solidFill>
                        <a:latin typeface="Arial" panose="020B0604020202020204" pitchFamily="34" charset="0"/>
                        <a:cs typeface="Arial" panose="020B0604020202020204" pitchFamily="34" charset="0"/>
                      </a:endParaRPr>
                    </a:p>
                  </a:txBody>
                  <a:tcPr>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latin typeface="Arial" panose="020B0604020202020204" pitchFamily="34" charset="0"/>
                          <a:cs typeface="Arial" panose="020B0604020202020204" pitchFamily="34" charset="0"/>
                        </a:rPr>
                        <a:t>Recommended</a:t>
                      </a:r>
                      <a:r>
                        <a:rPr lang="en-US" sz="1800" baseline="0" dirty="0" smtClean="0">
                          <a:solidFill>
                            <a:schemeClr val="tx1"/>
                          </a:solidFill>
                          <a:latin typeface="Arial" panose="020B0604020202020204" pitchFamily="34" charset="0"/>
                          <a:cs typeface="Arial" panose="020B0604020202020204" pitchFamily="34" charset="0"/>
                        </a:rPr>
                        <a:t> </a:t>
                      </a:r>
                      <a:r>
                        <a:rPr lang="en-US" sz="1800" dirty="0" smtClean="0">
                          <a:solidFill>
                            <a:schemeClr val="tx1"/>
                          </a:solidFill>
                          <a:latin typeface="Arial" panose="020B0604020202020204" pitchFamily="34" charset="0"/>
                          <a:cs typeface="Arial" panose="020B0604020202020204" pitchFamily="34" charset="0"/>
                        </a:rPr>
                        <a:t>Proposed Initial Exception Points</a:t>
                      </a:r>
                      <a:r>
                        <a:rPr lang="en-US" sz="1800" baseline="0" dirty="0" smtClean="0">
                          <a:solidFill>
                            <a:schemeClr val="tx1"/>
                          </a:solidFill>
                          <a:latin typeface="Arial" panose="020B0604020202020204" pitchFamily="34" charset="0"/>
                          <a:cs typeface="Arial" panose="020B0604020202020204" pitchFamily="34" charset="0"/>
                        </a:rPr>
                        <a:t> Assignment for less than 12 year olds</a:t>
                      </a:r>
                      <a:endParaRPr lang="en-US" sz="1800" dirty="0" smtClean="0">
                        <a:solidFill>
                          <a:schemeClr val="tx1"/>
                        </a:solidFill>
                        <a:latin typeface="Arial" panose="020B0604020202020204" pitchFamily="34" charset="0"/>
                        <a:cs typeface="Arial" panose="020B0604020202020204" pitchFamily="34" charset="0"/>
                      </a:endParaRPr>
                    </a:p>
                  </a:txBody>
                  <a:tcPr>
                    <a:solidFill>
                      <a:schemeClr val="accent1">
                        <a:lumMod val="20000"/>
                        <a:lumOff val="80000"/>
                      </a:schemeClr>
                    </a:solidFill>
                  </a:tcPr>
                </a:tc>
                <a:extLst>
                  <a:ext uri="{0D108BD9-81ED-4DB2-BD59-A6C34878D82A}">
                    <a16:rowId xmlns:a16="http://schemas.microsoft.com/office/drawing/2014/main" val="10000"/>
                  </a:ext>
                </a:extLst>
              </a:tr>
              <a:tr h="584074">
                <a:tc>
                  <a:txBody>
                    <a:bodyPr/>
                    <a:lstStyle/>
                    <a:p>
                      <a:r>
                        <a:rPr lang="en-US" sz="1800" dirty="0" smtClean="0">
                          <a:latin typeface="Arial" panose="020B0604020202020204" pitchFamily="34" charset="0"/>
                          <a:cs typeface="Arial" panose="020B0604020202020204" pitchFamily="34" charset="0"/>
                        </a:rPr>
                        <a:t>Cholangiocarcinoma</a:t>
                      </a:r>
                      <a:endParaRPr lang="en-US" sz="1800" dirty="0">
                        <a:latin typeface="Arial" panose="020B0604020202020204" pitchFamily="34" charset="0"/>
                        <a:cs typeface="Arial" panose="020B0604020202020204" pitchFamily="34" charset="0"/>
                      </a:endParaRPr>
                    </a:p>
                  </a:txBody>
                  <a:tcPr/>
                </a:tc>
                <a:tc>
                  <a:txBody>
                    <a:bodyPr/>
                    <a:lstStyle/>
                    <a:p>
                      <a:r>
                        <a:rPr lang="en-US" sz="1800" dirty="0" smtClean="0">
                          <a:latin typeface="Arial" panose="020B0604020202020204" pitchFamily="34" charset="0"/>
                          <a:cs typeface="Arial" panose="020B0604020202020204" pitchFamily="34" charset="0"/>
                        </a:rPr>
                        <a:t>MELD 22/PELD 28 (w/ 10%</a:t>
                      </a:r>
                      <a:r>
                        <a:rPr lang="en-US" sz="1800" baseline="0" dirty="0" smtClean="0">
                          <a:latin typeface="Arial" panose="020B0604020202020204" pitchFamily="34" charset="0"/>
                          <a:cs typeface="Arial" panose="020B0604020202020204" pitchFamily="34" charset="0"/>
                        </a:rPr>
                        <a:t> elevator)</a:t>
                      </a:r>
                      <a:endParaRPr lang="en-US" sz="1800" dirty="0">
                        <a:latin typeface="Arial" panose="020B0604020202020204" pitchFamily="34" charset="0"/>
                        <a:cs typeface="Arial" panose="020B0604020202020204" pitchFamily="34" charset="0"/>
                      </a:endParaRPr>
                    </a:p>
                  </a:txBody>
                  <a:tcPr/>
                </a:tc>
                <a:tc>
                  <a:txBody>
                    <a:bodyPr/>
                    <a:lstStyle/>
                    <a:p>
                      <a:r>
                        <a:rPr lang="en-US" sz="1800" dirty="0" err="1" smtClean="0">
                          <a:latin typeface="Arial" panose="020B0604020202020204" pitchFamily="34" charset="0"/>
                          <a:cs typeface="Arial" panose="020B0604020202020204" pitchFamily="34" charset="0"/>
                        </a:rPr>
                        <a:t>MMaT</a:t>
                      </a:r>
                      <a:r>
                        <a:rPr lang="en-US" sz="1800" baseline="0" dirty="0" smtClean="0">
                          <a:latin typeface="Arial" panose="020B0604020202020204" pitchFamily="34" charset="0"/>
                          <a:cs typeface="Arial" panose="020B0604020202020204" pitchFamily="34" charset="0"/>
                        </a:rPr>
                        <a:t> for region</a:t>
                      </a:r>
                      <a:endParaRPr lang="en-US" sz="18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1"/>
                  </a:ext>
                </a:extLst>
              </a:tr>
              <a:tr h="449911">
                <a:tc>
                  <a:txBody>
                    <a:bodyPr/>
                    <a:lstStyle/>
                    <a:p>
                      <a:r>
                        <a:rPr lang="en-US" sz="1800" dirty="0" smtClean="0">
                          <a:latin typeface="Arial" panose="020B0604020202020204" pitchFamily="34" charset="0"/>
                          <a:cs typeface="Arial" panose="020B0604020202020204" pitchFamily="34" charset="0"/>
                        </a:rPr>
                        <a:t>Cystic Fibrosis</a:t>
                      </a:r>
                      <a:endParaRPr lang="en-US" sz="1800" dirty="0">
                        <a:latin typeface="Arial" panose="020B0604020202020204" pitchFamily="34" charset="0"/>
                        <a:cs typeface="Arial" panose="020B0604020202020204" pitchFamily="34" charset="0"/>
                      </a:endParaRPr>
                    </a:p>
                  </a:txBody>
                  <a:tcPr/>
                </a:tc>
                <a:tc>
                  <a:txBody>
                    <a:bodyPr/>
                    <a:lstStyle/>
                    <a:p>
                      <a:r>
                        <a:rPr lang="en-US" sz="1800" dirty="0" smtClean="0">
                          <a:latin typeface="Arial" panose="020B0604020202020204" pitchFamily="34" charset="0"/>
                          <a:cs typeface="Arial" panose="020B0604020202020204" pitchFamily="34" charset="0"/>
                        </a:rPr>
                        <a:t>MELD 22/PELD 28 (w/ 10% </a:t>
                      </a:r>
                      <a:r>
                        <a:rPr lang="en-US" sz="1800" baseline="0" dirty="0" smtClean="0">
                          <a:latin typeface="Arial" panose="020B0604020202020204" pitchFamily="34" charset="0"/>
                          <a:cs typeface="Arial" panose="020B0604020202020204" pitchFamily="34" charset="0"/>
                        </a:rPr>
                        <a:t>elevator</a:t>
                      </a:r>
                      <a:r>
                        <a:rPr lang="en-US" sz="1800" dirty="0" smtClean="0">
                          <a:latin typeface="Arial" panose="020B0604020202020204" pitchFamily="34" charset="0"/>
                          <a:cs typeface="Arial" panose="020B0604020202020204" pitchFamily="34" charset="0"/>
                        </a:rPr>
                        <a:t>)</a:t>
                      </a:r>
                      <a:endParaRPr lang="en-US" sz="1800" dirty="0">
                        <a:latin typeface="Arial" panose="020B0604020202020204" pitchFamily="34" charset="0"/>
                        <a:cs typeface="Arial" panose="020B0604020202020204" pitchFamily="34" charset="0"/>
                      </a:endParaRPr>
                    </a:p>
                  </a:txBody>
                  <a:tcPr/>
                </a:tc>
                <a:tc>
                  <a:txBody>
                    <a:bodyPr/>
                    <a:lstStyle/>
                    <a:p>
                      <a:r>
                        <a:rPr lang="en-US" sz="1800" b="0" dirty="0" err="1" smtClean="0">
                          <a:solidFill>
                            <a:schemeClr val="tx1"/>
                          </a:solidFill>
                          <a:latin typeface="Arial" panose="020B0604020202020204" pitchFamily="34" charset="0"/>
                          <a:cs typeface="Arial" panose="020B0604020202020204" pitchFamily="34" charset="0"/>
                        </a:rPr>
                        <a:t>MMaT</a:t>
                      </a:r>
                      <a:r>
                        <a:rPr lang="en-US" sz="1800" b="0" baseline="0" dirty="0" smtClean="0">
                          <a:solidFill>
                            <a:schemeClr val="tx1"/>
                          </a:solidFill>
                          <a:latin typeface="Arial" panose="020B0604020202020204" pitchFamily="34" charset="0"/>
                          <a:cs typeface="Arial" panose="020B0604020202020204" pitchFamily="34" charset="0"/>
                        </a:rPr>
                        <a:t> for region</a:t>
                      </a:r>
                      <a:endParaRPr lang="en-US" sz="1800" b="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2"/>
                  </a:ext>
                </a:extLst>
              </a:tr>
              <a:tr h="537343">
                <a:tc>
                  <a:txBody>
                    <a:bodyPr/>
                    <a:lstStyle/>
                    <a:p>
                      <a:r>
                        <a:rPr lang="en-US" sz="1800" dirty="0" smtClean="0">
                          <a:latin typeface="Arial" panose="020B0604020202020204" pitchFamily="34" charset="0"/>
                          <a:cs typeface="Arial" panose="020B0604020202020204" pitchFamily="34" charset="0"/>
                        </a:rPr>
                        <a:t>Familial amyloid polyneuropathy</a:t>
                      </a:r>
                      <a:endParaRPr lang="en-US" sz="1800" dirty="0">
                        <a:latin typeface="Arial" panose="020B0604020202020204" pitchFamily="34" charset="0"/>
                        <a:cs typeface="Arial" panose="020B0604020202020204" pitchFamily="34" charset="0"/>
                      </a:endParaRPr>
                    </a:p>
                  </a:txBody>
                  <a:tcPr/>
                </a:tc>
                <a:tc>
                  <a:txBody>
                    <a:bodyPr/>
                    <a:lstStyle/>
                    <a:p>
                      <a:r>
                        <a:rPr lang="en-US" sz="1800" dirty="0" smtClean="0">
                          <a:latin typeface="Arial" panose="020B0604020202020204" pitchFamily="34" charset="0"/>
                          <a:cs typeface="Arial" panose="020B0604020202020204" pitchFamily="34" charset="0"/>
                        </a:rPr>
                        <a:t>MELD 22/PELD</a:t>
                      </a:r>
                      <a:r>
                        <a:rPr lang="en-US" sz="1800" baseline="0" dirty="0" smtClean="0">
                          <a:latin typeface="Arial" panose="020B0604020202020204" pitchFamily="34" charset="0"/>
                          <a:cs typeface="Arial" panose="020B0604020202020204" pitchFamily="34" charset="0"/>
                        </a:rPr>
                        <a:t> 28 (w/ 10% elevator)</a:t>
                      </a:r>
                      <a:endParaRPr lang="en-US" sz="1800" dirty="0">
                        <a:latin typeface="Arial" panose="020B0604020202020204" pitchFamily="34" charset="0"/>
                        <a:cs typeface="Arial" panose="020B0604020202020204" pitchFamily="34" charset="0"/>
                      </a:endParaRPr>
                    </a:p>
                  </a:txBody>
                  <a:tcPr/>
                </a:tc>
                <a:tc>
                  <a:txBody>
                    <a:bodyPr/>
                    <a:lstStyle/>
                    <a:p>
                      <a:r>
                        <a:rPr lang="en-US" sz="1800" dirty="0" err="1" smtClean="0">
                          <a:latin typeface="Arial" panose="020B0604020202020204" pitchFamily="34" charset="0"/>
                          <a:cs typeface="Arial" panose="020B0604020202020204" pitchFamily="34" charset="0"/>
                        </a:rPr>
                        <a:t>MMaT</a:t>
                      </a:r>
                      <a:r>
                        <a:rPr lang="en-US" sz="1800" dirty="0" smtClean="0">
                          <a:latin typeface="Arial" panose="020B0604020202020204" pitchFamily="34" charset="0"/>
                          <a:cs typeface="Arial" panose="020B0604020202020204" pitchFamily="34" charset="0"/>
                        </a:rPr>
                        <a:t> for region</a:t>
                      </a:r>
                      <a:endParaRPr lang="en-US" sz="18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3"/>
                  </a:ext>
                </a:extLst>
              </a:tr>
              <a:tr h="584074">
                <a:tc>
                  <a:txBody>
                    <a:bodyPr/>
                    <a:lstStyle/>
                    <a:p>
                      <a:r>
                        <a:rPr lang="en-US" sz="1800" dirty="0" smtClean="0">
                          <a:latin typeface="Arial" panose="020B0604020202020204" pitchFamily="34" charset="0"/>
                          <a:cs typeface="Arial" panose="020B0604020202020204" pitchFamily="34" charset="0"/>
                        </a:rPr>
                        <a:t>Hepatic artery thrombosis (not meeting 1A criteria)</a:t>
                      </a:r>
                      <a:endParaRPr lang="en-US" sz="1800" dirty="0">
                        <a:latin typeface="Arial" panose="020B0604020202020204" pitchFamily="34" charset="0"/>
                        <a:cs typeface="Arial" panose="020B0604020202020204" pitchFamily="34" charset="0"/>
                      </a:endParaRPr>
                    </a:p>
                  </a:txBody>
                  <a:tcPr/>
                </a:tc>
                <a:tc>
                  <a:txBody>
                    <a:bodyPr/>
                    <a:lstStyle/>
                    <a:p>
                      <a:r>
                        <a:rPr lang="en-US" sz="1800" dirty="0" smtClean="0">
                          <a:latin typeface="Arial" panose="020B0604020202020204" pitchFamily="34" charset="0"/>
                          <a:cs typeface="Arial" panose="020B0604020202020204" pitchFamily="34" charset="0"/>
                        </a:rPr>
                        <a:t>MELD</a:t>
                      </a:r>
                      <a:r>
                        <a:rPr lang="en-US" sz="1800" baseline="0" dirty="0" smtClean="0">
                          <a:latin typeface="Arial" panose="020B0604020202020204" pitchFamily="34" charset="0"/>
                          <a:cs typeface="Arial" panose="020B0604020202020204" pitchFamily="34" charset="0"/>
                        </a:rPr>
                        <a:t> 40</a:t>
                      </a:r>
                      <a:endParaRPr lang="en-US" sz="1800" dirty="0">
                        <a:solidFill>
                          <a:srgbClr val="FF0000"/>
                        </a:solidFill>
                        <a:latin typeface="Arial" panose="020B0604020202020204" pitchFamily="34" charset="0"/>
                        <a:cs typeface="Arial" panose="020B0604020202020204" pitchFamily="34" charset="0"/>
                      </a:endParaRPr>
                    </a:p>
                  </a:txBody>
                  <a:tcPr/>
                </a:tc>
                <a:tc>
                  <a:txBody>
                    <a:bodyPr/>
                    <a:lstStyle/>
                    <a:p>
                      <a:r>
                        <a:rPr lang="en-US" sz="1800" dirty="0" smtClean="0">
                          <a:latin typeface="Arial" panose="020B0604020202020204" pitchFamily="34" charset="0"/>
                          <a:cs typeface="Arial" panose="020B0604020202020204" pitchFamily="34" charset="0"/>
                        </a:rPr>
                        <a:t>MELD or a PELD 40</a:t>
                      </a:r>
                      <a:endParaRPr lang="en-US" sz="18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4"/>
                  </a:ext>
                </a:extLst>
              </a:tr>
              <a:tr h="427345">
                <a:tc>
                  <a:txBody>
                    <a:bodyPr/>
                    <a:lstStyle/>
                    <a:p>
                      <a:r>
                        <a:rPr lang="en-US" sz="1800" dirty="0" err="1" smtClean="0">
                          <a:latin typeface="Arial" panose="020B0604020202020204" pitchFamily="34" charset="0"/>
                          <a:cs typeface="Arial" panose="020B0604020202020204" pitchFamily="34" charset="0"/>
                        </a:rPr>
                        <a:t>Hepatopulmonary</a:t>
                      </a:r>
                      <a:r>
                        <a:rPr lang="en-US" sz="1800" dirty="0" smtClean="0">
                          <a:latin typeface="Arial" panose="020B0604020202020204" pitchFamily="34" charset="0"/>
                          <a:cs typeface="Arial" panose="020B0604020202020204" pitchFamily="34" charset="0"/>
                        </a:rPr>
                        <a:t> syndrome</a:t>
                      </a:r>
                      <a:endParaRPr lang="en-US" sz="1800" dirty="0">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smtClean="0">
                          <a:latin typeface="Arial" panose="020B0604020202020204" pitchFamily="34" charset="0"/>
                          <a:cs typeface="Arial" panose="020B0604020202020204" pitchFamily="34" charset="0"/>
                        </a:rPr>
                        <a:t>MELD</a:t>
                      </a:r>
                      <a:r>
                        <a:rPr lang="en-US" sz="1800" baseline="0" dirty="0" smtClean="0">
                          <a:latin typeface="Arial" panose="020B0604020202020204" pitchFamily="34" charset="0"/>
                          <a:cs typeface="Arial" panose="020B0604020202020204" pitchFamily="34" charset="0"/>
                        </a:rPr>
                        <a:t> 22/</a:t>
                      </a:r>
                      <a:r>
                        <a:rPr lang="en-US" sz="1800" dirty="0" smtClean="0">
                          <a:latin typeface="Arial" panose="020B0604020202020204" pitchFamily="34" charset="0"/>
                          <a:cs typeface="Arial" panose="020B0604020202020204" pitchFamily="34" charset="0"/>
                        </a:rPr>
                        <a:t>PELD</a:t>
                      </a:r>
                      <a:r>
                        <a:rPr lang="en-US" sz="1800" baseline="0" dirty="0" smtClean="0">
                          <a:latin typeface="Arial" panose="020B0604020202020204" pitchFamily="34" charset="0"/>
                          <a:cs typeface="Arial" panose="020B0604020202020204" pitchFamily="34" charset="0"/>
                        </a:rPr>
                        <a:t> 28 (w/ 10% elevator)</a:t>
                      </a:r>
                      <a:endParaRPr lang="en-US" sz="1800" dirty="0" smtClean="0">
                        <a:latin typeface="Arial" panose="020B0604020202020204" pitchFamily="34" charset="0"/>
                        <a:cs typeface="Arial" panose="020B0604020202020204" pitchFamily="34" charset="0"/>
                      </a:endParaRPr>
                    </a:p>
                  </a:txBody>
                  <a:tcPr/>
                </a:tc>
                <a:tc>
                  <a:txBody>
                    <a:bodyPr/>
                    <a:lstStyle/>
                    <a:p>
                      <a:r>
                        <a:rPr lang="en-US" sz="1800" dirty="0" err="1" smtClean="0">
                          <a:latin typeface="Arial" panose="020B0604020202020204" pitchFamily="34" charset="0"/>
                          <a:cs typeface="Arial" panose="020B0604020202020204" pitchFamily="34" charset="0"/>
                        </a:rPr>
                        <a:t>MMaT</a:t>
                      </a:r>
                      <a:r>
                        <a:rPr lang="en-US" sz="1800" dirty="0" smtClean="0">
                          <a:latin typeface="Arial" panose="020B0604020202020204" pitchFamily="34" charset="0"/>
                          <a:cs typeface="Arial" panose="020B0604020202020204" pitchFamily="34" charset="0"/>
                        </a:rPr>
                        <a:t> for region</a:t>
                      </a:r>
                      <a:endParaRPr lang="en-US" sz="18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5"/>
                  </a:ext>
                </a:extLst>
              </a:tr>
              <a:tr h="584074">
                <a:tc>
                  <a:txBody>
                    <a:bodyPr/>
                    <a:lstStyle/>
                    <a:p>
                      <a:r>
                        <a:rPr lang="en-US" sz="1800" dirty="0" smtClean="0">
                          <a:latin typeface="Arial" panose="020B0604020202020204" pitchFamily="34" charset="0"/>
                          <a:cs typeface="Arial" panose="020B0604020202020204" pitchFamily="34" charset="0"/>
                        </a:rPr>
                        <a:t>Metabolic</a:t>
                      </a:r>
                      <a:r>
                        <a:rPr lang="en-US" sz="1800" baseline="0" dirty="0" smtClean="0">
                          <a:latin typeface="Arial" panose="020B0604020202020204" pitchFamily="34" charset="0"/>
                          <a:cs typeface="Arial" panose="020B0604020202020204" pitchFamily="34" charset="0"/>
                        </a:rPr>
                        <a:t> Disease</a:t>
                      </a:r>
                      <a:endParaRPr lang="en-US" sz="1800" dirty="0">
                        <a:latin typeface="Arial" panose="020B0604020202020204" pitchFamily="34" charset="0"/>
                        <a:cs typeface="Arial" panose="020B0604020202020204" pitchFamily="34" charset="0"/>
                      </a:endParaRPr>
                    </a:p>
                  </a:txBody>
                  <a:tcPr/>
                </a:tc>
                <a:tc>
                  <a:txBody>
                    <a:bodyPr/>
                    <a:lstStyle/>
                    <a:p>
                      <a:r>
                        <a:rPr lang="en-US" sz="1800" dirty="0" smtClean="0">
                          <a:latin typeface="Arial" panose="020B0604020202020204" pitchFamily="34" charset="0"/>
                          <a:cs typeface="Arial" panose="020B0604020202020204" pitchFamily="34" charset="0"/>
                        </a:rPr>
                        <a:t>MELD/PELD 30, then status</a:t>
                      </a:r>
                      <a:r>
                        <a:rPr lang="en-US" sz="1800" baseline="0" dirty="0" smtClean="0">
                          <a:latin typeface="Arial" panose="020B0604020202020204" pitchFamily="34" charset="0"/>
                          <a:cs typeface="Arial" panose="020B0604020202020204" pitchFamily="34" charset="0"/>
                        </a:rPr>
                        <a:t> 1B after 30 days</a:t>
                      </a:r>
                      <a:endParaRPr lang="en-US" sz="1800" dirty="0">
                        <a:latin typeface="Arial" panose="020B0604020202020204" pitchFamily="34" charset="0"/>
                        <a:cs typeface="Arial" panose="020B0604020202020204" pitchFamily="34" charset="0"/>
                      </a:endParaRPr>
                    </a:p>
                  </a:txBody>
                  <a:tcPr/>
                </a:tc>
                <a:tc>
                  <a:txBody>
                    <a:bodyPr/>
                    <a:lstStyle/>
                    <a:p>
                      <a:r>
                        <a:rPr lang="en-US" sz="1800" dirty="0" err="1" smtClean="0">
                          <a:latin typeface="Arial" panose="020B0604020202020204" pitchFamily="34" charset="0"/>
                          <a:cs typeface="Arial" panose="020B0604020202020204" pitchFamily="34" charset="0"/>
                        </a:rPr>
                        <a:t>MMaT</a:t>
                      </a:r>
                      <a:r>
                        <a:rPr lang="en-US" sz="1800" dirty="0" smtClean="0">
                          <a:latin typeface="Arial" panose="020B0604020202020204" pitchFamily="34" charset="0"/>
                          <a:cs typeface="Arial" panose="020B0604020202020204" pitchFamily="34" charset="0"/>
                        </a:rPr>
                        <a:t> for region, then 1B after 30 days</a:t>
                      </a:r>
                      <a:endParaRPr lang="en-US" sz="18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6"/>
                  </a:ext>
                </a:extLst>
              </a:tr>
              <a:tr h="599968">
                <a:tc>
                  <a:txBody>
                    <a:bodyPr/>
                    <a:lstStyle/>
                    <a:p>
                      <a:r>
                        <a:rPr lang="en-US" sz="1800" dirty="0" err="1" smtClean="0">
                          <a:latin typeface="Arial" panose="020B0604020202020204" pitchFamily="34" charset="0"/>
                          <a:cs typeface="Arial" panose="020B0604020202020204" pitchFamily="34" charset="0"/>
                        </a:rPr>
                        <a:t>Portopulmonary</a:t>
                      </a:r>
                      <a:r>
                        <a:rPr lang="en-US" sz="1800" baseline="0" dirty="0" smtClean="0">
                          <a:latin typeface="Arial" panose="020B0604020202020204" pitchFamily="34" charset="0"/>
                          <a:cs typeface="Arial" panose="020B0604020202020204" pitchFamily="34" charset="0"/>
                        </a:rPr>
                        <a:t> hypertension</a:t>
                      </a:r>
                      <a:endParaRPr lang="en-US" sz="1800" dirty="0">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smtClean="0">
                          <a:latin typeface="Arial" panose="020B0604020202020204" pitchFamily="34" charset="0"/>
                          <a:cs typeface="Arial" panose="020B0604020202020204" pitchFamily="34" charset="0"/>
                        </a:rPr>
                        <a:t>MELD 22/PELD</a:t>
                      </a:r>
                      <a:r>
                        <a:rPr lang="en-US" sz="1800" baseline="0" dirty="0" smtClean="0">
                          <a:latin typeface="Arial" panose="020B0604020202020204" pitchFamily="34" charset="0"/>
                          <a:cs typeface="Arial" panose="020B0604020202020204" pitchFamily="34" charset="0"/>
                        </a:rPr>
                        <a:t> 28 (w/ 10% elevator)</a:t>
                      </a:r>
                      <a:endParaRPr lang="en-US" sz="1800" dirty="0" smtClean="0">
                        <a:latin typeface="Arial" panose="020B0604020202020204" pitchFamily="34" charset="0"/>
                        <a:cs typeface="Arial" panose="020B0604020202020204" pitchFamily="34" charset="0"/>
                      </a:endParaRPr>
                    </a:p>
                  </a:txBody>
                  <a:tcPr/>
                </a:tc>
                <a:tc>
                  <a:txBody>
                    <a:bodyPr/>
                    <a:lstStyle/>
                    <a:p>
                      <a:r>
                        <a:rPr lang="en-US" sz="1800" dirty="0" err="1" smtClean="0">
                          <a:latin typeface="Arial" panose="020B0604020202020204" pitchFamily="34" charset="0"/>
                          <a:cs typeface="Arial" panose="020B0604020202020204" pitchFamily="34" charset="0"/>
                        </a:rPr>
                        <a:t>MMaT</a:t>
                      </a:r>
                      <a:r>
                        <a:rPr lang="en-US" sz="1800" baseline="0" dirty="0" smtClean="0">
                          <a:latin typeface="Arial" panose="020B0604020202020204" pitchFamily="34" charset="0"/>
                          <a:cs typeface="Arial" panose="020B0604020202020204" pitchFamily="34" charset="0"/>
                        </a:rPr>
                        <a:t> for region</a:t>
                      </a:r>
                      <a:endParaRPr lang="en-US" sz="18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7"/>
                  </a:ext>
                </a:extLst>
              </a:tr>
              <a:tr h="445480">
                <a:tc>
                  <a:txBody>
                    <a:bodyPr/>
                    <a:lstStyle/>
                    <a:p>
                      <a:r>
                        <a:rPr lang="en-US" sz="1800" dirty="0" smtClean="0">
                          <a:latin typeface="Arial" panose="020B0604020202020204" pitchFamily="34" charset="0"/>
                          <a:cs typeface="Arial" panose="020B0604020202020204" pitchFamily="34" charset="0"/>
                        </a:rPr>
                        <a:t>Primary </a:t>
                      </a:r>
                      <a:r>
                        <a:rPr lang="en-US" sz="1800" dirty="0" err="1" smtClean="0">
                          <a:latin typeface="Arial" panose="020B0604020202020204" pitchFamily="34" charset="0"/>
                          <a:cs typeface="Arial" panose="020B0604020202020204" pitchFamily="34" charset="0"/>
                        </a:rPr>
                        <a:t>Hyperoxaluria</a:t>
                      </a:r>
                      <a:endParaRPr lang="en-US" sz="1800" dirty="0">
                        <a:latin typeface="Arial" panose="020B0604020202020204" pitchFamily="34" charset="0"/>
                        <a:cs typeface="Arial" panose="020B0604020202020204" pitchFamily="34" charset="0"/>
                      </a:endParaRPr>
                    </a:p>
                  </a:txBody>
                  <a:tcPr/>
                </a:tc>
                <a:tc>
                  <a:txBody>
                    <a:bodyPr/>
                    <a:lstStyle/>
                    <a:p>
                      <a:r>
                        <a:rPr lang="en-US" sz="1800" dirty="0" smtClean="0">
                          <a:latin typeface="Arial" panose="020B0604020202020204" pitchFamily="34" charset="0"/>
                          <a:cs typeface="Arial" panose="020B0604020202020204" pitchFamily="34" charset="0"/>
                        </a:rPr>
                        <a:t>MELD 28/PELD 41 (w/ 10% </a:t>
                      </a:r>
                      <a:r>
                        <a:rPr lang="en-US" sz="1800" baseline="0" dirty="0" smtClean="0">
                          <a:latin typeface="Arial" panose="020B0604020202020204" pitchFamily="34" charset="0"/>
                          <a:cs typeface="Arial" panose="020B0604020202020204" pitchFamily="34" charset="0"/>
                        </a:rPr>
                        <a:t>elevator</a:t>
                      </a:r>
                      <a:r>
                        <a:rPr lang="en-US" sz="1800" dirty="0" smtClean="0">
                          <a:latin typeface="Arial" panose="020B0604020202020204" pitchFamily="34" charset="0"/>
                          <a:cs typeface="Arial" panose="020B0604020202020204" pitchFamily="34" charset="0"/>
                        </a:rPr>
                        <a:t>)</a:t>
                      </a:r>
                      <a:endParaRPr lang="en-US" sz="1800" dirty="0">
                        <a:latin typeface="Arial" panose="020B0604020202020204" pitchFamily="34" charset="0"/>
                        <a:cs typeface="Arial" panose="020B0604020202020204" pitchFamily="34" charset="0"/>
                      </a:endParaRPr>
                    </a:p>
                  </a:txBody>
                  <a:tcPr/>
                </a:tc>
                <a:tc>
                  <a:txBody>
                    <a:bodyPr/>
                    <a:lstStyle/>
                    <a:p>
                      <a:r>
                        <a:rPr lang="en-US" sz="1800" dirty="0" err="1" smtClean="0">
                          <a:latin typeface="Arial" panose="020B0604020202020204" pitchFamily="34" charset="0"/>
                          <a:cs typeface="Arial" panose="020B0604020202020204" pitchFamily="34" charset="0"/>
                        </a:rPr>
                        <a:t>MMaT</a:t>
                      </a:r>
                      <a:r>
                        <a:rPr lang="en-US" sz="1800" baseline="0" dirty="0" smtClean="0">
                          <a:latin typeface="Arial" panose="020B0604020202020204" pitchFamily="34" charset="0"/>
                          <a:cs typeface="Arial" panose="020B0604020202020204" pitchFamily="34" charset="0"/>
                        </a:rPr>
                        <a:t> for region + 3</a:t>
                      </a:r>
                      <a:endParaRPr lang="en-US" sz="18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8"/>
                  </a:ext>
                </a:extLst>
              </a:tr>
              <a:tr h="672546">
                <a:tc>
                  <a:txBody>
                    <a:bodyPr/>
                    <a:lstStyle/>
                    <a:p>
                      <a:r>
                        <a:rPr lang="en-US" sz="1800" dirty="0" smtClean="0">
                          <a:latin typeface="Arial" panose="020B0604020202020204" pitchFamily="34" charset="0"/>
                          <a:cs typeface="Arial" panose="020B0604020202020204" pitchFamily="34" charset="0"/>
                        </a:rPr>
                        <a:t>HCC</a:t>
                      </a:r>
                      <a:endParaRPr lang="en-US" sz="1800" dirty="0">
                        <a:latin typeface="Arial" panose="020B0604020202020204" pitchFamily="34" charset="0"/>
                        <a:cs typeface="Arial" panose="020B0604020202020204" pitchFamily="34" charset="0"/>
                      </a:endParaRPr>
                    </a:p>
                  </a:txBody>
                  <a:tcPr/>
                </a:tc>
                <a:tc>
                  <a:txBody>
                    <a:bodyPr/>
                    <a:lstStyle/>
                    <a:p>
                      <a:r>
                        <a:rPr lang="en-US" sz="1800" dirty="0" smtClean="0">
                          <a:latin typeface="Arial" panose="020B0604020202020204" pitchFamily="34" charset="0"/>
                          <a:cs typeface="Arial" panose="020B0604020202020204" pitchFamily="34" charset="0"/>
                        </a:rPr>
                        <a:t>MELD 28/PELD</a:t>
                      </a:r>
                      <a:r>
                        <a:rPr lang="en-US" sz="1800" baseline="0" dirty="0" smtClean="0">
                          <a:latin typeface="Arial" panose="020B0604020202020204" pitchFamily="34" charset="0"/>
                          <a:cs typeface="Arial" panose="020B0604020202020204" pitchFamily="34" charset="0"/>
                        </a:rPr>
                        <a:t> 41 (w/ elevator)</a:t>
                      </a:r>
                      <a:endParaRPr lang="en-US" sz="1800" dirty="0">
                        <a:latin typeface="Arial" panose="020B0604020202020204" pitchFamily="34" charset="0"/>
                        <a:cs typeface="Arial" panose="020B0604020202020204" pitchFamily="34" charset="0"/>
                      </a:endParaRPr>
                    </a:p>
                  </a:txBody>
                  <a:tcPr/>
                </a:tc>
                <a:tc>
                  <a:txBody>
                    <a:bodyPr/>
                    <a:lstStyle/>
                    <a:p>
                      <a:r>
                        <a:rPr lang="en-US" sz="1800" dirty="0" smtClean="0">
                          <a:latin typeface="Arial" panose="020B0604020202020204" pitchFamily="34" charset="0"/>
                          <a:cs typeface="Arial" panose="020B0604020202020204" pitchFamily="34" charset="0"/>
                        </a:rPr>
                        <a:t>MELD</a:t>
                      </a:r>
                      <a:r>
                        <a:rPr lang="en-US" sz="1800" baseline="0" dirty="0" smtClean="0">
                          <a:latin typeface="Arial" panose="020B0604020202020204" pitchFamily="34" charset="0"/>
                          <a:cs typeface="Arial" panose="020B0604020202020204" pitchFamily="34" charset="0"/>
                        </a:rPr>
                        <a:t> or a PELD 40</a:t>
                      </a:r>
                      <a:endParaRPr lang="en-US" sz="18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9"/>
                  </a:ext>
                </a:extLst>
              </a:tr>
            </a:tbl>
          </a:graphicData>
        </a:graphic>
      </p:graphicFrame>
      <p:sp>
        <p:nvSpPr>
          <p:cNvPr id="3" name="Title 2"/>
          <p:cNvSpPr>
            <a:spLocks noGrp="1"/>
          </p:cNvSpPr>
          <p:nvPr>
            <p:ph type="title"/>
          </p:nvPr>
        </p:nvSpPr>
        <p:spPr/>
        <p:txBody>
          <a:bodyPr/>
          <a:lstStyle/>
          <a:p>
            <a:r>
              <a:rPr lang="en-US" sz="2800" dirty="0" smtClean="0"/>
              <a:t>Pediatric Standard Exception Points for Candidates &lt; 12 years old</a:t>
            </a:r>
            <a:endParaRPr lang="en-US" sz="2800" dirty="0"/>
          </a:p>
        </p:txBody>
      </p:sp>
      <p:sp>
        <p:nvSpPr>
          <p:cNvPr id="4" name="Slide Number Placeholder 3"/>
          <p:cNvSpPr>
            <a:spLocks noGrp="1"/>
          </p:cNvSpPr>
          <p:nvPr>
            <p:ph type="sldNum" sz="quarter" idx="4"/>
          </p:nvPr>
        </p:nvSpPr>
        <p:spPr/>
        <p:txBody>
          <a:bodyPr/>
          <a:lstStyle/>
          <a:p>
            <a:fld id="{AFEF8753-48E3-DC43-B5AB-733E5321FD2E}" type="slidenum">
              <a:rPr lang="en-US" smtClean="0">
                <a:solidFill>
                  <a:prstClr val="black">
                    <a:tint val="75000"/>
                  </a:prstClr>
                </a:solidFill>
              </a:rPr>
              <a:pPr/>
              <a:t>13</a:t>
            </a:fld>
            <a:endParaRPr lang="en-US" dirty="0">
              <a:solidFill>
                <a:prstClr val="black">
                  <a:tint val="75000"/>
                </a:prstClr>
              </a:solidFill>
            </a:endParaRPr>
          </a:p>
        </p:txBody>
      </p:sp>
    </p:spTree>
    <p:extLst>
      <p:ext uri="{BB962C8B-B14F-4D97-AF65-F5344CB8AC3E}">
        <p14:creationId xmlns:p14="http://schemas.microsoft.com/office/powerpoint/2010/main" val="56764535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spcBef>
                <a:spcPts val="0"/>
              </a:spcBef>
              <a:buNone/>
              <a:defRPr/>
            </a:pPr>
            <a:r>
              <a:rPr lang="en-US" dirty="0" smtClean="0">
                <a:latin typeface="Arial" panose="020B0604020202020204" pitchFamily="34" charset="0"/>
                <a:cs typeface="Arial" panose="020B0604020202020204" pitchFamily="34" charset="0"/>
              </a:rPr>
              <a:t>Julie Heimbach, MD</a:t>
            </a:r>
            <a:endParaRPr lang="en-US" dirty="0">
              <a:latin typeface="Arial" panose="020B0604020202020204" pitchFamily="34" charset="0"/>
              <a:cs typeface="Arial" panose="020B0604020202020204" pitchFamily="34" charset="0"/>
            </a:endParaRPr>
          </a:p>
          <a:p>
            <a:pPr marL="0" indent="0">
              <a:spcBef>
                <a:spcPts val="0"/>
              </a:spcBef>
              <a:buNone/>
              <a:defRPr/>
            </a:pPr>
            <a:r>
              <a:rPr lang="en-US" dirty="0">
                <a:latin typeface="Arial" panose="020B0604020202020204" pitchFamily="34" charset="0"/>
                <a:cs typeface="Arial" panose="020B0604020202020204" pitchFamily="34" charset="0"/>
              </a:rPr>
              <a:t>Committee Chair                                              </a:t>
            </a:r>
          </a:p>
          <a:p>
            <a:pPr marL="0" indent="0">
              <a:spcBef>
                <a:spcPts val="0"/>
              </a:spcBef>
              <a:buNone/>
              <a:defRPr/>
            </a:pPr>
            <a:r>
              <a:rPr lang="en-US" dirty="0" smtClean="0">
                <a:latin typeface="Arial" panose="020B0604020202020204" pitchFamily="34" charset="0"/>
                <a:cs typeface="Arial" panose="020B0604020202020204" pitchFamily="34" charset="0"/>
                <a:hlinkClick r:id="rId2"/>
              </a:rPr>
              <a:t>Heimbach.Julie@mayo.edu</a:t>
            </a:r>
            <a:endParaRPr lang="en-US" dirty="0" smtClean="0">
              <a:latin typeface="Arial" panose="020B0604020202020204" pitchFamily="34" charset="0"/>
              <a:cs typeface="Arial" panose="020B0604020202020204" pitchFamily="34" charset="0"/>
            </a:endParaRPr>
          </a:p>
          <a:p>
            <a:pPr marL="0" indent="0">
              <a:lnSpc>
                <a:spcPct val="110000"/>
              </a:lnSpc>
              <a:spcBef>
                <a:spcPts val="0"/>
              </a:spcBef>
              <a:buNone/>
              <a:defRPr/>
            </a:pPr>
            <a:endParaRPr lang="en-US" dirty="0">
              <a:latin typeface="Arial" panose="020B0604020202020204" pitchFamily="34" charset="0"/>
              <a:cs typeface="Arial" panose="020B0604020202020204" pitchFamily="34" charset="0"/>
            </a:endParaRPr>
          </a:p>
          <a:p>
            <a:pPr marL="0" indent="0">
              <a:lnSpc>
                <a:spcPct val="110000"/>
              </a:lnSpc>
              <a:spcBef>
                <a:spcPts val="0"/>
              </a:spcBef>
              <a:buNone/>
              <a:defRPr/>
            </a:pPr>
            <a:r>
              <a:rPr lang="en-US" dirty="0" smtClean="0">
                <a:latin typeface="Arial" panose="020B0604020202020204" pitchFamily="34" charset="0"/>
                <a:cs typeface="Arial" panose="020B0604020202020204" pitchFamily="34" charset="0"/>
              </a:rPr>
              <a:t>Matt Prentice, MPH</a:t>
            </a:r>
            <a:endParaRPr lang="en-US" dirty="0">
              <a:latin typeface="Arial" panose="020B0604020202020204" pitchFamily="34" charset="0"/>
              <a:cs typeface="Arial" panose="020B0604020202020204" pitchFamily="34" charset="0"/>
            </a:endParaRPr>
          </a:p>
          <a:p>
            <a:pPr marL="0" indent="0">
              <a:lnSpc>
                <a:spcPct val="110000"/>
              </a:lnSpc>
              <a:spcBef>
                <a:spcPts val="0"/>
              </a:spcBef>
              <a:buNone/>
              <a:defRPr/>
            </a:pPr>
            <a:r>
              <a:rPr lang="en-US" dirty="0">
                <a:latin typeface="Arial" panose="020B0604020202020204" pitchFamily="34" charset="0"/>
                <a:cs typeface="Arial" panose="020B0604020202020204" pitchFamily="34" charset="0"/>
              </a:rPr>
              <a:t>Committee Liaison                                               </a:t>
            </a:r>
          </a:p>
          <a:p>
            <a:pPr marL="0" indent="0">
              <a:lnSpc>
                <a:spcPct val="110000"/>
              </a:lnSpc>
              <a:spcBef>
                <a:spcPts val="0"/>
              </a:spcBef>
              <a:buNone/>
              <a:defRPr/>
            </a:pPr>
            <a:r>
              <a:rPr lang="en-US" dirty="0" smtClean="0">
                <a:latin typeface="Arial" panose="020B0604020202020204" pitchFamily="34" charset="0"/>
                <a:cs typeface="Arial" panose="020B0604020202020204" pitchFamily="34" charset="0"/>
                <a:hlinkClick r:id="rId3"/>
              </a:rPr>
              <a:t>Matthew.Prentice@unos.org</a:t>
            </a:r>
            <a:endParaRPr lang="en-US" dirty="0" smtClean="0">
              <a:latin typeface="Arial" panose="020B0604020202020204" pitchFamily="34" charset="0"/>
              <a:cs typeface="Arial" panose="020B0604020202020204" pitchFamily="34" charset="0"/>
            </a:endParaRPr>
          </a:p>
          <a:p>
            <a:pPr marL="0" indent="0">
              <a:lnSpc>
                <a:spcPct val="110000"/>
              </a:lnSpc>
              <a:spcBef>
                <a:spcPts val="0"/>
              </a:spcBef>
              <a:buNone/>
              <a:defRPr/>
            </a:pPr>
            <a:endParaRPr lang="en-US" dirty="0">
              <a:latin typeface="Arial" panose="020B0604020202020204" pitchFamily="34" charset="0"/>
              <a:cs typeface="Arial" panose="020B0604020202020204" pitchFamily="34" charset="0"/>
            </a:endParaRPr>
          </a:p>
          <a:p>
            <a:pPr marL="0" indent="0">
              <a:buNone/>
            </a:pPr>
            <a:endParaRPr lang="en-US" dirty="0"/>
          </a:p>
        </p:txBody>
      </p:sp>
      <p:sp>
        <p:nvSpPr>
          <p:cNvPr id="3" name="Title 2"/>
          <p:cNvSpPr>
            <a:spLocks noGrp="1"/>
          </p:cNvSpPr>
          <p:nvPr>
            <p:ph type="title"/>
          </p:nvPr>
        </p:nvSpPr>
        <p:spPr/>
        <p:txBody>
          <a:bodyPr/>
          <a:lstStyle/>
          <a:p>
            <a:r>
              <a:rPr lang="en-US" dirty="0" smtClean="0"/>
              <a:t>Questions?</a:t>
            </a:r>
            <a:endParaRPr lang="en-US" dirty="0"/>
          </a:p>
        </p:txBody>
      </p:sp>
      <p:sp>
        <p:nvSpPr>
          <p:cNvPr id="4" name="Slide Number Placeholder 3"/>
          <p:cNvSpPr>
            <a:spLocks noGrp="1"/>
          </p:cNvSpPr>
          <p:nvPr>
            <p:ph type="sldNum" sz="quarter" idx="4"/>
          </p:nvPr>
        </p:nvSpPr>
        <p:spPr/>
        <p:txBody>
          <a:bodyPr/>
          <a:lstStyle/>
          <a:p>
            <a:fld id="{AFEF8753-48E3-DC43-B5AB-733E5321FD2E}" type="slidenum">
              <a:rPr lang="en-US" smtClean="0"/>
              <a:pPr/>
              <a:t>14</a:t>
            </a:fld>
            <a:endParaRPr lang="en-US" dirty="0"/>
          </a:p>
        </p:txBody>
      </p:sp>
    </p:spTree>
    <p:extLst>
      <p:ext uri="{BB962C8B-B14F-4D97-AF65-F5344CB8AC3E}">
        <p14:creationId xmlns:p14="http://schemas.microsoft.com/office/powerpoint/2010/main" val="15007630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AFEF8753-48E3-DC43-B5AB-733E5321FD2E}" type="slidenum">
              <a:rPr lang="en-US" smtClean="0"/>
              <a:pPr/>
              <a:t>2</a:t>
            </a:fld>
            <a:endParaRPr lang="en-US" dirty="0"/>
          </a:p>
        </p:txBody>
      </p:sp>
      <p:sp>
        <p:nvSpPr>
          <p:cNvPr id="5" name="Title 1"/>
          <p:cNvSpPr>
            <a:spLocks noGrp="1"/>
          </p:cNvSpPr>
          <p:nvPr>
            <p:ph type="title"/>
          </p:nvPr>
        </p:nvSpPr>
        <p:spPr>
          <a:xfrm>
            <a:off x="338580" y="505444"/>
            <a:ext cx="11651768" cy="994064"/>
          </a:xfrm>
        </p:spPr>
        <p:txBody>
          <a:bodyPr/>
          <a:lstStyle/>
          <a:p>
            <a:r>
              <a:rPr lang="en-US" sz="4400" dirty="0" smtClean="0"/>
              <a:t>Recent Policy Implementation: Automatic Approval of HCC Exceptions</a:t>
            </a:r>
            <a:endParaRPr lang="en-US" sz="4400" dirty="0"/>
          </a:p>
        </p:txBody>
      </p:sp>
      <p:sp>
        <p:nvSpPr>
          <p:cNvPr id="6" name="Content Placeholder 7"/>
          <p:cNvSpPr>
            <a:spLocks noGrp="1"/>
          </p:cNvSpPr>
          <p:nvPr>
            <p:ph idx="1"/>
          </p:nvPr>
        </p:nvSpPr>
        <p:spPr>
          <a:xfrm>
            <a:off x="385278" y="2028305"/>
            <a:ext cx="11394917" cy="4348310"/>
          </a:xfrm>
        </p:spPr>
        <p:txBody>
          <a:bodyPr>
            <a:normAutofit/>
          </a:bodyPr>
          <a:lstStyle/>
          <a:p>
            <a:r>
              <a:rPr lang="en-US" dirty="0" smtClean="0">
                <a:latin typeface="Arial" panose="020B0604020202020204" pitchFamily="34" charset="0"/>
                <a:cs typeface="Arial" panose="020B0604020202020204" pitchFamily="34" charset="0"/>
              </a:rPr>
              <a:t>Policy implemented </a:t>
            </a:r>
            <a:r>
              <a:rPr lang="en-US" u="sng" dirty="0" smtClean="0">
                <a:latin typeface="Arial" panose="020B0604020202020204" pitchFamily="34" charset="0"/>
                <a:cs typeface="Arial" panose="020B0604020202020204" pitchFamily="34" charset="0"/>
              </a:rPr>
              <a:t>December 12, 2017</a:t>
            </a:r>
          </a:p>
          <a:p>
            <a:r>
              <a:rPr lang="en-US" dirty="0">
                <a:latin typeface="Arial" panose="020B0604020202020204" pitchFamily="34" charset="0"/>
                <a:cs typeface="Arial" panose="020B0604020202020204" pitchFamily="34" charset="0"/>
              </a:rPr>
              <a:t>U</a:t>
            </a:r>
            <a:r>
              <a:rPr lang="en-US" dirty="0" smtClean="0">
                <a:latin typeface="Arial" panose="020B0604020202020204" pitchFamily="34" charset="0"/>
                <a:cs typeface="Arial" panose="020B0604020202020204" pitchFamily="34" charset="0"/>
              </a:rPr>
              <a:t>pper </a:t>
            </a:r>
            <a:r>
              <a:rPr lang="en-US" dirty="0">
                <a:latin typeface="Arial" panose="020B0604020202020204" pitchFamily="34" charset="0"/>
                <a:cs typeface="Arial" panose="020B0604020202020204" pitchFamily="34" charset="0"/>
              </a:rPr>
              <a:t>limit of </a:t>
            </a:r>
            <a:r>
              <a:rPr lang="en-US" dirty="0" smtClean="0">
                <a:latin typeface="Arial" panose="020B0604020202020204" pitchFamily="34" charset="0"/>
                <a:cs typeface="Arial" panose="020B0604020202020204" pitchFamily="34" charset="0"/>
              </a:rPr>
              <a:t>AFP 1,000 </a:t>
            </a:r>
            <a:r>
              <a:rPr lang="en-US" dirty="0">
                <a:latin typeface="Arial" panose="020B0604020202020204" pitchFamily="34" charset="0"/>
                <a:cs typeface="Arial" panose="020B0604020202020204" pitchFamily="34" charset="0"/>
              </a:rPr>
              <a:t>that is allowed for standard MELD </a:t>
            </a:r>
            <a:r>
              <a:rPr lang="en-US" dirty="0" smtClean="0">
                <a:latin typeface="Arial" panose="020B0604020202020204" pitchFamily="34" charset="0"/>
                <a:cs typeface="Arial" panose="020B0604020202020204" pitchFamily="34" charset="0"/>
              </a:rPr>
              <a:t>exception (may be treated, and if responds to below 500, also eligible)</a:t>
            </a:r>
          </a:p>
          <a:p>
            <a:r>
              <a:rPr lang="en-US" dirty="0" smtClean="0">
                <a:latin typeface="Arial" panose="020B0604020202020204" pitchFamily="34" charset="0"/>
                <a:cs typeface="Arial" panose="020B0604020202020204" pitchFamily="34" charset="0"/>
              </a:rPr>
              <a:t>Standardized down-staging policy uniform across regions:  patients who present outside of T2 criteria but within down-staging criteria now eligible for </a:t>
            </a:r>
            <a:r>
              <a:rPr lang="en-US" u="sng" dirty="0" smtClean="0">
                <a:latin typeface="Arial" panose="020B0604020202020204" pitchFamily="34" charset="0"/>
                <a:cs typeface="Arial" panose="020B0604020202020204" pitchFamily="34" charset="0"/>
              </a:rPr>
              <a:t>standard</a:t>
            </a:r>
            <a:r>
              <a:rPr lang="en-US" dirty="0" smtClean="0">
                <a:latin typeface="Arial" panose="020B0604020202020204" pitchFamily="34" charset="0"/>
                <a:cs typeface="Arial" panose="020B0604020202020204" pitchFamily="34" charset="0"/>
              </a:rPr>
              <a:t> MELD exception if they are successfully treated and demonstrate a reduction of tumor burden to within T2 criteria. </a:t>
            </a:r>
          </a:p>
        </p:txBody>
      </p:sp>
    </p:spTree>
    <p:extLst>
      <p:ext uri="{BB962C8B-B14F-4D97-AF65-F5344CB8AC3E}">
        <p14:creationId xmlns:p14="http://schemas.microsoft.com/office/powerpoint/2010/main" val="8399084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AFEF8753-48E3-DC43-B5AB-733E5321FD2E}" type="slidenum">
              <a:rPr lang="en-US" smtClean="0"/>
              <a:pPr/>
              <a:t>3</a:t>
            </a:fld>
            <a:endParaRPr lang="en-US" dirty="0"/>
          </a:p>
        </p:txBody>
      </p:sp>
      <p:sp>
        <p:nvSpPr>
          <p:cNvPr id="5" name="Title 1"/>
          <p:cNvSpPr>
            <a:spLocks noGrp="1"/>
          </p:cNvSpPr>
          <p:nvPr>
            <p:ph type="title"/>
          </p:nvPr>
        </p:nvSpPr>
        <p:spPr>
          <a:xfrm>
            <a:off x="338580" y="156310"/>
            <a:ext cx="11651768" cy="859690"/>
          </a:xfrm>
        </p:spPr>
        <p:txBody>
          <a:bodyPr/>
          <a:lstStyle/>
          <a:p>
            <a:r>
              <a:rPr lang="en-US" sz="4400" dirty="0" smtClean="0"/>
              <a:t>Recent Public Comment Proposals</a:t>
            </a:r>
            <a:endParaRPr lang="en-US" sz="4400" dirty="0"/>
          </a:p>
        </p:txBody>
      </p:sp>
      <p:sp>
        <p:nvSpPr>
          <p:cNvPr id="6" name="Content Placeholder 7"/>
          <p:cNvSpPr>
            <a:spLocks noGrp="1"/>
          </p:cNvSpPr>
          <p:nvPr>
            <p:ph idx="1"/>
          </p:nvPr>
        </p:nvSpPr>
        <p:spPr>
          <a:xfrm>
            <a:off x="385278" y="907379"/>
            <a:ext cx="11394917" cy="5469235"/>
          </a:xfrm>
        </p:spPr>
        <p:txBody>
          <a:bodyPr>
            <a:normAutofit fontScale="92500"/>
          </a:bodyPr>
          <a:lstStyle/>
          <a:p>
            <a:r>
              <a:rPr lang="en-US" sz="3200" dirty="0">
                <a:solidFill>
                  <a:srgbClr val="001B37"/>
                </a:solidFill>
                <a:latin typeface="Arial" panose="020B0604020202020204" pitchFamily="34" charset="0"/>
                <a:cs typeface="Arial" panose="020B0604020202020204" pitchFamily="34" charset="0"/>
              </a:rPr>
              <a:t>Modification to </a:t>
            </a:r>
            <a:r>
              <a:rPr lang="en-US" sz="3200" dirty="0" smtClean="0">
                <a:solidFill>
                  <a:srgbClr val="001B37"/>
                </a:solidFill>
                <a:latin typeface="Arial" panose="020B0604020202020204" pitchFamily="34" charset="0"/>
                <a:cs typeface="Arial" panose="020B0604020202020204" pitchFamily="34" charset="0"/>
              </a:rPr>
              <a:t>Hepatocellular Carcinoma </a:t>
            </a:r>
            <a:r>
              <a:rPr lang="en-US" sz="3200" dirty="0">
                <a:solidFill>
                  <a:srgbClr val="001B37"/>
                </a:solidFill>
                <a:latin typeface="Arial" panose="020B0604020202020204" pitchFamily="34" charset="0"/>
                <a:cs typeface="Arial" panose="020B0604020202020204" pitchFamily="34" charset="0"/>
              </a:rPr>
              <a:t>(HCC) Extension Criteria</a:t>
            </a:r>
            <a:endParaRPr lang="en-US" sz="3200" dirty="0" smtClean="0">
              <a:solidFill>
                <a:srgbClr val="001B37"/>
              </a:solidFill>
              <a:latin typeface="Arial" panose="020B0604020202020204" pitchFamily="34" charset="0"/>
              <a:cs typeface="Arial" panose="020B0604020202020204" pitchFamily="34" charset="0"/>
            </a:endParaRPr>
          </a:p>
          <a:p>
            <a:pPr lvl="1"/>
            <a:r>
              <a:rPr lang="en-US" sz="2800" dirty="0" smtClean="0">
                <a:solidFill>
                  <a:srgbClr val="001B37"/>
                </a:solidFill>
                <a:latin typeface="Arial" panose="020B0604020202020204" pitchFamily="34" charset="0"/>
                <a:cs typeface="Arial" panose="020B0604020202020204" pitchFamily="34" charset="0"/>
              </a:rPr>
              <a:t>Proposal provides automatic </a:t>
            </a:r>
            <a:r>
              <a:rPr lang="en-US" sz="2800" dirty="0">
                <a:solidFill>
                  <a:srgbClr val="001B37"/>
                </a:solidFill>
                <a:latin typeface="Arial" panose="020B0604020202020204" pitchFamily="34" charset="0"/>
                <a:cs typeface="Arial" panose="020B0604020202020204" pitchFamily="34" charset="0"/>
              </a:rPr>
              <a:t>extension of a HCC exception score for candidates with HCC </a:t>
            </a:r>
            <a:r>
              <a:rPr lang="en-US" sz="2800" dirty="0" smtClean="0">
                <a:solidFill>
                  <a:srgbClr val="001B37"/>
                </a:solidFill>
                <a:latin typeface="Arial" panose="020B0604020202020204" pitchFamily="34" charset="0"/>
                <a:cs typeface="Arial" panose="020B0604020202020204" pitchFamily="34" charset="0"/>
              </a:rPr>
              <a:t>lesions who met criteria for T2 at initial application, who subsequently </a:t>
            </a:r>
            <a:r>
              <a:rPr lang="en-US" sz="2800" dirty="0">
                <a:solidFill>
                  <a:srgbClr val="001B37"/>
                </a:solidFill>
                <a:latin typeface="Arial" panose="020B0604020202020204" pitchFamily="34" charset="0"/>
                <a:cs typeface="Arial" panose="020B0604020202020204" pitchFamily="34" charset="0"/>
              </a:rPr>
              <a:t>fall below T2 </a:t>
            </a:r>
            <a:r>
              <a:rPr lang="en-US" sz="2800" dirty="0" smtClean="0">
                <a:solidFill>
                  <a:srgbClr val="001B37"/>
                </a:solidFill>
                <a:latin typeface="Arial" panose="020B0604020202020204" pitchFamily="34" charset="0"/>
                <a:cs typeface="Arial" panose="020B0604020202020204" pitchFamily="34" charset="0"/>
              </a:rPr>
              <a:t>lesion criteria </a:t>
            </a:r>
            <a:r>
              <a:rPr lang="en-US" sz="2800" dirty="0">
                <a:solidFill>
                  <a:srgbClr val="001B37"/>
                </a:solidFill>
                <a:latin typeface="Arial" panose="020B0604020202020204" pitchFamily="34" charset="0"/>
                <a:cs typeface="Arial" panose="020B0604020202020204" pitchFamily="34" charset="0"/>
              </a:rPr>
              <a:t>at time of their </a:t>
            </a:r>
            <a:r>
              <a:rPr lang="en-US" sz="2800" dirty="0" smtClean="0">
                <a:solidFill>
                  <a:srgbClr val="001B37"/>
                </a:solidFill>
                <a:latin typeface="Arial" panose="020B0604020202020204" pitchFamily="34" charset="0"/>
                <a:cs typeface="Arial" panose="020B0604020202020204" pitchFamily="34" charset="0"/>
              </a:rPr>
              <a:t>extension because of liver-directed therapies.  </a:t>
            </a:r>
          </a:p>
          <a:p>
            <a:pPr lvl="1"/>
            <a:r>
              <a:rPr lang="en-US" sz="2800" dirty="0" smtClean="0">
                <a:solidFill>
                  <a:srgbClr val="001B37"/>
                </a:solidFill>
                <a:latin typeface="Arial" panose="020B0604020202020204" pitchFamily="34" charset="0"/>
                <a:cs typeface="Arial" panose="020B0604020202020204" pitchFamily="34" charset="0"/>
              </a:rPr>
              <a:t>Intended to revise an effect of HCC down-staging policy implemented Dec 12, 2017 whereby candidates with existing HCC appeals, who were treated to below T2, were no longer auto-approved at next extension.</a:t>
            </a:r>
          </a:p>
          <a:p>
            <a:pPr lvl="1"/>
            <a:r>
              <a:rPr lang="en-US" sz="2800" dirty="0" smtClean="0">
                <a:solidFill>
                  <a:srgbClr val="001B37"/>
                </a:solidFill>
                <a:latin typeface="Arial" panose="020B0604020202020204" pitchFamily="34" charset="0"/>
                <a:cs typeface="Arial" panose="020B0604020202020204" pitchFamily="34" charset="0"/>
              </a:rPr>
              <a:t>Supportive public comment</a:t>
            </a:r>
            <a:endParaRPr lang="en-US" sz="2800" dirty="0">
              <a:solidFill>
                <a:srgbClr val="001B37"/>
              </a:solidFill>
              <a:latin typeface="Arial" panose="020B0604020202020204" pitchFamily="34" charset="0"/>
              <a:cs typeface="Arial" panose="020B0604020202020204" pitchFamily="34" charset="0"/>
            </a:endParaRPr>
          </a:p>
          <a:p>
            <a:r>
              <a:rPr lang="en-US" sz="3200" dirty="0" smtClean="0">
                <a:solidFill>
                  <a:srgbClr val="001B37"/>
                </a:solidFill>
                <a:latin typeface="Arial" panose="020B0604020202020204" pitchFamily="34" charset="0"/>
                <a:cs typeface="Arial" panose="020B0604020202020204" pitchFamily="34" charset="0"/>
              </a:rPr>
              <a:t>Implemented Feb. 5, 2018 if approved by Executive </a:t>
            </a:r>
            <a:r>
              <a:rPr lang="en-US" sz="3200" dirty="0">
                <a:solidFill>
                  <a:srgbClr val="001B37"/>
                </a:solidFill>
                <a:latin typeface="Arial" panose="020B0604020202020204" pitchFamily="34" charset="0"/>
                <a:cs typeface="Arial" panose="020B0604020202020204" pitchFamily="34" charset="0"/>
              </a:rPr>
              <a:t>C</a:t>
            </a:r>
            <a:r>
              <a:rPr lang="en-US" sz="3200" dirty="0" smtClean="0">
                <a:solidFill>
                  <a:srgbClr val="001B37"/>
                </a:solidFill>
                <a:latin typeface="Arial" panose="020B0604020202020204" pitchFamily="34" charset="0"/>
                <a:cs typeface="Arial" panose="020B0604020202020204" pitchFamily="34" charset="0"/>
              </a:rPr>
              <a:t>ommittee</a:t>
            </a:r>
            <a:endParaRPr lang="en-US" sz="3200" dirty="0">
              <a:solidFill>
                <a:srgbClr val="001B37"/>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93510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Content Placeholder 1"/>
          <p:cNvSpPr>
            <a:spLocks noGrp="1"/>
          </p:cNvSpPr>
          <p:nvPr>
            <p:ph idx="1"/>
          </p:nvPr>
        </p:nvSpPr>
        <p:spPr>
          <a:xfrm>
            <a:off x="385278" y="1964724"/>
            <a:ext cx="11394917" cy="4585317"/>
          </a:xfrm>
        </p:spPr>
        <p:txBody>
          <a:bodyPr>
            <a:normAutofit/>
          </a:bodyPr>
          <a:lstStyle/>
          <a:p>
            <a:pPr>
              <a:defRPr/>
            </a:pPr>
            <a:r>
              <a:rPr lang="en-US" altLang="en-US" sz="3200" dirty="0" smtClean="0">
                <a:latin typeface="Arial" panose="020B0604020202020204" pitchFamily="34" charset="0"/>
                <a:cs typeface="Arial" panose="020B0604020202020204" pitchFamily="34" charset="0"/>
              </a:rPr>
              <a:t>Approved by Board - Dec 2017</a:t>
            </a:r>
          </a:p>
          <a:p>
            <a:pPr>
              <a:defRPr/>
            </a:pPr>
            <a:r>
              <a:rPr lang="en-US" altLang="en-US" sz="3200" b="1" dirty="0">
                <a:solidFill>
                  <a:srgbClr val="FF0000"/>
                </a:solidFill>
                <a:latin typeface="Arial" panose="020B0604020202020204" pitchFamily="34" charset="0"/>
                <a:cs typeface="Arial" panose="020B0604020202020204" pitchFamily="34" charset="0"/>
              </a:rPr>
              <a:t>3 MELD or PELD </a:t>
            </a:r>
            <a:r>
              <a:rPr lang="en-US" altLang="en-US" sz="3200" dirty="0">
                <a:latin typeface="Arial" panose="020B0604020202020204" pitchFamily="34" charset="0"/>
                <a:cs typeface="Arial" panose="020B0604020202020204" pitchFamily="34" charset="0"/>
              </a:rPr>
              <a:t>points to candidates within the circle </a:t>
            </a:r>
            <a:r>
              <a:rPr lang="en-US" altLang="en-US" sz="3200" b="1" dirty="0" smtClean="0">
                <a:solidFill>
                  <a:srgbClr val="FF0000"/>
                </a:solidFill>
                <a:latin typeface="Arial" panose="020B0604020202020204" pitchFamily="34" charset="0"/>
                <a:cs typeface="Arial" panose="020B0604020202020204" pitchFamily="34" charset="0"/>
              </a:rPr>
              <a:t>or </a:t>
            </a:r>
            <a:r>
              <a:rPr lang="en-US" altLang="en-US" sz="3200" b="1" dirty="0">
                <a:solidFill>
                  <a:srgbClr val="FF0000"/>
                </a:solidFill>
                <a:latin typeface="Arial" panose="020B0604020202020204" pitchFamily="34" charset="0"/>
                <a:cs typeface="Arial" panose="020B0604020202020204" pitchFamily="34" charset="0"/>
              </a:rPr>
              <a:t>the </a:t>
            </a:r>
            <a:r>
              <a:rPr lang="en-US" altLang="en-US" sz="3200" b="1" dirty="0" smtClean="0">
                <a:solidFill>
                  <a:srgbClr val="FF0000"/>
                </a:solidFill>
                <a:latin typeface="Arial" panose="020B0604020202020204" pitchFamily="34" charset="0"/>
                <a:cs typeface="Arial" panose="020B0604020202020204" pitchFamily="34" charset="0"/>
              </a:rPr>
              <a:t>DSA</a:t>
            </a:r>
            <a:endParaRPr lang="en-US" altLang="en-US" sz="3200" dirty="0" smtClean="0">
              <a:latin typeface="Arial" panose="020B0604020202020204" pitchFamily="34" charset="0"/>
              <a:cs typeface="Arial" panose="020B0604020202020204" pitchFamily="34" charset="0"/>
            </a:endParaRPr>
          </a:p>
          <a:p>
            <a:pPr>
              <a:defRPr/>
            </a:pPr>
            <a:r>
              <a:rPr lang="en-US" altLang="en-US" sz="3200" dirty="0" smtClean="0">
                <a:latin typeface="Arial" panose="020B0604020202020204" pitchFamily="34" charset="0"/>
                <a:cs typeface="Arial" panose="020B0604020202020204" pitchFamily="34" charset="0"/>
              </a:rPr>
              <a:t>Proximity circles with 150 nautical mile radius around the </a:t>
            </a:r>
            <a:r>
              <a:rPr lang="en-US" altLang="en-US" sz="3200" u="sng" dirty="0" smtClean="0">
                <a:latin typeface="Arial" panose="020B0604020202020204" pitchFamily="34" charset="0"/>
                <a:cs typeface="Arial" panose="020B0604020202020204" pitchFamily="34" charset="0"/>
              </a:rPr>
              <a:t>donor hospital</a:t>
            </a:r>
          </a:p>
          <a:p>
            <a:pPr lvl="1">
              <a:defRPr/>
            </a:pPr>
            <a:r>
              <a:rPr lang="en-US" altLang="en-US" sz="3200" dirty="0" smtClean="0">
                <a:solidFill>
                  <a:srgbClr val="001B37"/>
                </a:solidFill>
                <a:latin typeface="Arial" panose="020B0604020202020204" pitchFamily="34" charset="0"/>
                <a:cs typeface="Arial" panose="020B0604020202020204" pitchFamily="34" charset="0"/>
              </a:rPr>
              <a:t>Circles may extend out of the region</a:t>
            </a:r>
          </a:p>
          <a:p>
            <a:pPr marL="228600" lvl="1" indent="0">
              <a:buNone/>
              <a:defRPr/>
            </a:pPr>
            <a:endParaRPr lang="en-US" altLang="en-US" dirty="0">
              <a:latin typeface="Arial" panose="020B0604020202020204" pitchFamily="34" charset="0"/>
              <a:cs typeface="Arial" panose="020B0604020202020204" pitchFamily="34" charset="0"/>
            </a:endParaRPr>
          </a:p>
        </p:txBody>
      </p:sp>
      <p:sp>
        <p:nvSpPr>
          <p:cNvPr id="3" name="Title 2"/>
          <p:cNvSpPr>
            <a:spLocks noGrp="1"/>
          </p:cNvSpPr>
          <p:nvPr>
            <p:ph type="title"/>
          </p:nvPr>
        </p:nvSpPr>
        <p:spPr>
          <a:xfrm>
            <a:off x="256851" y="550846"/>
            <a:ext cx="11651769" cy="850932"/>
          </a:xfrm>
        </p:spPr>
        <p:txBody>
          <a:bodyPr/>
          <a:lstStyle/>
          <a:p>
            <a:r>
              <a:rPr lang="en-US" sz="4400" dirty="0" smtClean="0"/>
              <a:t>Recent policy approval: Enhancing Liver Distribution</a:t>
            </a:r>
            <a:endParaRPr lang="en-US" sz="4400" dirty="0"/>
          </a:p>
        </p:txBody>
      </p:sp>
    </p:spTree>
    <p:extLst>
      <p:ext uri="{BB962C8B-B14F-4D97-AF65-F5344CB8AC3E}">
        <p14:creationId xmlns:p14="http://schemas.microsoft.com/office/powerpoint/2010/main" val="19741435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Content Placeholder 1"/>
          <p:cNvSpPr>
            <a:spLocks noGrp="1"/>
          </p:cNvSpPr>
          <p:nvPr>
            <p:ph idx="1"/>
          </p:nvPr>
        </p:nvSpPr>
        <p:spPr>
          <a:xfrm>
            <a:off x="385278" y="1522254"/>
            <a:ext cx="11394917" cy="5027787"/>
          </a:xfrm>
        </p:spPr>
        <p:txBody>
          <a:bodyPr>
            <a:normAutofit/>
          </a:bodyPr>
          <a:lstStyle/>
          <a:p>
            <a:pPr>
              <a:defRPr/>
            </a:pPr>
            <a:r>
              <a:rPr lang="en-US" altLang="en-US" sz="3000" dirty="0">
                <a:latin typeface="Arial" panose="020B0604020202020204" pitchFamily="34" charset="0"/>
                <a:cs typeface="Arial" panose="020B0604020202020204" pitchFamily="34" charset="0"/>
              </a:rPr>
              <a:t>Expanded regional sharing - </a:t>
            </a:r>
            <a:r>
              <a:rPr lang="en-US" altLang="en-US" sz="3000" b="1" dirty="0">
                <a:solidFill>
                  <a:srgbClr val="FF0000"/>
                </a:solidFill>
                <a:latin typeface="Arial" panose="020B0604020202020204" pitchFamily="34" charset="0"/>
                <a:cs typeface="Arial" panose="020B0604020202020204" pitchFamily="34" charset="0"/>
              </a:rPr>
              <a:t>Share 32 </a:t>
            </a:r>
            <a:endParaRPr lang="en-US" altLang="en-US" sz="3000" b="1" dirty="0" smtClean="0">
              <a:solidFill>
                <a:srgbClr val="FF0000"/>
              </a:solidFill>
              <a:latin typeface="Arial" panose="020B0604020202020204" pitchFamily="34" charset="0"/>
              <a:cs typeface="Arial" panose="020B0604020202020204" pitchFamily="34" charset="0"/>
            </a:endParaRPr>
          </a:p>
          <a:p>
            <a:pPr lvl="1">
              <a:defRPr/>
            </a:pPr>
            <a:r>
              <a:rPr lang="en-US" altLang="en-US" sz="2400" dirty="0" smtClean="0">
                <a:solidFill>
                  <a:srgbClr val="002045"/>
                </a:solidFill>
                <a:latin typeface="Arial" panose="020B0604020202020204" pitchFamily="34" charset="0"/>
                <a:cs typeface="Arial" panose="020B0604020202020204" pitchFamily="34" charset="0"/>
              </a:rPr>
              <a:t>Adult </a:t>
            </a:r>
            <a:r>
              <a:rPr lang="en-US" altLang="en-US" sz="2400" dirty="0">
                <a:solidFill>
                  <a:srgbClr val="002045"/>
                </a:solidFill>
                <a:latin typeface="Arial" panose="020B0604020202020204" pitchFamily="34" charset="0"/>
                <a:cs typeface="Arial" panose="020B0604020202020204" pitchFamily="34" charset="0"/>
              </a:rPr>
              <a:t>candidates within the region and/or circle with </a:t>
            </a:r>
            <a:r>
              <a:rPr lang="en-US" altLang="en-US" sz="2400" u="sng" dirty="0">
                <a:solidFill>
                  <a:srgbClr val="002045"/>
                </a:solidFill>
                <a:latin typeface="Arial" panose="020B0604020202020204" pitchFamily="34" charset="0"/>
                <a:cs typeface="Arial" panose="020B0604020202020204" pitchFamily="34" charset="0"/>
              </a:rPr>
              <a:t>calculated</a:t>
            </a:r>
            <a:r>
              <a:rPr lang="en-US" altLang="en-US" sz="2400" dirty="0">
                <a:solidFill>
                  <a:srgbClr val="002045"/>
                </a:solidFill>
                <a:latin typeface="Arial" panose="020B0604020202020204" pitchFamily="34" charset="0"/>
                <a:cs typeface="Arial" panose="020B0604020202020204" pitchFamily="34" charset="0"/>
              </a:rPr>
              <a:t> score 32 or </a:t>
            </a:r>
            <a:r>
              <a:rPr lang="en-US" altLang="en-US" sz="2400" dirty="0" smtClean="0">
                <a:solidFill>
                  <a:srgbClr val="002045"/>
                </a:solidFill>
                <a:latin typeface="Arial" panose="020B0604020202020204" pitchFamily="34" charset="0"/>
                <a:cs typeface="Arial" panose="020B0604020202020204" pitchFamily="34" charset="0"/>
              </a:rPr>
              <a:t>higher (including proximity points)</a:t>
            </a:r>
          </a:p>
          <a:p>
            <a:pPr lvl="1">
              <a:defRPr/>
            </a:pPr>
            <a:r>
              <a:rPr lang="en-US" altLang="en-US" sz="2400" dirty="0" smtClean="0">
                <a:solidFill>
                  <a:srgbClr val="002045"/>
                </a:solidFill>
                <a:latin typeface="Arial" panose="020B0604020202020204" pitchFamily="34" charset="0"/>
                <a:cs typeface="Arial" panose="020B0604020202020204" pitchFamily="34" charset="0"/>
              </a:rPr>
              <a:t>Pediatric candidates within the region and/or circle based on calculated or exception score</a:t>
            </a:r>
          </a:p>
          <a:p>
            <a:pPr lvl="1">
              <a:defRPr/>
            </a:pPr>
            <a:r>
              <a:rPr lang="en-US" altLang="en-US" sz="2400" dirty="0" smtClean="0">
                <a:solidFill>
                  <a:srgbClr val="002045"/>
                </a:solidFill>
                <a:latin typeface="Arial" panose="020B0604020202020204" pitchFamily="34" charset="0"/>
                <a:cs typeface="Arial" panose="020B0604020202020204" pitchFamily="34" charset="0"/>
              </a:rPr>
              <a:t>Adult HAT exception candidates</a:t>
            </a:r>
            <a:endParaRPr lang="en-US" altLang="en-US" sz="2400" dirty="0">
              <a:solidFill>
                <a:srgbClr val="002045"/>
              </a:solidFill>
              <a:latin typeface="Arial" panose="020B0604020202020204" pitchFamily="34" charset="0"/>
              <a:cs typeface="Arial" panose="020B0604020202020204" pitchFamily="34" charset="0"/>
            </a:endParaRPr>
          </a:p>
          <a:p>
            <a:pPr>
              <a:defRPr/>
            </a:pPr>
            <a:r>
              <a:rPr lang="en-US" altLang="en-US" sz="3000" dirty="0" smtClean="0">
                <a:latin typeface="Arial" panose="020B0604020202020204" pitchFamily="34" charset="0"/>
                <a:cs typeface="Arial" panose="020B0604020202020204" pitchFamily="34" charset="0"/>
              </a:rPr>
              <a:t>Separate allocation for DCD donors and donors at least 70 years old</a:t>
            </a:r>
          </a:p>
          <a:p>
            <a:pPr>
              <a:defRPr/>
            </a:pPr>
            <a:r>
              <a:rPr lang="en-US" altLang="en-US" sz="3000" dirty="0" smtClean="0">
                <a:latin typeface="Arial" panose="020B0604020202020204" pitchFamily="34" charset="0"/>
                <a:cs typeface="Arial" panose="020B0604020202020204" pitchFamily="34" charset="0"/>
              </a:rPr>
              <a:t>Implementation third quarter 2018, after NLRB</a:t>
            </a:r>
          </a:p>
          <a:p>
            <a:pPr lvl="1">
              <a:defRPr/>
            </a:pPr>
            <a:endParaRPr lang="en-US" altLang="en-US" dirty="0">
              <a:latin typeface="Arial" panose="020B0604020202020204" pitchFamily="34" charset="0"/>
              <a:cs typeface="Arial" panose="020B0604020202020204" pitchFamily="34" charset="0"/>
            </a:endParaRPr>
          </a:p>
        </p:txBody>
      </p:sp>
      <p:sp>
        <p:nvSpPr>
          <p:cNvPr id="3" name="Title 2"/>
          <p:cNvSpPr>
            <a:spLocks noGrp="1"/>
          </p:cNvSpPr>
          <p:nvPr>
            <p:ph type="title"/>
          </p:nvPr>
        </p:nvSpPr>
        <p:spPr>
          <a:xfrm>
            <a:off x="385279" y="254284"/>
            <a:ext cx="11651769" cy="850932"/>
          </a:xfrm>
        </p:spPr>
        <p:txBody>
          <a:bodyPr/>
          <a:lstStyle/>
          <a:p>
            <a:r>
              <a:rPr lang="en-US" sz="4400" dirty="0" smtClean="0"/>
              <a:t>Recent policy approval: Enhancing Liver Distribution</a:t>
            </a:r>
            <a:endParaRPr lang="en-US" sz="4400" dirty="0"/>
          </a:p>
        </p:txBody>
      </p:sp>
    </p:spTree>
    <p:extLst>
      <p:ext uri="{BB962C8B-B14F-4D97-AF65-F5344CB8AC3E}">
        <p14:creationId xmlns:p14="http://schemas.microsoft.com/office/powerpoint/2010/main" val="39492133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AFEF8753-48E3-DC43-B5AB-733E5321FD2E}" type="slidenum">
              <a:rPr lang="en-US" smtClean="0"/>
              <a:pPr/>
              <a:t>6</a:t>
            </a:fld>
            <a:endParaRPr lang="en-US" dirty="0"/>
          </a:p>
        </p:txBody>
      </p:sp>
      <p:sp>
        <p:nvSpPr>
          <p:cNvPr id="5" name="Title 1"/>
          <p:cNvSpPr>
            <a:spLocks noGrp="1"/>
          </p:cNvSpPr>
          <p:nvPr>
            <p:ph type="title"/>
          </p:nvPr>
        </p:nvSpPr>
        <p:spPr>
          <a:xfrm>
            <a:off x="338580" y="156310"/>
            <a:ext cx="11651768" cy="859690"/>
          </a:xfrm>
        </p:spPr>
        <p:txBody>
          <a:bodyPr/>
          <a:lstStyle/>
          <a:p>
            <a:r>
              <a:rPr lang="en-US" sz="4400" dirty="0" smtClean="0"/>
              <a:t>Upcoming Policy Implementation: NLRB</a:t>
            </a:r>
            <a:endParaRPr lang="en-US" sz="4400" dirty="0"/>
          </a:p>
        </p:txBody>
      </p:sp>
      <p:sp>
        <p:nvSpPr>
          <p:cNvPr id="6" name="Content Placeholder 7"/>
          <p:cNvSpPr>
            <a:spLocks noGrp="1"/>
          </p:cNvSpPr>
          <p:nvPr>
            <p:ph idx="1"/>
          </p:nvPr>
        </p:nvSpPr>
        <p:spPr>
          <a:xfrm>
            <a:off x="385278" y="1348828"/>
            <a:ext cx="11394917" cy="5027787"/>
          </a:xfrm>
        </p:spPr>
        <p:txBody>
          <a:bodyPr>
            <a:normAutofit/>
          </a:bodyPr>
          <a:lstStyle/>
          <a:p>
            <a:r>
              <a:rPr lang="en-US" sz="3200" dirty="0" smtClean="0">
                <a:latin typeface="Arial" panose="020B0604020202020204" pitchFamily="34" charset="0"/>
                <a:cs typeface="Arial" panose="020B0604020202020204" pitchFamily="34" charset="0"/>
              </a:rPr>
              <a:t>Initial phase will be implemented in 3</a:t>
            </a:r>
            <a:r>
              <a:rPr lang="en-US" sz="3200" baseline="30000" dirty="0" smtClean="0">
                <a:latin typeface="Arial" panose="020B0604020202020204" pitchFamily="34" charset="0"/>
                <a:cs typeface="Arial" panose="020B0604020202020204" pitchFamily="34" charset="0"/>
              </a:rPr>
              <a:t>rd</a:t>
            </a:r>
            <a:r>
              <a:rPr lang="en-US" sz="3200" dirty="0" smtClean="0">
                <a:latin typeface="Arial" panose="020B0604020202020204" pitchFamily="34" charset="0"/>
                <a:cs typeface="Arial" panose="020B0604020202020204" pitchFamily="34" charset="0"/>
              </a:rPr>
              <a:t> quarter 2018, prior to liver distribution changes</a:t>
            </a:r>
          </a:p>
          <a:p>
            <a:r>
              <a:rPr lang="en-US" sz="3200" dirty="0" smtClean="0">
                <a:latin typeface="Arial" panose="020B0604020202020204" pitchFamily="34" charset="0"/>
                <a:cs typeface="Arial" panose="020B0604020202020204" pitchFamily="34" charset="0"/>
              </a:rPr>
              <a:t>NLRB</a:t>
            </a:r>
          </a:p>
          <a:p>
            <a:pPr lvl="1"/>
            <a:r>
              <a:rPr lang="en-US" sz="2400" dirty="0" smtClean="0">
                <a:solidFill>
                  <a:srgbClr val="001B37"/>
                </a:solidFill>
                <a:latin typeface="Arial" panose="020B0604020202020204" pitchFamily="34" charset="0"/>
                <a:cs typeface="Arial" panose="020B0604020202020204" pitchFamily="34" charset="0"/>
              </a:rPr>
              <a:t>Establishes </a:t>
            </a:r>
            <a:r>
              <a:rPr lang="en-US" sz="2400" dirty="0">
                <a:solidFill>
                  <a:srgbClr val="001B37"/>
                </a:solidFill>
                <a:latin typeface="Arial" panose="020B0604020202020204" pitchFamily="34" charset="0"/>
                <a:cs typeface="Arial" panose="020B0604020202020204" pitchFamily="34" charset="0"/>
              </a:rPr>
              <a:t>a NLRB with 3 specialty </a:t>
            </a:r>
            <a:r>
              <a:rPr lang="en-US" sz="2400" dirty="0" smtClean="0">
                <a:solidFill>
                  <a:srgbClr val="001B37"/>
                </a:solidFill>
                <a:latin typeface="Arial" panose="020B0604020202020204" pitchFamily="34" charset="0"/>
                <a:cs typeface="Arial" panose="020B0604020202020204" pitchFamily="34" charset="0"/>
              </a:rPr>
              <a:t>review boards</a:t>
            </a:r>
          </a:p>
          <a:p>
            <a:pPr lvl="1"/>
            <a:r>
              <a:rPr lang="en-US" sz="2400" dirty="0" smtClean="0">
                <a:solidFill>
                  <a:srgbClr val="001B37"/>
                </a:solidFill>
                <a:latin typeface="Arial" panose="020B0604020202020204" pitchFamily="34" charset="0"/>
                <a:cs typeface="Arial" panose="020B0604020202020204" pitchFamily="34" charset="0"/>
              </a:rPr>
              <a:t>Scores </a:t>
            </a:r>
            <a:r>
              <a:rPr lang="en-US" sz="2400" dirty="0">
                <a:solidFill>
                  <a:srgbClr val="001B37"/>
                </a:solidFill>
                <a:latin typeface="Arial" panose="020B0604020202020204" pitchFamily="34" charset="0"/>
                <a:cs typeface="Arial" panose="020B0604020202020204" pitchFamily="34" charset="0"/>
              </a:rPr>
              <a:t>for standardized exceptions will be tied to the median MELD at transplant in the </a:t>
            </a:r>
            <a:r>
              <a:rPr lang="en-US" sz="2400" dirty="0" smtClean="0">
                <a:solidFill>
                  <a:srgbClr val="001B37"/>
                </a:solidFill>
                <a:latin typeface="Arial" panose="020B0604020202020204" pitchFamily="34" charset="0"/>
                <a:cs typeface="Arial" panose="020B0604020202020204" pitchFamily="34" charset="0"/>
              </a:rPr>
              <a:t>DSA</a:t>
            </a:r>
          </a:p>
          <a:p>
            <a:pPr lvl="1"/>
            <a:r>
              <a:rPr lang="en-US" sz="2400" dirty="0" smtClean="0">
                <a:solidFill>
                  <a:srgbClr val="001B37"/>
                </a:solidFill>
                <a:latin typeface="Arial" panose="020B0604020202020204" pitchFamily="34" charset="0"/>
                <a:cs typeface="Arial" panose="020B0604020202020204" pitchFamily="34" charset="0"/>
              </a:rPr>
              <a:t>Implementation will occur in phases</a:t>
            </a:r>
          </a:p>
          <a:p>
            <a:r>
              <a:rPr lang="en-US" sz="3200" dirty="0" smtClean="0">
                <a:latin typeface="Arial" panose="020B0604020202020204" pitchFamily="34" charset="0"/>
                <a:cs typeface="Arial" panose="020B0604020202020204" pitchFamily="34" charset="0"/>
              </a:rPr>
              <a:t>Instructional offerings will be provided to help members prepare for impact of these policy changes</a:t>
            </a:r>
          </a:p>
        </p:txBody>
      </p:sp>
    </p:spTree>
    <p:extLst>
      <p:ext uri="{BB962C8B-B14F-4D97-AF65-F5344CB8AC3E}">
        <p14:creationId xmlns:p14="http://schemas.microsoft.com/office/powerpoint/2010/main" val="15654929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5278" y="1348828"/>
            <a:ext cx="11394917" cy="4912487"/>
          </a:xfrm>
        </p:spPr>
        <p:txBody>
          <a:bodyPr>
            <a:normAutofit/>
          </a:bodyPr>
          <a:lstStyle/>
          <a:p>
            <a:pPr>
              <a:defRPr/>
            </a:pPr>
            <a:r>
              <a:rPr lang="en-US" altLang="en-US" dirty="0" smtClean="0">
                <a:solidFill>
                  <a:srgbClr val="001B37"/>
                </a:solidFill>
                <a:latin typeface="Arial" panose="020B0604020202020204" pitchFamily="34" charset="0"/>
                <a:cs typeface="Arial" panose="020B0604020202020204" pitchFamily="34" charset="0"/>
              </a:rPr>
              <a:t>NLRB is comprised of 3 specialty review boards</a:t>
            </a:r>
          </a:p>
          <a:p>
            <a:pPr lvl="1">
              <a:defRPr/>
            </a:pPr>
            <a:r>
              <a:rPr lang="en-US" altLang="en-US" sz="2400" dirty="0" smtClean="0">
                <a:solidFill>
                  <a:srgbClr val="001B37"/>
                </a:solidFill>
                <a:latin typeface="Arial" panose="020B0604020202020204" pitchFamily="34" charset="0"/>
                <a:cs typeface="Arial" panose="020B0604020202020204" pitchFamily="34" charset="0"/>
              </a:rPr>
              <a:t>Adult HCC</a:t>
            </a:r>
          </a:p>
          <a:p>
            <a:pPr lvl="1">
              <a:defRPr/>
            </a:pPr>
            <a:r>
              <a:rPr lang="en-US" altLang="en-US" sz="2400" dirty="0" smtClean="0">
                <a:solidFill>
                  <a:srgbClr val="001B37"/>
                </a:solidFill>
                <a:latin typeface="Arial" panose="020B0604020202020204" pitchFamily="34" charset="0"/>
                <a:cs typeface="Arial" panose="020B0604020202020204" pitchFamily="34" charset="0"/>
              </a:rPr>
              <a:t>Adult Other Diagnosis</a:t>
            </a:r>
          </a:p>
          <a:p>
            <a:pPr lvl="1">
              <a:defRPr/>
            </a:pPr>
            <a:r>
              <a:rPr lang="en-US" altLang="en-US" sz="2400" dirty="0" smtClean="0">
                <a:solidFill>
                  <a:srgbClr val="001B37"/>
                </a:solidFill>
                <a:latin typeface="Arial" panose="020B0604020202020204" pitchFamily="34" charset="0"/>
                <a:cs typeface="Arial" panose="020B0604020202020204" pitchFamily="34" charset="0"/>
              </a:rPr>
              <a:t>Pediatrics</a:t>
            </a:r>
          </a:p>
          <a:p>
            <a:pPr>
              <a:defRPr/>
            </a:pPr>
            <a:r>
              <a:rPr lang="en-US" altLang="en-US" dirty="0" smtClean="0">
                <a:solidFill>
                  <a:srgbClr val="001B37"/>
                </a:solidFill>
                <a:latin typeface="Arial" panose="020B0604020202020204" pitchFamily="34" charset="0"/>
                <a:cs typeface="Arial" panose="020B0604020202020204" pitchFamily="34" charset="0"/>
              </a:rPr>
              <a:t>Representation</a:t>
            </a:r>
          </a:p>
          <a:p>
            <a:pPr lvl="1">
              <a:defRPr/>
            </a:pPr>
            <a:r>
              <a:rPr lang="en-US" altLang="en-US" sz="2400" dirty="0" smtClean="0">
                <a:solidFill>
                  <a:srgbClr val="001B37"/>
                </a:solidFill>
                <a:latin typeface="Arial" panose="020B0604020202020204" pitchFamily="34" charset="0"/>
                <a:cs typeface="Arial" panose="020B0604020202020204" pitchFamily="34" charset="0"/>
              </a:rPr>
              <a:t>Every liver transplant program may appoint a representative</a:t>
            </a:r>
          </a:p>
          <a:p>
            <a:pPr>
              <a:defRPr/>
            </a:pPr>
            <a:r>
              <a:rPr lang="en-US" altLang="en-US" dirty="0" smtClean="0">
                <a:solidFill>
                  <a:srgbClr val="001B37"/>
                </a:solidFill>
                <a:latin typeface="Arial" panose="020B0604020202020204" pitchFamily="34" charset="0"/>
                <a:cs typeface="Arial" panose="020B0604020202020204" pitchFamily="34" charset="0"/>
              </a:rPr>
              <a:t>Reps Responsibilities</a:t>
            </a:r>
          </a:p>
          <a:p>
            <a:pPr lvl="1">
              <a:defRPr/>
            </a:pPr>
            <a:r>
              <a:rPr lang="en-US" altLang="en-US" sz="2400" dirty="0" smtClean="0">
                <a:solidFill>
                  <a:srgbClr val="001B37"/>
                </a:solidFill>
                <a:latin typeface="Arial" panose="020B0604020202020204" pitchFamily="34" charset="0"/>
                <a:cs typeface="Arial" panose="020B0604020202020204" pitchFamily="34" charset="0"/>
              </a:rPr>
              <a:t>Reps must vote within 7 days on all exception requests</a:t>
            </a:r>
          </a:p>
          <a:p>
            <a:pPr lvl="1">
              <a:defRPr/>
            </a:pPr>
            <a:r>
              <a:rPr lang="en-US" altLang="en-US" sz="2400" dirty="0" smtClean="0">
                <a:solidFill>
                  <a:srgbClr val="001B37"/>
                </a:solidFill>
                <a:latin typeface="Arial" panose="020B0604020202020204" pitchFamily="34" charset="0"/>
                <a:cs typeface="Arial" panose="020B0604020202020204" pitchFamily="34" charset="0"/>
              </a:rPr>
              <a:t>Non-responsiveness may result in suspension of program’s participation in NLRB</a:t>
            </a:r>
          </a:p>
        </p:txBody>
      </p:sp>
      <p:sp>
        <p:nvSpPr>
          <p:cNvPr id="3" name="Title 2"/>
          <p:cNvSpPr>
            <a:spLocks noGrp="1"/>
          </p:cNvSpPr>
          <p:nvPr>
            <p:ph type="title"/>
          </p:nvPr>
        </p:nvSpPr>
        <p:spPr>
          <a:xfrm>
            <a:off x="385279" y="254284"/>
            <a:ext cx="11651769" cy="850932"/>
          </a:xfrm>
        </p:spPr>
        <p:txBody>
          <a:bodyPr/>
          <a:lstStyle/>
          <a:p>
            <a:r>
              <a:rPr lang="en-US" sz="4400" dirty="0" smtClean="0"/>
              <a:t>NLRB: Structure</a:t>
            </a:r>
            <a:endParaRPr lang="en-US" sz="4400" dirty="0"/>
          </a:p>
        </p:txBody>
      </p:sp>
      <p:sp>
        <p:nvSpPr>
          <p:cNvPr id="4" name="Slide Number Placeholder 3"/>
          <p:cNvSpPr>
            <a:spLocks noGrp="1"/>
          </p:cNvSpPr>
          <p:nvPr>
            <p:ph type="sldNum" sz="quarter" idx="4"/>
          </p:nvPr>
        </p:nvSpPr>
        <p:spPr/>
        <p:txBody>
          <a:bodyPr/>
          <a:lstStyle/>
          <a:p>
            <a:fld id="{AFEF8753-48E3-DC43-B5AB-733E5321FD2E}" type="slidenum">
              <a:rPr lang="en-US" smtClean="0"/>
              <a:pPr/>
              <a:t>7</a:t>
            </a:fld>
            <a:endParaRPr lang="en-US" dirty="0"/>
          </a:p>
        </p:txBody>
      </p:sp>
    </p:spTree>
    <p:extLst>
      <p:ext uri="{BB962C8B-B14F-4D97-AF65-F5344CB8AC3E}">
        <p14:creationId xmlns:p14="http://schemas.microsoft.com/office/powerpoint/2010/main" val="19741435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5278" y="1239864"/>
            <a:ext cx="11394917" cy="5136751"/>
          </a:xfrm>
        </p:spPr>
        <p:txBody>
          <a:bodyPr>
            <a:normAutofit/>
          </a:bodyPr>
          <a:lstStyle/>
          <a:p>
            <a:pPr>
              <a:defRPr/>
            </a:pPr>
            <a:r>
              <a:rPr lang="en-US" altLang="en-US" sz="2400" b="1" dirty="0" smtClean="0">
                <a:latin typeface="Arial" panose="020B0604020202020204" pitchFamily="34" charset="0"/>
                <a:cs typeface="Arial" panose="020B0604020202020204" pitchFamily="34" charset="0"/>
              </a:rPr>
              <a:t>Voting</a:t>
            </a:r>
          </a:p>
          <a:p>
            <a:pPr lvl="1">
              <a:defRPr/>
            </a:pPr>
            <a:r>
              <a:rPr lang="en-US" altLang="en-US" sz="2400" dirty="0" smtClean="0">
                <a:solidFill>
                  <a:srgbClr val="002045"/>
                </a:solidFill>
                <a:latin typeface="Arial" panose="020B0604020202020204" pitchFamily="34" charset="0"/>
                <a:cs typeface="Arial" panose="020B0604020202020204" pitchFamily="34" charset="0"/>
              </a:rPr>
              <a:t>Exception request is randomly assigned to five reps of the appropriate board</a:t>
            </a:r>
          </a:p>
          <a:p>
            <a:pPr>
              <a:defRPr/>
            </a:pPr>
            <a:r>
              <a:rPr lang="en-US" altLang="en-US" sz="2400" b="1" dirty="0" smtClean="0">
                <a:latin typeface="Arial" panose="020B0604020202020204" pitchFamily="34" charset="0"/>
                <a:cs typeface="Arial" panose="020B0604020202020204" pitchFamily="34" charset="0"/>
              </a:rPr>
              <a:t>Appeal Process</a:t>
            </a:r>
          </a:p>
          <a:p>
            <a:pPr lvl="1">
              <a:defRPr/>
            </a:pPr>
            <a:r>
              <a:rPr lang="en-US" altLang="en-US" sz="2400" dirty="0" smtClean="0">
                <a:solidFill>
                  <a:srgbClr val="002045"/>
                </a:solidFill>
                <a:latin typeface="Arial" panose="020B0604020202020204" pitchFamily="34" charset="0"/>
                <a:cs typeface="Arial" panose="020B0604020202020204" pitchFamily="34" charset="0"/>
              </a:rPr>
              <a:t>The same five reps of the original request review the appeal</a:t>
            </a:r>
          </a:p>
          <a:p>
            <a:pPr>
              <a:defRPr/>
            </a:pPr>
            <a:r>
              <a:rPr lang="en-US" altLang="en-US" sz="2400" b="1" dirty="0" smtClean="0">
                <a:latin typeface="Arial" panose="020B0604020202020204" pitchFamily="34" charset="0"/>
                <a:cs typeface="Arial" panose="020B0604020202020204" pitchFamily="34" charset="0"/>
              </a:rPr>
              <a:t>ART </a:t>
            </a:r>
          </a:p>
          <a:p>
            <a:pPr lvl="1">
              <a:defRPr/>
            </a:pPr>
            <a:r>
              <a:rPr lang="en-US" altLang="en-US" sz="2400" dirty="0" smtClean="0">
                <a:solidFill>
                  <a:srgbClr val="002045"/>
                </a:solidFill>
                <a:latin typeface="Arial" panose="020B0604020202020204" pitchFamily="34" charset="0"/>
                <a:cs typeface="Arial" panose="020B0604020202020204" pitchFamily="34" charset="0"/>
              </a:rPr>
              <a:t>If appeal is denied, a conference call may be requested with the Appeals Review Team (ART)</a:t>
            </a:r>
          </a:p>
          <a:p>
            <a:pPr lvl="1">
              <a:defRPr/>
            </a:pPr>
            <a:r>
              <a:rPr lang="en-US" altLang="en-US" sz="2400" dirty="0">
                <a:solidFill>
                  <a:srgbClr val="002045"/>
                </a:solidFill>
                <a:latin typeface="Arial" panose="020B0604020202020204" pitchFamily="34" charset="0"/>
                <a:cs typeface="Arial" panose="020B0604020202020204" pitchFamily="34" charset="0"/>
              </a:rPr>
              <a:t>All NLRB members are assigned to serve one month each year on the ART (9 member teams, require 5 for quorum). Conference calls will be held at a fixed day each </a:t>
            </a:r>
            <a:r>
              <a:rPr lang="en-US" altLang="en-US" sz="2400" dirty="0" smtClean="0">
                <a:solidFill>
                  <a:srgbClr val="002045"/>
                </a:solidFill>
                <a:latin typeface="Arial" panose="020B0604020202020204" pitchFamily="34" charset="0"/>
                <a:cs typeface="Arial" panose="020B0604020202020204" pitchFamily="34" charset="0"/>
              </a:rPr>
              <a:t>week and cancelled </a:t>
            </a:r>
            <a:r>
              <a:rPr lang="en-US" altLang="en-US" sz="2400" dirty="0">
                <a:solidFill>
                  <a:srgbClr val="002045"/>
                </a:solidFill>
                <a:latin typeface="Arial" panose="020B0604020202020204" pitchFamily="34" charset="0"/>
                <a:cs typeface="Arial" panose="020B0604020202020204" pitchFamily="34" charset="0"/>
              </a:rPr>
              <a:t>only if there are no </a:t>
            </a:r>
            <a:r>
              <a:rPr lang="en-US" altLang="en-US" sz="2400" dirty="0" smtClean="0">
                <a:solidFill>
                  <a:srgbClr val="002045"/>
                </a:solidFill>
                <a:latin typeface="Arial" panose="020B0604020202020204" pitchFamily="34" charset="0"/>
                <a:cs typeface="Arial" panose="020B0604020202020204" pitchFamily="34" charset="0"/>
              </a:rPr>
              <a:t>cases</a:t>
            </a:r>
          </a:p>
          <a:p>
            <a:pPr lvl="1">
              <a:defRPr/>
            </a:pPr>
            <a:r>
              <a:rPr lang="en-US" altLang="en-US" sz="2400" dirty="0" smtClean="0">
                <a:solidFill>
                  <a:srgbClr val="002045"/>
                </a:solidFill>
                <a:latin typeface="Arial" panose="020B0604020202020204" pitchFamily="34" charset="0"/>
                <a:cs typeface="Arial" panose="020B0604020202020204" pitchFamily="34" charset="0"/>
              </a:rPr>
              <a:t>Following </a:t>
            </a:r>
            <a:r>
              <a:rPr lang="en-US" altLang="en-US" sz="2400" dirty="0">
                <a:solidFill>
                  <a:srgbClr val="002045"/>
                </a:solidFill>
                <a:latin typeface="Arial" panose="020B0604020202020204" pitchFamily="34" charset="0"/>
                <a:cs typeface="Arial" panose="020B0604020202020204" pitchFamily="34" charset="0"/>
              </a:rPr>
              <a:t>ART denial, program may initiate final appeal to the Liver </a:t>
            </a:r>
            <a:r>
              <a:rPr lang="en-US" altLang="en-US" sz="2400" dirty="0" smtClean="0">
                <a:solidFill>
                  <a:srgbClr val="002045"/>
                </a:solidFill>
                <a:latin typeface="Arial" panose="020B0604020202020204" pitchFamily="34" charset="0"/>
                <a:cs typeface="Arial" panose="020B0604020202020204" pitchFamily="34" charset="0"/>
              </a:rPr>
              <a:t>Committee</a:t>
            </a:r>
          </a:p>
          <a:p>
            <a:pPr lvl="1">
              <a:defRPr/>
            </a:pPr>
            <a:endParaRPr lang="en-US" altLang="en-US" sz="2800" dirty="0">
              <a:latin typeface="Arial" panose="020B0604020202020204" pitchFamily="34" charset="0"/>
              <a:cs typeface="Arial" panose="020B0604020202020204" pitchFamily="34" charset="0"/>
            </a:endParaRPr>
          </a:p>
          <a:p>
            <a:pPr lvl="1">
              <a:defRPr/>
            </a:pPr>
            <a:endParaRPr lang="en-US" altLang="en-US" sz="2600" dirty="0" smtClean="0">
              <a:latin typeface="Arial" panose="020B0604020202020204" pitchFamily="34" charset="0"/>
              <a:cs typeface="Arial" panose="020B0604020202020204" pitchFamily="34" charset="0"/>
            </a:endParaRPr>
          </a:p>
        </p:txBody>
      </p:sp>
      <p:sp>
        <p:nvSpPr>
          <p:cNvPr id="3" name="Title 2"/>
          <p:cNvSpPr>
            <a:spLocks noGrp="1"/>
          </p:cNvSpPr>
          <p:nvPr>
            <p:ph type="title"/>
          </p:nvPr>
        </p:nvSpPr>
        <p:spPr>
          <a:xfrm>
            <a:off x="385279" y="254284"/>
            <a:ext cx="11651769" cy="850932"/>
          </a:xfrm>
        </p:spPr>
        <p:txBody>
          <a:bodyPr/>
          <a:lstStyle/>
          <a:p>
            <a:r>
              <a:rPr lang="en-US" sz="4400" dirty="0" smtClean="0"/>
              <a:t>NLRB: Structure</a:t>
            </a:r>
            <a:endParaRPr lang="en-US" sz="4400" dirty="0"/>
          </a:p>
        </p:txBody>
      </p:sp>
      <p:sp>
        <p:nvSpPr>
          <p:cNvPr id="4" name="Slide Number Placeholder 3"/>
          <p:cNvSpPr>
            <a:spLocks noGrp="1"/>
          </p:cNvSpPr>
          <p:nvPr>
            <p:ph type="sldNum" sz="quarter" idx="4"/>
          </p:nvPr>
        </p:nvSpPr>
        <p:spPr/>
        <p:txBody>
          <a:bodyPr/>
          <a:lstStyle/>
          <a:p>
            <a:fld id="{AFEF8753-48E3-DC43-B5AB-733E5321FD2E}" type="slidenum">
              <a:rPr lang="en-US" smtClean="0">
                <a:solidFill>
                  <a:srgbClr val="000000">
                    <a:tint val="75000"/>
                  </a:srgbClr>
                </a:solidFill>
              </a:rPr>
              <a:pPr/>
              <a:t>8</a:t>
            </a:fld>
            <a:endParaRPr lang="en-US" dirty="0">
              <a:solidFill>
                <a:srgbClr val="000000">
                  <a:tint val="75000"/>
                </a:srgbClr>
              </a:solidFill>
            </a:endParaRPr>
          </a:p>
        </p:txBody>
      </p:sp>
    </p:spTree>
    <p:extLst>
      <p:ext uri="{BB962C8B-B14F-4D97-AF65-F5344CB8AC3E}">
        <p14:creationId xmlns:p14="http://schemas.microsoft.com/office/powerpoint/2010/main" val="36348558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5278" y="1606378"/>
            <a:ext cx="11394917" cy="4312508"/>
          </a:xfrm>
        </p:spPr>
        <p:txBody>
          <a:bodyPr>
            <a:noAutofit/>
          </a:bodyPr>
          <a:lstStyle/>
          <a:p>
            <a:pPr>
              <a:defRPr/>
            </a:pPr>
            <a:r>
              <a:rPr lang="en-US" altLang="en-US" sz="3200" dirty="0" smtClean="0">
                <a:latin typeface="Arial" panose="020B0604020202020204" pitchFamily="34" charset="0"/>
                <a:cs typeface="Arial" panose="020B0604020202020204" pitchFamily="34" charset="0"/>
              </a:rPr>
              <a:t>Changes how cases are reviewed and scores awarded</a:t>
            </a:r>
          </a:p>
          <a:p>
            <a:pPr lvl="1">
              <a:defRPr/>
            </a:pPr>
            <a:r>
              <a:rPr lang="en-US" altLang="en-US" sz="2400" dirty="0" smtClean="0">
                <a:solidFill>
                  <a:srgbClr val="001B37"/>
                </a:solidFill>
                <a:latin typeface="Arial" panose="020B0604020202020204" pitchFamily="34" charset="0"/>
                <a:cs typeface="Arial" panose="020B0604020202020204" pitchFamily="34" charset="0"/>
              </a:rPr>
              <a:t>Median MELD at transplant (</a:t>
            </a:r>
            <a:r>
              <a:rPr lang="en-US" altLang="en-US" sz="2400" dirty="0" err="1" smtClean="0">
                <a:solidFill>
                  <a:srgbClr val="001B37"/>
                </a:solidFill>
                <a:latin typeface="Arial" panose="020B0604020202020204" pitchFamily="34" charset="0"/>
                <a:cs typeface="Arial" panose="020B0604020202020204" pitchFamily="34" charset="0"/>
              </a:rPr>
              <a:t>MMaT</a:t>
            </a:r>
            <a:r>
              <a:rPr lang="en-US" altLang="en-US" sz="2400" dirty="0" smtClean="0">
                <a:solidFill>
                  <a:srgbClr val="001B37"/>
                </a:solidFill>
                <a:latin typeface="Arial" panose="020B0604020202020204" pitchFamily="34" charset="0"/>
                <a:cs typeface="Arial" panose="020B0604020202020204" pitchFamily="34" charset="0"/>
              </a:rPr>
              <a:t>) score by DSA, minus 3 points, will be the default score for many candidates with </a:t>
            </a:r>
            <a:r>
              <a:rPr lang="en-US" altLang="en-US" sz="2400" smtClean="0">
                <a:solidFill>
                  <a:srgbClr val="001B37"/>
                </a:solidFill>
                <a:latin typeface="Arial" panose="020B0604020202020204" pitchFamily="34" charset="0"/>
                <a:cs typeface="Arial" panose="020B0604020202020204" pitchFamily="34" charset="0"/>
              </a:rPr>
              <a:t>standard exceptions</a:t>
            </a:r>
            <a:endParaRPr lang="en-US" altLang="en-US" sz="2400" dirty="0" smtClean="0">
              <a:solidFill>
                <a:srgbClr val="001B37"/>
              </a:solidFill>
              <a:latin typeface="Arial" panose="020B0604020202020204" pitchFamily="34" charset="0"/>
              <a:cs typeface="Arial" panose="020B0604020202020204" pitchFamily="34" charset="0"/>
            </a:endParaRPr>
          </a:p>
          <a:p>
            <a:pPr lvl="1">
              <a:defRPr/>
            </a:pPr>
            <a:r>
              <a:rPr lang="en-US" altLang="en-US" sz="2400" dirty="0" smtClean="0">
                <a:solidFill>
                  <a:srgbClr val="001B37"/>
                </a:solidFill>
                <a:latin typeface="Arial" panose="020B0604020202020204" pitchFamily="34" charset="0"/>
                <a:cs typeface="Arial" panose="020B0604020202020204" pitchFamily="34" charset="0"/>
              </a:rPr>
              <a:t>Eliminates the “MELD elevator” </a:t>
            </a:r>
            <a:endParaRPr lang="en-US" altLang="en-US" sz="2400" dirty="0">
              <a:latin typeface="Arial" panose="020B0604020202020204" pitchFamily="34" charset="0"/>
              <a:cs typeface="Arial" panose="020B0604020202020204" pitchFamily="34" charset="0"/>
            </a:endParaRPr>
          </a:p>
          <a:p>
            <a:pPr marL="287338" lvl="1" indent="-287338">
              <a:defRPr/>
            </a:pPr>
            <a:r>
              <a:rPr lang="en-US" altLang="en-US" sz="3200" dirty="0" smtClean="0">
                <a:solidFill>
                  <a:srgbClr val="001B37"/>
                </a:solidFill>
                <a:latin typeface="Arial" panose="020B0604020202020204" pitchFamily="34" charset="0"/>
                <a:cs typeface="Arial" panose="020B0604020202020204" pitchFamily="34" charset="0"/>
              </a:rPr>
              <a:t>NLRB will review non-standard exception requests</a:t>
            </a:r>
          </a:p>
          <a:p>
            <a:pPr marL="515938" lvl="2" indent="-287338">
              <a:defRPr/>
            </a:pPr>
            <a:r>
              <a:rPr lang="en-US" altLang="en-US" sz="2400" dirty="0" smtClean="0">
                <a:solidFill>
                  <a:srgbClr val="001B37"/>
                </a:solidFill>
                <a:latin typeface="Arial" panose="020B0604020202020204" pitchFamily="34" charset="0"/>
                <a:cs typeface="Arial" panose="020B0604020202020204" pitchFamily="34" charset="0"/>
              </a:rPr>
              <a:t>Typically related to the </a:t>
            </a:r>
            <a:r>
              <a:rPr lang="en-US" altLang="en-US" sz="2400" dirty="0" err="1" smtClean="0">
                <a:solidFill>
                  <a:srgbClr val="001B37"/>
                </a:solidFill>
                <a:latin typeface="Arial" panose="020B0604020202020204" pitchFamily="34" charset="0"/>
                <a:cs typeface="Arial" panose="020B0604020202020204" pitchFamily="34" charset="0"/>
              </a:rPr>
              <a:t>MMaT</a:t>
            </a:r>
            <a:endParaRPr lang="en-US" altLang="en-US" sz="2400" dirty="0" smtClean="0">
              <a:solidFill>
                <a:srgbClr val="001B37"/>
              </a:solidFill>
              <a:latin typeface="Arial" panose="020B0604020202020204" pitchFamily="34" charset="0"/>
              <a:cs typeface="Arial" panose="020B0604020202020204" pitchFamily="34" charset="0"/>
            </a:endParaRPr>
          </a:p>
          <a:p>
            <a:pPr marL="515938" lvl="2" indent="-287338">
              <a:defRPr/>
            </a:pPr>
            <a:r>
              <a:rPr lang="en-US" altLang="en-US" sz="2400" dirty="0" smtClean="0">
                <a:solidFill>
                  <a:srgbClr val="001B37"/>
                </a:solidFill>
                <a:latin typeface="Arial" panose="020B0604020202020204" pitchFamily="34" charset="0"/>
                <a:cs typeface="Arial" panose="020B0604020202020204" pitchFamily="34" charset="0"/>
              </a:rPr>
              <a:t>Guidance documents have been created to help the NLRB and to help centers and these can be found on the </a:t>
            </a:r>
            <a:r>
              <a:rPr lang="en-US" altLang="en-US" sz="2400" dirty="0">
                <a:solidFill>
                  <a:srgbClr val="001B37"/>
                </a:solidFill>
                <a:latin typeface="Arial" panose="020B0604020202020204" pitchFamily="34" charset="0"/>
                <a:cs typeface="Arial" panose="020B0604020202020204" pitchFamily="34" charset="0"/>
              </a:rPr>
              <a:t>OPTN website </a:t>
            </a:r>
            <a:r>
              <a:rPr lang="en-US" altLang="en-US" sz="2400" dirty="0">
                <a:solidFill>
                  <a:srgbClr val="001B37"/>
                </a:solidFill>
                <a:latin typeface="Arial" panose="020B0604020202020204" pitchFamily="34" charset="0"/>
                <a:cs typeface="Arial" panose="020B0604020202020204" pitchFamily="34" charset="0"/>
                <a:hlinkClick r:id="rId3"/>
              </a:rPr>
              <a:t>https://optn.transplant.hrsa.gov/resources/guidance/liver-review-board-guidance</a:t>
            </a:r>
            <a:r>
              <a:rPr lang="en-US" altLang="en-US" sz="2400" dirty="0" smtClean="0">
                <a:solidFill>
                  <a:srgbClr val="001B37"/>
                </a:solidFill>
                <a:latin typeface="Arial" panose="020B0604020202020204" pitchFamily="34" charset="0"/>
                <a:cs typeface="Arial" panose="020B0604020202020204" pitchFamily="34" charset="0"/>
                <a:hlinkClick r:id="rId3"/>
              </a:rPr>
              <a:t>/</a:t>
            </a:r>
            <a:endParaRPr lang="en-US" altLang="en-US" sz="2400" dirty="0" smtClean="0">
              <a:solidFill>
                <a:srgbClr val="001B37"/>
              </a:solidFill>
              <a:latin typeface="Arial" panose="020B0604020202020204" pitchFamily="34" charset="0"/>
              <a:cs typeface="Arial" panose="020B0604020202020204" pitchFamily="34" charset="0"/>
            </a:endParaRPr>
          </a:p>
          <a:p>
            <a:pPr marL="515938" lvl="2" indent="-287338">
              <a:defRPr/>
            </a:pPr>
            <a:endParaRPr lang="en-US" altLang="en-US" sz="2400" dirty="0" smtClean="0">
              <a:solidFill>
                <a:srgbClr val="001B37"/>
              </a:solidFill>
              <a:latin typeface="Arial" panose="020B0604020202020204" pitchFamily="34" charset="0"/>
              <a:cs typeface="Arial" panose="020B0604020202020204" pitchFamily="34" charset="0"/>
            </a:endParaRPr>
          </a:p>
          <a:p>
            <a:pPr marL="228600" lvl="2" indent="0">
              <a:buNone/>
              <a:defRPr/>
            </a:pPr>
            <a:endParaRPr lang="en-US" altLang="en-US" sz="2400" dirty="0" smtClean="0">
              <a:solidFill>
                <a:srgbClr val="001B37"/>
              </a:solidFill>
              <a:latin typeface="Arial" panose="020B0604020202020204" pitchFamily="34" charset="0"/>
              <a:cs typeface="Arial" panose="020B0604020202020204" pitchFamily="34" charset="0"/>
            </a:endParaRPr>
          </a:p>
          <a:p>
            <a:pPr marL="0" indent="0">
              <a:buNone/>
              <a:defRPr/>
            </a:pPr>
            <a:endParaRPr lang="en-US" altLang="en-US" sz="3200" dirty="0" smtClean="0">
              <a:latin typeface="Arial" panose="020B0604020202020204" pitchFamily="34" charset="0"/>
              <a:cs typeface="Arial" panose="020B0604020202020204" pitchFamily="34" charset="0"/>
            </a:endParaRPr>
          </a:p>
        </p:txBody>
      </p:sp>
      <p:sp>
        <p:nvSpPr>
          <p:cNvPr id="3" name="Title 2"/>
          <p:cNvSpPr>
            <a:spLocks noGrp="1"/>
          </p:cNvSpPr>
          <p:nvPr>
            <p:ph type="title"/>
          </p:nvPr>
        </p:nvSpPr>
        <p:spPr>
          <a:xfrm>
            <a:off x="385279" y="254283"/>
            <a:ext cx="11651769" cy="1166743"/>
          </a:xfrm>
        </p:spPr>
        <p:txBody>
          <a:bodyPr/>
          <a:lstStyle/>
          <a:p>
            <a:r>
              <a:rPr lang="en-US" sz="4400" dirty="0" smtClean="0"/>
              <a:t>NLRB: Details</a:t>
            </a:r>
            <a:endParaRPr lang="en-US" sz="4400" dirty="0"/>
          </a:p>
        </p:txBody>
      </p:sp>
      <p:sp>
        <p:nvSpPr>
          <p:cNvPr id="4" name="Slide Number Placeholder 3"/>
          <p:cNvSpPr>
            <a:spLocks noGrp="1"/>
          </p:cNvSpPr>
          <p:nvPr>
            <p:ph type="sldNum" sz="quarter" idx="4"/>
          </p:nvPr>
        </p:nvSpPr>
        <p:spPr/>
        <p:txBody>
          <a:bodyPr/>
          <a:lstStyle/>
          <a:p>
            <a:fld id="{AFEF8753-48E3-DC43-B5AB-733E5321FD2E}" type="slidenum">
              <a:rPr lang="en-US" smtClean="0"/>
              <a:pPr/>
              <a:t>9</a:t>
            </a:fld>
            <a:endParaRPr lang="en-US" dirty="0"/>
          </a:p>
        </p:txBody>
      </p:sp>
    </p:spTree>
    <p:extLst>
      <p:ext uri="{BB962C8B-B14F-4D97-AF65-F5344CB8AC3E}">
        <p14:creationId xmlns:p14="http://schemas.microsoft.com/office/powerpoint/2010/main" val="266613492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po">
  <a:themeElements>
    <a:clrScheme name="Custom 4">
      <a:dk1>
        <a:srgbClr val="000000"/>
      </a:dk1>
      <a:lt1>
        <a:sysClr val="window" lastClr="FFFFFF"/>
      </a:lt1>
      <a:dk2>
        <a:srgbClr val="0A468C"/>
      </a:dk2>
      <a:lt2>
        <a:srgbClr val="0FA0E4"/>
      </a:lt2>
      <a:accent1>
        <a:srgbClr val="FBC01E"/>
      </a:accent1>
      <a:accent2>
        <a:srgbClr val="78B43C"/>
      </a:accent2>
      <a:accent3>
        <a:srgbClr val="FA8716"/>
      </a:accent3>
      <a:accent4>
        <a:srgbClr val="BE0204"/>
      </a:accent4>
      <a:accent5>
        <a:srgbClr val="800040"/>
      </a:accent5>
      <a:accent6>
        <a:srgbClr val="7E13E3"/>
      </a:accent6>
      <a:hlink>
        <a:srgbClr val="0FA0E4"/>
      </a:hlink>
      <a:folHlink>
        <a:srgbClr val="D0B9F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xpo">
      <a:fillStyleLst>
        <a:solidFill>
          <a:schemeClr val="phClr"/>
        </a:solidFill>
        <a:gradFill rotWithShape="1">
          <a:gsLst>
            <a:gs pos="0">
              <a:schemeClr val="phClr">
                <a:tint val="100000"/>
                <a:satMod val="130000"/>
              </a:schemeClr>
            </a:gs>
            <a:gs pos="100000">
              <a:schemeClr val="phClr">
                <a:tint val="50000"/>
                <a:satMod val="150000"/>
              </a:schemeClr>
            </a:gs>
          </a:gsLst>
          <a:lin ang="16200000" scaled="1"/>
        </a:gradFill>
        <a:gradFill rotWithShape="1">
          <a:gsLst>
            <a:gs pos="0">
              <a:schemeClr val="phClr">
                <a:shade val="93000"/>
                <a:satMod val="130000"/>
              </a:schemeClr>
            </a:gs>
            <a:gs pos="60000">
              <a:schemeClr val="phClr">
                <a:tint val="80000"/>
                <a:shade val="93000"/>
                <a:satMod val="130000"/>
              </a:schemeClr>
            </a:gs>
            <a:gs pos="100000">
              <a:schemeClr val="phClr">
                <a:tint val="50000"/>
                <a:shade val="94000"/>
                <a:alpha val="100000"/>
                <a:satMod val="135000"/>
              </a:schemeClr>
            </a:gs>
          </a:gsLst>
          <a:lin ang="16200000" scaled="0"/>
        </a:gra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34925" cap="flat" cmpd="sng" algn="ctr">
          <a:gradFill>
            <a:gsLst>
              <a:gs pos="0">
                <a:schemeClr val="accent1">
                  <a:lumMod val="40000"/>
                  <a:lumOff val="60000"/>
                </a:schemeClr>
              </a:gs>
              <a:gs pos="50000">
                <a:schemeClr val="accent1"/>
              </a:gs>
              <a:gs pos="100000">
                <a:schemeClr val="accent1">
                  <a:lumMod val="50000"/>
                </a:schemeClr>
              </a:gs>
            </a:gsLst>
            <a:lin ang="18600000" scaled="0"/>
          </a:gradFill>
          <a:prstDash val="solid"/>
        </a:ln>
      </a:lnStyleLst>
      <a:effectStyleLst>
        <a:effectStyle>
          <a:effectLst/>
        </a:effectStyle>
        <a:effectStyle>
          <a:effectLst>
            <a:innerShdw blurRad="50800" dist="25400" dir="13500000">
              <a:srgbClr val="C0C0C0">
                <a:alpha val="75000"/>
              </a:srgbClr>
            </a:innerShdw>
            <a:outerShdw blurRad="63500" dist="38100" dir="5400000" sx="105000" sy="105000" algn="br" rotWithShape="0">
              <a:srgbClr val="000000">
                <a:alpha val="30000"/>
              </a:srgbClr>
            </a:outerShdw>
          </a:effectLst>
        </a:effectStyle>
        <a:effectStyle>
          <a:effectLst>
            <a:innerShdw blurRad="50800" dist="25400" dir="16200000">
              <a:srgbClr val="C0C0C0">
                <a:alpha val="75000"/>
              </a:srgbClr>
            </a:innerShdw>
            <a:reflection blurRad="63500" stA="40000" endPos="50000" dist="12700" dir="54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a:blip xmlns:r="http://schemas.openxmlformats.org/officeDocument/2006/relationships" r:embed="rId1"/>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Due_x0020_Date xmlns="eb91da90-ef78-48fa-8294-c2e3b9c4157a" xsi:nil="true"/>
    <Note xmlns="eb91da90-ef78-48fa-8294-c2e3b9c4157a"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9016BBB36FB9644B4DC5A4168E0CC9B" ma:contentTypeVersion="2" ma:contentTypeDescription="Create a new document." ma:contentTypeScope="" ma:versionID="153c61b9d62639d5fba16c15d24230f8">
  <xsd:schema xmlns:xsd="http://www.w3.org/2001/XMLSchema" xmlns:xs="http://www.w3.org/2001/XMLSchema" xmlns:p="http://schemas.microsoft.com/office/2006/metadata/properties" xmlns:ns2="eb91da90-ef78-48fa-8294-c2e3b9c4157a" targetNamespace="http://schemas.microsoft.com/office/2006/metadata/properties" ma:root="true" ma:fieldsID="0720fbe528f39436e7d2e4027fd66aeb" ns2:_="">
    <xsd:import namespace="eb91da90-ef78-48fa-8294-c2e3b9c4157a"/>
    <xsd:element name="properties">
      <xsd:complexType>
        <xsd:sequence>
          <xsd:element name="documentManagement">
            <xsd:complexType>
              <xsd:all>
                <xsd:element ref="ns2:Note" minOccurs="0"/>
                <xsd:element ref="ns2:Due_x0020_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91da90-ef78-48fa-8294-c2e3b9c4157a" elementFormDefault="qualified">
    <xsd:import namespace="http://schemas.microsoft.com/office/2006/documentManagement/types"/>
    <xsd:import namespace="http://schemas.microsoft.com/office/infopath/2007/PartnerControls"/>
    <xsd:element name="Note" ma:index="8" nillable="true" ma:displayName="Notes" ma:internalName="Note">
      <xsd:simpleType>
        <xsd:restriction base="dms:Note">
          <xsd:maxLength value="255"/>
        </xsd:restriction>
      </xsd:simpleType>
    </xsd:element>
    <xsd:element name="Due_x0020_Date" ma:index="9" nillable="true" ma:displayName="Due Date" ma:format="DateOnly" ma:internalName="Due_x0020_Dat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CB4DD36-3E77-48C1-BD50-FF15F831F4D8}">
  <ds:schemaRefs>
    <ds:schemaRef ds:uri="eb91da90-ef78-48fa-8294-c2e3b9c4157a"/>
    <ds:schemaRef ds:uri="http://purl.org/dc/terms/"/>
    <ds:schemaRef ds:uri="http://schemas.microsoft.com/office/2006/metadata/properties"/>
    <ds:schemaRef ds:uri="http://schemas.microsoft.com/office/2006/documentManagement/types"/>
    <ds:schemaRef ds:uri="http://schemas.openxmlformats.org/package/2006/metadata/core-properties"/>
    <ds:schemaRef ds:uri="http://purl.org/dc/dcmitype/"/>
    <ds:schemaRef ds:uri="http://purl.org/dc/elements/1.1/"/>
    <ds:schemaRef ds:uri="http://schemas.microsoft.com/office/infopath/2007/PartnerControls"/>
    <ds:schemaRef ds:uri="http://www.w3.org/XML/1998/namespace"/>
  </ds:schemaRefs>
</ds:datastoreItem>
</file>

<file path=customXml/itemProps2.xml><?xml version="1.0" encoding="utf-8"?>
<ds:datastoreItem xmlns:ds="http://schemas.openxmlformats.org/officeDocument/2006/customXml" ds:itemID="{19AC5259-4682-454A-9542-9B6F82E2C399}">
  <ds:schemaRefs>
    <ds:schemaRef ds:uri="http://schemas.microsoft.com/sharepoint/v3/contenttype/forms"/>
  </ds:schemaRefs>
</ds:datastoreItem>
</file>

<file path=customXml/itemProps3.xml><?xml version="1.0" encoding="utf-8"?>
<ds:datastoreItem xmlns:ds="http://schemas.openxmlformats.org/officeDocument/2006/customXml" ds:itemID="{BE251E99-EAD0-41D4-926D-82E1D4754E6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b91da90-ef78-48fa-8294-c2e3b9c4157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1503</TotalTime>
  <Words>2511</Words>
  <Application>Microsoft Office PowerPoint</Application>
  <PresentationFormat>Custom</PresentationFormat>
  <Paragraphs>238</Paragraphs>
  <Slides>14</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Myriad Pro</vt:lpstr>
      <vt:lpstr>Wingdings</vt:lpstr>
      <vt:lpstr>Expo</vt:lpstr>
      <vt:lpstr>Liver and Intestinal Organ Transplantation Committee</vt:lpstr>
      <vt:lpstr>Recent Policy Implementation: Automatic Approval of HCC Exceptions</vt:lpstr>
      <vt:lpstr>Recent Public Comment Proposals</vt:lpstr>
      <vt:lpstr>Recent policy approval: Enhancing Liver Distribution</vt:lpstr>
      <vt:lpstr>Recent policy approval: Enhancing Liver Distribution</vt:lpstr>
      <vt:lpstr>Upcoming Policy Implementation: NLRB</vt:lpstr>
      <vt:lpstr>NLRB: Structure</vt:lpstr>
      <vt:lpstr>NLRB: Structure</vt:lpstr>
      <vt:lpstr>NLRB: Details</vt:lpstr>
      <vt:lpstr>NLRB: Details</vt:lpstr>
      <vt:lpstr>Adult Standard Exception Points</vt:lpstr>
      <vt:lpstr>Pediatric Standard Exception Points for Candidates 12-17 years old</vt:lpstr>
      <vt:lpstr>Pediatric Standard Exception Points for Candidates &lt; 12 years old</vt:lpstr>
      <vt:lpstr>Questions?</vt:lpstr>
    </vt:vector>
  </TitlesOfParts>
  <Company>UNOS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Liver and Intestinal Organ Transplantation Committee</dc:title>
  <dc:creator>Kevin Smolen</dc:creator>
  <cp:lastModifiedBy>Desiree Tenenbaum</cp:lastModifiedBy>
  <cp:revision>102</cp:revision>
  <dcterms:created xsi:type="dcterms:W3CDTF">2010-09-17T15:26:33Z</dcterms:created>
  <dcterms:modified xsi:type="dcterms:W3CDTF">2018-02-02T18:08:21Z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0x010100B9016BBB36FB9644B4DC5A4168E0CC9B</vt:lpwstr>
  </property>
  <property fmtid="{D5CDD505-2E9C-101B-9397-08002B2CF9AE}" pid="3" name="_dlc_DocIdItemGuid">
    <vt:lpwstr>77589e5d-3c9a-4ae7-8e91-b377234c341b</vt:lpwstr>
  </property>
  <property fmtid="{D5CDD505-2E9C-101B-9397-08002B2CF9AE}" pid="4" name="Committee">
    <vt:lpwstr>6;#Liver and Intestinal Organ Transplantation|b0acb3d8-2643-46db-a757-b03d0e0e3c76</vt:lpwstr>
  </property>
</Properties>
</file>