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7" r:id="rId5"/>
    <p:sldId id="258" r:id="rId6"/>
    <p:sldId id="263" r:id="rId7"/>
    <p:sldId id="259" r:id="rId8"/>
    <p:sldId id="264"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Liz Robbins Callahan" initials="LRC" lastIdx="2" clrIdx="0">
    <p:extLst>
      <p:ext uri="{19B8F6BF-5375-455C-9EA6-DF929625EA0E}">
        <p15:presenceInfo xmlns:p15="http://schemas.microsoft.com/office/powerpoint/2012/main" userId="Liz Robbins Callah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65591" autoAdjust="0"/>
  </p:normalViewPr>
  <p:slideViewPr>
    <p:cSldViewPr snapToGrid="0">
      <p:cViewPr varScale="1">
        <p:scale>
          <a:sx n="75" d="100"/>
          <a:sy n="75" d="100"/>
        </p:scale>
        <p:origin x="19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F96D31-9977-4F2B-B797-BE16C7DA2BCB}" type="datetimeFigureOut">
              <a:rPr lang="en-US" smtClean="0"/>
              <a:t>8/22/2018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B8C033-EAFE-44CE-BA7B-88DBEFDCC2E1}" type="slidenum">
              <a:rPr lang="en-US" smtClean="0"/>
              <a:t>‹#›</a:t>
            </a:fld>
            <a:endParaRPr lang="en-US"/>
          </a:p>
        </p:txBody>
      </p:sp>
    </p:spTree>
    <p:extLst>
      <p:ext uri="{BB962C8B-B14F-4D97-AF65-F5344CB8AC3E}">
        <p14:creationId xmlns:p14="http://schemas.microsoft.com/office/powerpoint/2010/main" val="720475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The Board</a:t>
            </a:r>
            <a:r>
              <a:rPr lang="en-US" b="0" baseline="0" dirty="0" smtClean="0"/>
              <a:t> approved </a:t>
            </a:r>
            <a:r>
              <a:rPr lang="en-US" baseline="0" dirty="0" smtClean="0"/>
              <a:t>t</a:t>
            </a:r>
            <a:r>
              <a:rPr lang="en-US" dirty="0" smtClean="0"/>
              <a:t>he</a:t>
            </a:r>
            <a:r>
              <a:rPr lang="en-US" baseline="0" dirty="0" smtClean="0"/>
              <a:t> detailed training and experience requirements for key personnel at VCA transplant programs in June 2015. </a:t>
            </a:r>
            <a:r>
              <a:rPr lang="en-US" b="0" baseline="0" dirty="0" smtClean="0"/>
              <a:t>They approved a </a:t>
            </a:r>
            <a:r>
              <a:rPr lang="en-US" baseline="0" dirty="0" smtClean="0"/>
              <a:t>subsequent proposal clarifying what body parts were considered VCAs in June 2016. UNOS staff will be contacting VCA transplant programs as the application process nears. The target for this application period is Q2 2019.</a:t>
            </a:r>
            <a:endParaRPr lang="en-US"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3CA5C01-914A-4E05-9249-C1BC67D803B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92937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new proposals were approved by the Board</a:t>
            </a:r>
            <a:r>
              <a:rPr lang="en-US" baseline="0" dirty="0" smtClean="0"/>
              <a:t> in June 2018:</a:t>
            </a:r>
          </a:p>
          <a:p>
            <a:pPr marL="685800" lvl="1" indent="-228600">
              <a:buFont typeface="+mj-lt"/>
              <a:buAutoNum type="arabicPeriod"/>
            </a:pPr>
            <a:r>
              <a:rPr lang="en-US" baseline="0" dirty="0" smtClean="0"/>
              <a:t>Guidance to OPOs to Optimize VCA Authorization and Recovery is available on the OPTN website now.</a:t>
            </a:r>
          </a:p>
          <a:p>
            <a:pPr marL="685800" lvl="1" indent="-228600">
              <a:buFont typeface="+mj-lt"/>
              <a:buAutoNum type="arabicPeriod"/>
            </a:pPr>
            <a:r>
              <a:rPr lang="en-US" baseline="0" dirty="0" smtClean="0"/>
              <a:t>Modifications to the VCA membership requirements for greater alignment with other organ program requirements will be implemented in tandem with membership proposals on the prior slide; the target for this application period is Q2 2019.</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3CA5C01-914A-4E05-9249-C1BC67D803B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48116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latin typeface="Arial" panose="020B0604020202020204" pitchFamily="34" charset="0"/>
                <a:cs typeface="Arial" panose="020B0604020202020204" pitchFamily="34" charset="0"/>
              </a:rPr>
              <a:t>The VCA Data Subcommittee is having on-going discussions on a proposal to collect wider amounts of information on VCA transplant recipients. The goal of this project is to have a better understanding of VCA functional outcomes to guide future policy-making decisions. A target for public comment on this proposal is August 2019.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smtClean="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3CA5C01-914A-4E05-9249-C1BC67D803B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1157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685" y="1721629"/>
            <a:ext cx="11076516"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685" y="3810000"/>
            <a:ext cx="11076516"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extLst>
      <p:ext uri="{BB962C8B-B14F-4D97-AF65-F5344CB8AC3E}">
        <p14:creationId xmlns:p14="http://schemas.microsoft.com/office/powerpoint/2010/main" val="4111627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379" y="1348829"/>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380"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extLst>
      <p:ext uri="{BB962C8B-B14F-4D97-AF65-F5344CB8AC3E}">
        <p14:creationId xmlns:p14="http://schemas.microsoft.com/office/powerpoint/2010/main" val="41478985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380"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379" y="1348829"/>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05209" y="6326539"/>
            <a:ext cx="1781322" cy="421957"/>
          </a:xfrm>
          <a:prstGeom prst="rect">
            <a:avLst/>
          </a:prstGeom>
        </p:spPr>
      </p:pic>
    </p:spTree>
    <p:extLst>
      <p:ext uri="{BB962C8B-B14F-4D97-AF65-F5344CB8AC3E}">
        <p14:creationId xmlns:p14="http://schemas.microsoft.com/office/powerpoint/2010/main" val="3897851286"/>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defTabSz="457200"/>
            <a:fld id="{AFEF8753-48E3-DC43-B5AB-733E5321FD2E}" type="slidenum">
              <a:rPr lang="en-US">
                <a:solidFill>
                  <a:srgbClr val="000000">
                    <a:tint val="75000"/>
                  </a:srgbClr>
                </a:solidFill>
              </a:rPr>
              <a:pPr defTabSz="457200"/>
              <a:t>1</a:t>
            </a:fld>
            <a:endParaRPr lang="en-US" dirty="0">
              <a:solidFill>
                <a:srgbClr val="000000">
                  <a:tint val="75000"/>
                </a:srgbClr>
              </a:solidFill>
            </a:endParaRPr>
          </a:p>
        </p:txBody>
      </p:sp>
      <p:sp>
        <p:nvSpPr>
          <p:cNvPr id="5" name="Title 1"/>
          <p:cNvSpPr>
            <a:spLocks noGrp="1"/>
          </p:cNvSpPr>
          <p:nvPr>
            <p:ph type="ctrTitle"/>
          </p:nvPr>
        </p:nvSpPr>
        <p:spPr>
          <a:xfrm>
            <a:off x="558129" y="1721629"/>
            <a:ext cx="11073631" cy="1619250"/>
          </a:xfrm>
        </p:spPr>
        <p:txBody>
          <a:bodyPr/>
          <a:lstStyle/>
          <a:p>
            <a:r>
              <a:rPr lang="en-US" sz="6000" dirty="0"/>
              <a:t>Vascularized Composite Allograft (VCA) Transplantation Committee</a:t>
            </a:r>
          </a:p>
        </p:txBody>
      </p:sp>
      <p:sp>
        <p:nvSpPr>
          <p:cNvPr id="6" name="Subtitle 2"/>
          <p:cNvSpPr>
            <a:spLocks noGrp="1"/>
          </p:cNvSpPr>
          <p:nvPr>
            <p:ph type="subTitle" idx="1"/>
          </p:nvPr>
        </p:nvSpPr>
        <p:spPr>
          <a:xfrm>
            <a:off x="558128" y="4105711"/>
            <a:ext cx="11073631" cy="753036"/>
          </a:xfrm>
        </p:spPr>
        <p:txBody>
          <a:bodyPr>
            <a:normAutofit/>
          </a:bodyPr>
          <a:lstStyle/>
          <a:p>
            <a:r>
              <a:rPr lang="en-US" sz="3600" dirty="0" smtClean="0"/>
              <a:t>Fall 2018</a:t>
            </a:r>
            <a:endParaRPr lang="en-US" sz="3600" dirty="0"/>
          </a:p>
        </p:txBody>
      </p:sp>
    </p:spTree>
    <p:extLst>
      <p:ext uri="{BB962C8B-B14F-4D97-AF65-F5344CB8AC3E}">
        <p14:creationId xmlns:p14="http://schemas.microsoft.com/office/powerpoint/2010/main" val="1698258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296146675"/>
              </p:ext>
            </p:extLst>
          </p:nvPr>
        </p:nvGraphicFramePr>
        <p:xfrm>
          <a:off x="386868" y="1007873"/>
          <a:ext cx="11395283" cy="5059608"/>
        </p:xfrm>
        <a:graphic>
          <a:graphicData uri="http://schemas.openxmlformats.org/drawingml/2006/table">
            <a:tbl>
              <a:tblPr firstRow="1" bandRow="1">
                <a:tableStyleId>{21E4AEA4-8DFA-4A89-87EB-49C32662AFE0}</a:tableStyleId>
              </a:tblPr>
              <a:tblGrid>
                <a:gridCol w="7368071">
                  <a:extLst>
                    <a:ext uri="{9D8B030D-6E8A-4147-A177-3AD203B41FA5}">
                      <a16:colId xmlns:a16="http://schemas.microsoft.com/office/drawing/2014/main" val="20000"/>
                    </a:ext>
                  </a:extLst>
                </a:gridCol>
                <a:gridCol w="1733550">
                  <a:extLst>
                    <a:ext uri="{9D8B030D-6E8A-4147-A177-3AD203B41FA5}">
                      <a16:colId xmlns:a16="http://schemas.microsoft.com/office/drawing/2014/main" val="20001"/>
                    </a:ext>
                  </a:extLst>
                </a:gridCol>
                <a:gridCol w="2293662">
                  <a:extLst>
                    <a:ext uri="{9D8B030D-6E8A-4147-A177-3AD203B41FA5}">
                      <a16:colId xmlns:a16="http://schemas.microsoft.com/office/drawing/2014/main" val="20002"/>
                    </a:ext>
                  </a:extLst>
                </a:gridCol>
              </a:tblGrid>
              <a:tr h="652591">
                <a:tc>
                  <a:txBody>
                    <a:bodyPr/>
                    <a:lstStyle/>
                    <a:p>
                      <a:pPr algn="ctr"/>
                      <a:r>
                        <a:rPr lang="en-US" sz="2400" dirty="0" smtClean="0">
                          <a:solidFill>
                            <a:schemeClr val="tx1"/>
                          </a:solidFill>
                          <a:latin typeface="Arial" panose="020B0604020202020204" pitchFamily="34" charset="0"/>
                          <a:cs typeface="Arial" panose="020B0604020202020204" pitchFamily="34" charset="0"/>
                        </a:rPr>
                        <a:t>Proposal</a:t>
                      </a:r>
                      <a:endParaRPr lang="en-US" sz="2400" dirty="0">
                        <a:solidFill>
                          <a:schemeClr val="tx1"/>
                        </a:solidFill>
                        <a:latin typeface="Arial" panose="020B0604020202020204" pitchFamily="34" charset="0"/>
                        <a:cs typeface="Arial" panose="020B0604020202020204" pitchFamily="34" charset="0"/>
                      </a:endParaRPr>
                    </a:p>
                  </a:txBody>
                  <a:tcPr marL="91416" marR="91416" marT="45708" marB="45708" anchor="ctr"/>
                </a:tc>
                <a:tc>
                  <a:txBody>
                    <a:bodyPr/>
                    <a:lstStyle/>
                    <a:p>
                      <a:pPr algn="ctr"/>
                      <a:r>
                        <a:rPr lang="en-US" sz="2000" dirty="0" smtClean="0">
                          <a:solidFill>
                            <a:schemeClr val="tx1"/>
                          </a:solidFill>
                          <a:latin typeface="Arial" panose="020B0604020202020204" pitchFamily="34" charset="0"/>
                          <a:cs typeface="Arial" panose="020B0604020202020204" pitchFamily="34" charset="0"/>
                        </a:rPr>
                        <a:t>Board Approval</a:t>
                      </a:r>
                      <a:endParaRPr lang="en-US" sz="2000" dirty="0">
                        <a:solidFill>
                          <a:schemeClr val="tx1"/>
                        </a:solidFill>
                        <a:latin typeface="Arial" panose="020B0604020202020204" pitchFamily="34" charset="0"/>
                        <a:cs typeface="Arial" panose="020B0604020202020204" pitchFamily="34" charset="0"/>
                      </a:endParaRPr>
                    </a:p>
                  </a:txBody>
                  <a:tcPr marL="91416" marR="91416" marT="45708" marB="45708" anchor="ctr"/>
                </a:tc>
                <a:tc>
                  <a:txBody>
                    <a:bodyPr/>
                    <a:lstStyle/>
                    <a:p>
                      <a:pPr algn="ctr"/>
                      <a:r>
                        <a:rPr lang="en-US" sz="2000" dirty="0" smtClean="0">
                          <a:solidFill>
                            <a:schemeClr val="tx1"/>
                          </a:solidFill>
                          <a:latin typeface="Arial" panose="020B0604020202020204" pitchFamily="34" charset="0"/>
                          <a:cs typeface="Arial" panose="020B0604020202020204" pitchFamily="34" charset="0"/>
                        </a:rPr>
                        <a:t>Implementation Date</a:t>
                      </a:r>
                      <a:endParaRPr lang="en-US" sz="2000" dirty="0">
                        <a:solidFill>
                          <a:schemeClr val="tx1"/>
                        </a:solidFill>
                        <a:latin typeface="Arial" panose="020B0604020202020204" pitchFamily="34" charset="0"/>
                        <a:cs typeface="Arial" panose="020B0604020202020204" pitchFamily="34" charset="0"/>
                      </a:endParaRPr>
                    </a:p>
                  </a:txBody>
                  <a:tcPr marL="91416" marR="91416" marT="45708" marB="45708" anchor="ctr"/>
                </a:tc>
                <a:extLst>
                  <a:ext uri="{0D108BD9-81ED-4DB2-BD59-A6C34878D82A}">
                    <a16:rowId xmlns:a16="http://schemas.microsoft.com/office/drawing/2014/main" val="10000"/>
                  </a:ext>
                </a:extLst>
              </a:tr>
              <a:tr h="1059229">
                <a:tc>
                  <a:txBody>
                    <a:bodyPr/>
                    <a:lstStyle/>
                    <a:p>
                      <a:r>
                        <a:rPr lang="en-US" sz="2400" b="1" dirty="0" smtClean="0">
                          <a:latin typeface="Arial" panose="020B0604020202020204" pitchFamily="34" charset="0"/>
                          <a:cs typeface="Arial" panose="020B0604020202020204" pitchFamily="34" charset="0"/>
                        </a:rPr>
                        <a:t>Membership Requirements for VCA Transplant</a:t>
                      </a:r>
                      <a:r>
                        <a:rPr lang="en-US" sz="2400" b="1" baseline="0" dirty="0" smtClean="0">
                          <a:latin typeface="Arial" panose="020B0604020202020204" pitchFamily="34" charset="0"/>
                          <a:cs typeface="Arial" panose="020B0604020202020204" pitchFamily="34" charset="0"/>
                        </a:rPr>
                        <a:t> Programs</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Established minimum training and experience requirements for key personnel</a:t>
                      </a:r>
                      <a:endParaRPr lang="en-US" sz="2400" dirty="0">
                        <a:latin typeface="Arial" panose="020B0604020202020204" pitchFamily="34" charset="0"/>
                        <a:cs typeface="Arial" panose="020B0604020202020204" pitchFamily="34" charset="0"/>
                      </a:endParaRPr>
                    </a:p>
                  </a:txBody>
                  <a:tcPr marL="91416" marR="91416" marT="45708" marB="45708" anchor="ctr"/>
                </a:tc>
                <a:tc>
                  <a:txBody>
                    <a:bodyPr/>
                    <a:lstStyle/>
                    <a:p>
                      <a:r>
                        <a:rPr lang="en-US" sz="2400" dirty="0" smtClean="0">
                          <a:latin typeface="Arial" panose="020B0604020202020204" pitchFamily="34" charset="0"/>
                          <a:cs typeface="Arial" panose="020B0604020202020204" pitchFamily="34" charset="0"/>
                        </a:rPr>
                        <a:t>June 2015</a:t>
                      </a:r>
                      <a:endParaRPr lang="en-US" sz="2400" dirty="0">
                        <a:latin typeface="Arial" panose="020B0604020202020204" pitchFamily="34" charset="0"/>
                        <a:cs typeface="Arial" panose="020B0604020202020204" pitchFamily="34" charset="0"/>
                      </a:endParaRPr>
                    </a:p>
                  </a:txBody>
                  <a:tcPr marL="91416" marR="91416" marT="45708" marB="45708" anchor="ctr"/>
                </a:tc>
                <a:tc>
                  <a:txBody>
                    <a:bodyPr/>
                    <a:lstStyle/>
                    <a:p>
                      <a:r>
                        <a:rPr lang="en-US" sz="2400" i="0" dirty="0" smtClean="0">
                          <a:latin typeface="Arial" panose="020B0604020202020204" pitchFamily="34" charset="0"/>
                          <a:cs typeface="Arial" panose="020B0604020202020204" pitchFamily="34" charset="0"/>
                        </a:rPr>
                        <a:t>Application period target</a:t>
                      </a:r>
                      <a:r>
                        <a:rPr lang="en-US" sz="2400" i="0" baseline="0" dirty="0" smtClean="0">
                          <a:latin typeface="Arial" panose="020B0604020202020204" pitchFamily="34" charset="0"/>
                          <a:cs typeface="Arial" panose="020B0604020202020204" pitchFamily="34" charset="0"/>
                        </a:rPr>
                        <a:t> </a:t>
                      </a:r>
                      <a:r>
                        <a:rPr lang="en-US" sz="2400" i="0" dirty="0" smtClean="0">
                          <a:latin typeface="Arial" panose="020B0604020202020204" pitchFamily="34" charset="0"/>
                          <a:cs typeface="Arial" panose="020B0604020202020204" pitchFamily="34" charset="0"/>
                        </a:rPr>
                        <a:t>Q2 2019</a:t>
                      </a:r>
                      <a:endParaRPr lang="en-US" sz="2400" i="0" dirty="0">
                        <a:latin typeface="Arial" panose="020B0604020202020204" pitchFamily="34" charset="0"/>
                        <a:cs typeface="Arial" panose="020B0604020202020204" pitchFamily="34" charset="0"/>
                      </a:endParaRPr>
                    </a:p>
                  </a:txBody>
                  <a:tcPr marL="91416" marR="91416" marT="45708" marB="45708" anchor="ctr"/>
                </a:tc>
                <a:extLst>
                  <a:ext uri="{0D108BD9-81ED-4DB2-BD59-A6C34878D82A}">
                    <a16:rowId xmlns:a16="http://schemas.microsoft.com/office/drawing/2014/main" val="10001"/>
                  </a:ext>
                </a:extLst>
              </a:tr>
              <a:tr h="2732201">
                <a:tc>
                  <a:txBody>
                    <a:bodyPr/>
                    <a:lstStyle/>
                    <a:p>
                      <a:r>
                        <a:rPr lang="en-US" sz="2400" b="1" dirty="0" smtClean="0">
                          <a:latin typeface="Arial" panose="020B0604020202020204" pitchFamily="34" charset="0"/>
                          <a:cs typeface="Arial" panose="020B0604020202020204" pitchFamily="34" charset="0"/>
                        </a:rPr>
                        <a:t>List Covered Body</a:t>
                      </a:r>
                      <a:r>
                        <a:rPr lang="en-US" sz="2400" b="1" baseline="0" dirty="0" smtClean="0">
                          <a:latin typeface="Arial" panose="020B0604020202020204" pitchFamily="34" charset="0"/>
                          <a:cs typeface="Arial" panose="020B0604020202020204" pitchFamily="34" charset="0"/>
                        </a:rPr>
                        <a:t> Parts Pertaining to VCA</a:t>
                      </a:r>
                    </a:p>
                    <a:p>
                      <a:pPr marL="342900" marR="0" lvl="0" indent="-342900">
                        <a:lnSpc>
                          <a:spcPct val="100000"/>
                        </a:lnSpc>
                        <a:spcBef>
                          <a:spcPts val="0"/>
                        </a:spcBef>
                        <a:spcAft>
                          <a:spcPts val="600"/>
                        </a:spcAft>
                        <a:buSzPct val="80000"/>
                        <a:buFont typeface="Symbol" panose="05050102010706020507" pitchFamily="18" charset="2"/>
                        <a:buChar char=""/>
                      </a:pPr>
                      <a:r>
                        <a:rPr lang="en-US" sz="2400"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Added </a:t>
                      </a:r>
                      <a:r>
                        <a:rPr lang="en-US" sz="2400" u="none"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8</a:t>
                      </a:r>
                      <a:r>
                        <a:rPr lang="en-US" sz="2400"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 covered body parts (OPTN Policy 1.2)</a:t>
                      </a:r>
                    </a:p>
                    <a:p>
                      <a:pPr marL="342900" marR="0" lvl="0" indent="-342900">
                        <a:lnSpc>
                          <a:spcPct val="100000"/>
                        </a:lnSpc>
                        <a:spcBef>
                          <a:spcPts val="0"/>
                        </a:spcBef>
                        <a:spcAft>
                          <a:spcPts val="600"/>
                        </a:spcAft>
                        <a:buSzPct val="80000"/>
                        <a:buFont typeface="Symbol" panose="05050102010706020507" pitchFamily="18" charset="2"/>
                        <a:buChar char=""/>
                      </a:pPr>
                      <a:r>
                        <a:rPr lang="en-US" sz="2400" b="0"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Made</a:t>
                      </a:r>
                      <a:r>
                        <a:rPr lang="en-US" sz="2400" b="1"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 </a:t>
                      </a:r>
                      <a:r>
                        <a:rPr lang="en-US" sz="2400"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training and experience requirements for primary transplant surgeons of head,</a:t>
                      </a:r>
                      <a:r>
                        <a:rPr lang="en-US" sz="2400" baseline="0"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 </a:t>
                      </a:r>
                      <a:r>
                        <a:rPr lang="en-US" sz="2400"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neck and upper limb transplant programs consistent</a:t>
                      </a:r>
                    </a:p>
                    <a:p>
                      <a:pPr marL="342900" marR="0" lvl="0" indent="-342900">
                        <a:lnSpc>
                          <a:spcPct val="100000"/>
                        </a:lnSpc>
                        <a:spcBef>
                          <a:spcPts val="0"/>
                        </a:spcBef>
                        <a:spcAft>
                          <a:spcPts val="600"/>
                        </a:spcAft>
                        <a:buSzPct val="80000"/>
                        <a:buFont typeface="Symbol" panose="05050102010706020507" pitchFamily="18" charset="2"/>
                        <a:buChar char=""/>
                      </a:pPr>
                      <a:r>
                        <a:rPr lang="en-US" sz="2400"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Non-substantive changes to Bylaws, Appendix J for style, consistency, and clarity</a:t>
                      </a:r>
                      <a:endParaRPr lang="en-US" sz="2400" dirty="0">
                        <a:latin typeface="Arial" panose="020B0604020202020204" pitchFamily="34" charset="0"/>
                        <a:cs typeface="Arial" panose="020B0604020202020204" pitchFamily="34" charset="0"/>
                      </a:endParaRPr>
                    </a:p>
                  </a:txBody>
                  <a:tcPr marL="91416" marR="91416" marT="45708" marB="45708" anchor="ctr"/>
                </a:tc>
                <a:tc>
                  <a:txBody>
                    <a:bodyPr/>
                    <a:lstStyle/>
                    <a:p>
                      <a:r>
                        <a:rPr lang="en-US" sz="2400" dirty="0" smtClean="0">
                          <a:latin typeface="Arial" panose="020B0604020202020204" pitchFamily="34" charset="0"/>
                          <a:cs typeface="Arial" panose="020B0604020202020204" pitchFamily="34" charset="0"/>
                        </a:rPr>
                        <a:t>June</a:t>
                      </a:r>
                      <a:r>
                        <a:rPr lang="en-US" sz="2400" baseline="0" dirty="0" smtClean="0">
                          <a:latin typeface="Arial" panose="020B0604020202020204" pitchFamily="34" charset="0"/>
                          <a:cs typeface="Arial" panose="020B0604020202020204" pitchFamily="34" charset="0"/>
                        </a:rPr>
                        <a:t> 2016</a:t>
                      </a:r>
                      <a:endParaRPr lang="en-US" sz="2400" dirty="0">
                        <a:latin typeface="Arial" panose="020B0604020202020204" pitchFamily="34" charset="0"/>
                        <a:cs typeface="Arial" panose="020B0604020202020204" pitchFamily="34" charset="0"/>
                      </a:endParaRPr>
                    </a:p>
                  </a:txBody>
                  <a:tcPr marL="91416" marR="91416" marT="45708" marB="45708" anchor="ctr"/>
                </a:tc>
                <a:tc>
                  <a:txBody>
                    <a:bodyPr/>
                    <a:lstStyle/>
                    <a:p>
                      <a:r>
                        <a:rPr lang="en-US" sz="2400" i="0" dirty="0" smtClean="0">
                          <a:latin typeface="Arial" panose="020B0604020202020204" pitchFamily="34" charset="0"/>
                          <a:cs typeface="Arial" panose="020B0604020202020204" pitchFamily="34" charset="0"/>
                        </a:rPr>
                        <a:t>Application period target</a:t>
                      </a:r>
                      <a:r>
                        <a:rPr lang="en-US" sz="2400" i="0" baseline="0" dirty="0" smtClean="0">
                          <a:latin typeface="Arial" panose="020B0604020202020204" pitchFamily="34" charset="0"/>
                          <a:cs typeface="Arial" panose="020B0604020202020204" pitchFamily="34" charset="0"/>
                        </a:rPr>
                        <a:t> </a:t>
                      </a:r>
                      <a:r>
                        <a:rPr lang="en-US" sz="2400" i="0" dirty="0" smtClean="0">
                          <a:latin typeface="Arial" panose="020B0604020202020204" pitchFamily="34" charset="0"/>
                          <a:cs typeface="Arial" panose="020B0604020202020204" pitchFamily="34" charset="0"/>
                        </a:rPr>
                        <a:t>Q2 2019</a:t>
                      </a:r>
                      <a:endParaRPr lang="en-US" sz="2400" i="0" dirty="0">
                        <a:latin typeface="Arial" panose="020B0604020202020204" pitchFamily="34" charset="0"/>
                        <a:cs typeface="Arial" panose="020B0604020202020204" pitchFamily="34" charset="0"/>
                      </a:endParaRPr>
                    </a:p>
                  </a:txBody>
                  <a:tcPr marL="91416" marR="91416" marT="45708" marB="45708" anchor="ctr"/>
                </a:tc>
                <a:extLst>
                  <a:ext uri="{0D108BD9-81ED-4DB2-BD59-A6C34878D82A}">
                    <a16:rowId xmlns:a16="http://schemas.microsoft.com/office/drawing/2014/main" val="10002"/>
                  </a:ext>
                </a:extLst>
              </a:tr>
            </a:tbl>
          </a:graphicData>
        </a:graphic>
      </p:graphicFrame>
      <p:sp>
        <p:nvSpPr>
          <p:cNvPr id="3" name="Title 2"/>
          <p:cNvSpPr>
            <a:spLocks noGrp="1"/>
          </p:cNvSpPr>
          <p:nvPr>
            <p:ph type="title"/>
          </p:nvPr>
        </p:nvSpPr>
        <p:spPr/>
        <p:txBody>
          <a:bodyPr/>
          <a:lstStyle/>
          <a:p>
            <a:r>
              <a:rPr lang="en-US" dirty="0" smtClean="0"/>
              <a:t>Upcoming Policy Implementations</a:t>
            </a:r>
            <a:endParaRPr lang="en-US" dirty="0"/>
          </a:p>
        </p:txBody>
      </p:sp>
      <p:sp>
        <p:nvSpPr>
          <p:cNvPr id="4" name="Slide Number Placeholder 3"/>
          <p:cNvSpPr>
            <a:spLocks noGrp="1"/>
          </p:cNvSpPr>
          <p:nvPr>
            <p:ph type="sldNum" sz="quarter" idx="4"/>
          </p:nvPr>
        </p:nvSpPr>
        <p:spPr/>
        <p:txBody>
          <a:bodyPr/>
          <a:lstStyle/>
          <a:p>
            <a:pPr defTabSz="457200"/>
            <a:fld id="{AFEF8753-48E3-DC43-B5AB-733E5321FD2E}" type="slidenum">
              <a:rPr lang="en-US">
                <a:solidFill>
                  <a:srgbClr val="000000">
                    <a:tint val="75000"/>
                  </a:srgbClr>
                </a:solidFill>
              </a:rPr>
              <a:pPr defTabSz="457200"/>
              <a:t>2</a:t>
            </a:fld>
            <a:endParaRPr lang="en-US" dirty="0">
              <a:solidFill>
                <a:srgbClr val="000000">
                  <a:tint val="75000"/>
                </a:srgbClr>
              </a:solidFill>
            </a:endParaRPr>
          </a:p>
        </p:txBody>
      </p:sp>
    </p:spTree>
    <p:extLst>
      <p:ext uri="{BB962C8B-B14F-4D97-AF65-F5344CB8AC3E}">
        <p14:creationId xmlns:p14="http://schemas.microsoft.com/office/powerpoint/2010/main" val="3625263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708139513"/>
              </p:ext>
            </p:extLst>
          </p:nvPr>
        </p:nvGraphicFramePr>
        <p:xfrm>
          <a:off x="386868" y="1007873"/>
          <a:ext cx="11395283" cy="4451854"/>
        </p:xfrm>
        <a:graphic>
          <a:graphicData uri="http://schemas.openxmlformats.org/drawingml/2006/table">
            <a:tbl>
              <a:tblPr firstRow="1" bandRow="1">
                <a:tableStyleId>{21E4AEA4-8DFA-4A89-87EB-49C32662AFE0}</a:tableStyleId>
              </a:tblPr>
              <a:tblGrid>
                <a:gridCol w="7368071">
                  <a:extLst>
                    <a:ext uri="{9D8B030D-6E8A-4147-A177-3AD203B41FA5}">
                      <a16:colId xmlns:a16="http://schemas.microsoft.com/office/drawing/2014/main" val="20000"/>
                    </a:ext>
                  </a:extLst>
                </a:gridCol>
                <a:gridCol w="1733550">
                  <a:extLst>
                    <a:ext uri="{9D8B030D-6E8A-4147-A177-3AD203B41FA5}">
                      <a16:colId xmlns:a16="http://schemas.microsoft.com/office/drawing/2014/main" val="20001"/>
                    </a:ext>
                  </a:extLst>
                </a:gridCol>
                <a:gridCol w="2293662">
                  <a:extLst>
                    <a:ext uri="{9D8B030D-6E8A-4147-A177-3AD203B41FA5}">
                      <a16:colId xmlns:a16="http://schemas.microsoft.com/office/drawing/2014/main" val="20002"/>
                    </a:ext>
                  </a:extLst>
                </a:gridCol>
              </a:tblGrid>
              <a:tr h="640390">
                <a:tc>
                  <a:txBody>
                    <a:bodyPr/>
                    <a:lstStyle/>
                    <a:p>
                      <a:pPr algn="ctr"/>
                      <a:r>
                        <a:rPr lang="en-US" sz="2400" dirty="0" smtClean="0">
                          <a:solidFill>
                            <a:schemeClr val="tx1"/>
                          </a:solidFill>
                          <a:latin typeface="Arial" panose="020B0604020202020204" pitchFamily="34" charset="0"/>
                          <a:cs typeface="Arial" panose="020B0604020202020204" pitchFamily="34" charset="0"/>
                        </a:rPr>
                        <a:t>Proposal</a:t>
                      </a:r>
                      <a:endParaRPr lang="en-US" sz="2400" dirty="0">
                        <a:solidFill>
                          <a:schemeClr val="tx1"/>
                        </a:solidFill>
                        <a:latin typeface="Arial" panose="020B0604020202020204" pitchFamily="34" charset="0"/>
                        <a:cs typeface="Arial" panose="020B0604020202020204" pitchFamily="34" charset="0"/>
                      </a:endParaRPr>
                    </a:p>
                  </a:txBody>
                  <a:tcPr marL="91416" marR="91416" marT="45708" marB="45708" anchor="ctr"/>
                </a:tc>
                <a:tc>
                  <a:txBody>
                    <a:bodyPr/>
                    <a:lstStyle/>
                    <a:p>
                      <a:pPr algn="ctr"/>
                      <a:r>
                        <a:rPr lang="en-US" sz="2000" dirty="0" smtClean="0">
                          <a:solidFill>
                            <a:schemeClr val="tx1"/>
                          </a:solidFill>
                          <a:latin typeface="Arial" panose="020B0604020202020204" pitchFamily="34" charset="0"/>
                          <a:cs typeface="Arial" panose="020B0604020202020204" pitchFamily="34" charset="0"/>
                        </a:rPr>
                        <a:t>Board Approval</a:t>
                      </a:r>
                      <a:endParaRPr lang="en-US" sz="2000" dirty="0">
                        <a:solidFill>
                          <a:schemeClr val="tx1"/>
                        </a:solidFill>
                        <a:latin typeface="Arial" panose="020B0604020202020204" pitchFamily="34" charset="0"/>
                        <a:cs typeface="Arial" panose="020B0604020202020204" pitchFamily="34" charset="0"/>
                      </a:endParaRPr>
                    </a:p>
                  </a:txBody>
                  <a:tcPr marL="91416" marR="91416" marT="45708" marB="45708" anchor="ctr"/>
                </a:tc>
                <a:tc>
                  <a:txBody>
                    <a:bodyPr/>
                    <a:lstStyle/>
                    <a:p>
                      <a:pPr algn="ctr"/>
                      <a:r>
                        <a:rPr lang="en-US" sz="2000" dirty="0" smtClean="0">
                          <a:solidFill>
                            <a:schemeClr val="tx1"/>
                          </a:solidFill>
                          <a:latin typeface="Arial" panose="020B0604020202020204" pitchFamily="34" charset="0"/>
                          <a:cs typeface="Arial" panose="020B0604020202020204" pitchFamily="34" charset="0"/>
                        </a:rPr>
                        <a:t>Implementation Date</a:t>
                      </a:r>
                      <a:endParaRPr lang="en-US" sz="2000" dirty="0">
                        <a:solidFill>
                          <a:schemeClr val="tx1"/>
                        </a:solidFill>
                        <a:latin typeface="Arial" panose="020B0604020202020204" pitchFamily="34" charset="0"/>
                        <a:cs typeface="Arial" panose="020B0604020202020204" pitchFamily="34" charset="0"/>
                      </a:endParaRPr>
                    </a:p>
                  </a:txBody>
                  <a:tcPr marL="91416" marR="91416" marT="45708" marB="45708" anchor="ctr"/>
                </a:tc>
                <a:extLst>
                  <a:ext uri="{0D108BD9-81ED-4DB2-BD59-A6C34878D82A}">
                    <a16:rowId xmlns:a16="http://schemas.microsoft.com/office/drawing/2014/main" val="10000"/>
                  </a:ext>
                </a:extLst>
              </a:tr>
              <a:tr h="947274">
                <a:tc>
                  <a:txBody>
                    <a:bodyPr/>
                    <a:lstStyle/>
                    <a:p>
                      <a:r>
                        <a:rPr lang="en-US" sz="2400" b="1" dirty="0" smtClean="0">
                          <a:latin typeface="Arial" panose="020B0604020202020204" pitchFamily="34" charset="0"/>
                          <a:cs typeface="Arial" panose="020B0604020202020204" pitchFamily="34" charset="0"/>
                        </a:rPr>
                        <a:t>Guidance to OPOs on Optimizing VCA Authorization</a:t>
                      </a:r>
                      <a:r>
                        <a:rPr lang="en-US" sz="2400" b="1" baseline="0" dirty="0" smtClean="0">
                          <a:latin typeface="Arial" panose="020B0604020202020204" pitchFamily="34" charset="0"/>
                          <a:cs typeface="Arial" panose="020B0604020202020204" pitchFamily="34" charset="0"/>
                        </a:rPr>
                        <a:t> &amp; Recovery</a:t>
                      </a:r>
                    </a:p>
                    <a:p>
                      <a:pPr marL="285750" indent="-285750">
                        <a:buFont typeface="Arial" panose="020B0604020202020204" pitchFamily="34" charset="0"/>
                        <a:buChar char="•"/>
                      </a:pPr>
                      <a:r>
                        <a:rPr lang="en-US" sz="2400" b="0" i="0" baseline="0" dirty="0" smtClean="0">
                          <a:latin typeface="Arial" panose="020B0604020202020204" pitchFamily="34" charset="0"/>
                          <a:cs typeface="Arial" panose="020B0604020202020204" pitchFamily="34" charset="0"/>
                        </a:rPr>
                        <a:t>Share effective practices for VCA authorization &amp; recovery</a:t>
                      </a:r>
                      <a:endParaRPr lang="en-US" sz="2400" b="0" i="0" baseline="0" dirty="0">
                        <a:latin typeface="Arial" panose="020B0604020202020204" pitchFamily="34" charset="0"/>
                        <a:cs typeface="Arial" panose="020B0604020202020204" pitchFamily="34" charset="0"/>
                      </a:endParaRPr>
                    </a:p>
                  </a:txBody>
                  <a:tcPr marL="91416" marR="91416" marT="45708" marB="45708" anchor="ctr"/>
                </a:tc>
                <a:tc>
                  <a:txBody>
                    <a:bodyPr/>
                    <a:lstStyle/>
                    <a:p>
                      <a:r>
                        <a:rPr lang="en-US" sz="2400" dirty="0" smtClean="0">
                          <a:latin typeface="Arial" panose="020B0604020202020204" pitchFamily="34" charset="0"/>
                          <a:cs typeface="Arial" panose="020B0604020202020204" pitchFamily="34" charset="0"/>
                        </a:rPr>
                        <a:t>June 2018</a:t>
                      </a:r>
                      <a:endParaRPr lang="en-US" sz="2400" dirty="0">
                        <a:latin typeface="Arial" panose="020B0604020202020204" pitchFamily="34" charset="0"/>
                        <a:cs typeface="Arial" panose="020B0604020202020204" pitchFamily="34" charset="0"/>
                      </a:endParaRPr>
                    </a:p>
                  </a:txBody>
                  <a:tcPr marL="91416" marR="91416" marT="45708" marB="45708" anchor="ctr"/>
                </a:tc>
                <a:tc>
                  <a:txBody>
                    <a:bodyPr/>
                    <a:lstStyle/>
                    <a:p>
                      <a:r>
                        <a:rPr lang="en-US" sz="2400" i="0" dirty="0" smtClean="0">
                          <a:latin typeface="Arial" panose="020B0604020202020204" pitchFamily="34" charset="0"/>
                          <a:cs typeface="Arial" panose="020B0604020202020204" pitchFamily="34" charset="0"/>
                        </a:rPr>
                        <a:t>June 12, 2018</a:t>
                      </a:r>
                      <a:endParaRPr lang="en-US" sz="2400" i="0" dirty="0">
                        <a:latin typeface="Arial" panose="020B0604020202020204" pitchFamily="34" charset="0"/>
                        <a:cs typeface="Arial" panose="020B0604020202020204" pitchFamily="34" charset="0"/>
                      </a:endParaRPr>
                    </a:p>
                  </a:txBody>
                  <a:tcPr marL="91416" marR="91416" marT="45708" marB="45708" anchor="ctr"/>
                </a:tc>
                <a:extLst>
                  <a:ext uri="{0D108BD9-81ED-4DB2-BD59-A6C34878D82A}">
                    <a16:rowId xmlns:a16="http://schemas.microsoft.com/office/drawing/2014/main" val="10001"/>
                  </a:ext>
                </a:extLst>
              </a:tr>
              <a:tr h="2196382">
                <a:tc>
                  <a:txBody>
                    <a:bodyPr/>
                    <a:lstStyle/>
                    <a:p>
                      <a:r>
                        <a:rPr lang="en-US" sz="2400" b="1" dirty="0" smtClean="0">
                          <a:latin typeface="Arial" panose="020B0604020202020204" pitchFamily="34" charset="0"/>
                          <a:cs typeface="Arial" panose="020B0604020202020204" pitchFamily="34" charset="0"/>
                        </a:rPr>
                        <a:t>Aligning VCA Membership Requirements</a:t>
                      </a:r>
                      <a:r>
                        <a:rPr lang="en-US" sz="2400" b="1" baseline="0" dirty="0" smtClean="0">
                          <a:latin typeface="Arial" panose="020B0604020202020204" pitchFamily="34" charset="0"/>
                          <a:cs typeface="Arial" panose="020B0604020202020204" pitchFamily="34" charset="0"/>
                        </a:rPr>
                        <a:t> with Requirements for Other Transplant Programs</a:t>
                      </a:r>
                    </a:p>
                    <a:p>
                      <a:pPr marL="285750" indent="-285750">
                        <a:buFont typeface="Arial" panose="020B0604020202020204" pitchFamily="34" charset="0"/>
                        <a:buChar char="•"/>
                      </a:pPr>
                      <a:r>
                        <a:rPr lang="en-US" sz="2400" b="0" baseline="0" dirty="0" smtClean="0">
                          <a:latin typeface="Arial" panose="020B0604020202020204" pitchFamily="34" charset="0"/>
                          <a:cs typeface="Arial" panose="020B0604020202020204" pitchFamily="34" charset="0"/>
                        </a:rPr>
                        <a:t>Achieve greater </a:t>
                      </a:r>
                      <a:r>
                        <a:rPr lang="en-US" sz="2400" b="0" baseline="0" smtClean="0">
                          <a:latin typeface="Arial" panose="020B0604020202020204" pitchFamily="34" charset="0"/>
                          <a:cs typeface="Arial" panose="020B0604020202020204" pitchFamily="34" charset="0"/>
                        </a:rPr>
                        <a:t>alignment between </a:t>
                      </a:r>
                      <a:r>
                        <a:rPr lang="en-US" sz="2400" b="0" baseline="0" dirty="0" smtClean="0">
                          <a:latin typeface="Arial" panose="020B0604020202020204" pitchFamily="34" charset="0"/>
                          <a:cs typeface="Arial" panose="020B0604020202020204" pitchFamily="34" charset="0"/>
                        </a:rPr>
                        <a:t>VCA membership requirements and solid organ transplant requirements</a:t>
                      </a:r>
                    </a:p>
                  </a:txBody>
                  <a:tcPr marL="91416" marR="91416" marT="45708" marB="45708" anchor="ctr"/>
                </a:tc>
                <a:tc>
                  <a:txBody>
                    <a:bodyPr/>
                    <a:lstStyle/>
                    <a:p>
                      <a:r>
                        <a:rPr lang="en-US" sz="2400" dirty="0" smtClean="0">
                          <a:latin typeface="Arial" panose="020B0604020202020204" pitchFamily="34" charset="0"/>
                          <a:cs typeface="Arial" panose="020B0604020202020204" pitchFamily="34" charset="0"/>
                        </a:rPr>
                        <a:t>June</a:t>
                      </a:r>
                      <a:r>
                        <a:rPr lang="en-US" sz="2400" baseline="0" dirty="0" smtClean="0">
                          <a:latin typeface="Arial" panose="020B0604020202020204" pitchFamily="34" charset="0"/>
                          <a:cs typeface="Arial" panose="020B0604020202020204" pitchFamily="34" charset="0"/>
                        </a:rPr>
                        <a:t> 2018</a:t>
                      </a:r>
                      <a:endParaRPr lang="en-US" sz="2400" dirty="0">
                        <a:latin typeface="Arial" panose="020B0604020202020204" pitchFamily="34" charset="0"/>
                        <a:cs typeface="Arial" panose="020B0604020202020204" pitchFamily="34" charset="0"/>
                      </a:endParaRPr>
                    </a:p>
                  </a:txBody>
                  <a:tcPr marL="91416" marR="91416" marT="45708" marB="45708" anchor="ctr"/>
                </a:tc>
                <a:tc>
                  <a:txBody>
                    <a:bodyPr/>
                    <a:lstStyle/>
                    <a:p>
                      <a:r>
                        <a:rPr lang="en-US" sz="2400" i="0" dirty="0" smtClean="0">
                          <a:latin typeface="Arial" panose="020B0604020202020204" pitchFamily="34" charset="0"/>
                          <a:cs typeface="Arial" panose="020B0604020202020204" pitchFamily="34" charset="0"/>
                        </a:rPr>
                        <a:t>Application period target</a:t>
                      </a:r>
                      <a:r>
                        <a:rPr lang="en-US" sz="2400" i="0" baseline="0" dirty="0" smtClean="0">
                          <a:latin typeface="Arial" panose="020B0604020202020204" pitchFamily="34" charset="0"/>
                          <a:cs typeface="Arial" panose="020B0604020202020204" pitchFamily="34" charset="0"/>
                        </a:rPr>
                        <a:t> </a:t>
                      </a:r>
                      <a:r>
                        <a:rPr lang="en-US" sz="2400" i="0" dirty="0" smtClean="0">
                          <a:latin typeface="Arial" panose="020B0604020202020204" pitchFamily="34" charset="0"/>
                          <a:cs typeface="Arial" panose="020B0604020202020204" pitchFamily="34" charset="0"/>
                        </a:rPr>
                        <a:t>Q2 2019</a:t>
                      </a:r>
                      <a:endParaRPr lang="en-US" sz="2400" i="0" dirty="0">
                        <a:latin typeface="Arial" panose="020B0604020202020204" pitchFamily="34" charset="0"/>
                        <a:cs typeface="Arial" panose="020B0604020202020204" pitchFamily="34" charset="0"/>
                      </a:endParaRPr>
                    </a:p>
                  </a:txBody>
                  <a:tcPr marL="91416" marR="91416" marT="45708" marB="45708" anchor="ctr"/>
                </a:tc>
                <a:extLst>
                  <a:ext uri="{0D108BD9-81ED-4DB2-BD59-A6C34878D82A}">
                    <a16:rowId xmlns:a16="http://schemas.microsoft.com/office/drawing/2014/main" val="10002"/>
                  </a:ext>
                </a:extLst>
              </a:tr>
            </a:tbl>
          </a:graphicData>
        </a:graphic>
      </p:graphicFrame>
      <p:sp>
        <p:nvSpPr>
          <p:cNvPr id="3" name="Title 2"/>
          <p:cNvSpPr>
            <a:spLocks noGrp="1"/>
          </p:cNvSpPr>
          <p:nvPr>
            <p:ph type="title"/>
          </p:nvPr>
        </p:nvSpPr>
        <p:spPr/>
        <p:txBody>
          <a:bodyPr/>
          <a:lstStyle/>
          <a:p>
            <a:r>
              <a:rPr lang="en-US" dirty="0" smtClean="0"/>
              <a:t>Upcoming Policy Implementations</a:t>
            </a:r>
            <a:endParaRPr lang="en-US" dirty="0"/>
          </a:p>
        </p:txBody>
      </p:sp>
      <p:sp>
        <p:nvSpPr>
          <p:cNvPr id="4" name="Slide Number Placeholder 3"/>
          <p:cNvSpPr>
            <a:spLocks noGrp="1"/>
          </p:cNvSpPr>
          <p:nvPr>
            <p:ph type="sldNum" sz="quarter" idx="4"/>
          </p:nvPr>
        </p:nvSpPr>
        <p:spPr/>
        <p:txBody>
          <a:bodyPr/>
          <a:lstStyle/>
          <a:p>
            <a:pPr defTabSz="457200"/>
            <a:fld id="{AFEF8753-48E3-DC43-B5AB-733E5321FD2E}" type="slidenum">
              <a:rPr lang="en-US">
                <a:solidFill>
                  <a:srgbClr val="000000">
                    <a:tint val="75000"/>
                  </a:srgbClr>
                </a:solidFill>
              </a:rPr>
              <a:pPr defTabSz="457200"/>
              <a:t>3</a:t>
            </a:fld>
            <a:endParaRPr lang="en-US" dirty="0">
              <a:solidFill>
                <a:srgbClr val="000000">
                  <a:tint val="75000"/>
                </a:srgbClr>
              </a:solidFill>
            </a:endParaRPr>
          </a:p>
        </p:txBody>
      </p:sp>
    </p:spTree>
    <p:extLst>
      <p:ext uri="{BB962C8B-B14F-4D97-AF65-F5344CB8AC3E}">
        <p14:creationId xmlns:p14="http://schemas.microsoft.com/office/powerpoint/2010/main" val="3179511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868646818"/>
              </p:ext>
            </p:extLst>
          </p:nvPr>
        </p:nvGraphicFramePr>
        <p:xfrm>
          <a:off x="388352" y="1007242"/>
          <a:ext cx="11408425" cy="2743152"/>
        </p:xfrm>
        <a:graphic>
          <a:graphicData uri="http://schemas.openxmlformats.org/drawingml/2006/table">
            <a:tbl>
              <a:tblPr firstRow="1" bandRow="1">
                <a:tableStyleId>{21E4AEA4-8DFA-4A89-87EB-49C32662AFE0}</a:tableStyleId>
              </a:tblPr>
              <a:tblGrid>
                <a:gridCol w="8081166">
                  <a:extLst>
                    <a:ext uri="{9D8B030D-6E8A-4147-A177-3AD203B41FA5}">
                      <a16:colId xmlns:a16="http://schemas.microsoft.com/office/drawing/2014/main" val="20000"/>
                    </a:ext>
                  </a:extLst>
                </a:gridCol>
                <a:gridCol w="3327259">
                  <a:extLst>
                    <a:ext uri="{9D8B030D-6E8A-4147-A177-3AD203B41FA5}">
                      <a16:colId xmlns:a16="http://schemas.microsoft.com/office/drawing/2014/main" val="20001"/>
                    </a:ext>
                  </a:extLst>
                </a:gridCol>
              </a:tblGrid>
              <a:tr h="396137">
                <a:tc>
                  <a:txBody>
                    <a:bodyPr/>
                    <a:lstStyle/>
                    <a:p>
                      <a:pPr algn="ctr"/>
                      <a:r>
                        <a:rPr lang="en-US" sz="2800" dirty="0" smtClean="0">
                          <a:solidFill>
                            <a:schemeClr val="tx1"/>
                          </a:solidFill>
                          <a:latin typeface="Arial" panose="020B0604020202020204" pitchFamily="34" charset="0"/>
                          <a:cs typeface="Arial" panose="020B0604020202020204" pitchFamily="34" charset="0"/>
                        </a:rPr>
                        <a:t>Proposal</a:t>
                      </a:r>
                      <a:endParaRPr lang="en-US" sz="2800" dirty="0">
                        <a:solidFill>
                          <a:schemeClr val="tx1"/>
                        </a:solidFill>
                        <a:latin typeface="Arial" panose="020B0604020202020204" pitchFamily="34" charset="0"/>
                        <a:cs typeface="Arial" panose="020B0604020202020204" pitchFamily="34" charset="0"/>
                      </a:endParaRPr>
                    </a:p>
                  </a:txBody>
                  <a:tcPr marL="91416" marR="91416" marT="45708" marB="45708" anchor="ctr">
                    <a:solidFill>
                      <a:schemeClr val="bg2">
                        <a:lumMod val="60000"/>
                        <a:lumOff val="40000"/>
                      </a:schemeClr>
                    </a:solidFill>
                  </a:tcPr>
                </a:tc>
                <a:tc>
                  <a:txBody>
                    <a:bodyPr/>
                    <a:lstStyle/>
                    <a:p>
                      <a:pPr algn="ctr"/>
                      <a:r>
                        <a:rPr lang="en-US" sz="2800" dirty="0" smtClean="0">
                          <a:solidFill>
                            <a:schemeClr val="tx1"/>
                          </a:solidFill>
                          <a:latin typeface="Arial" panose="020B0604020202020204" pitchFamily="34" charset="0"/>
                          <a:cs typeface="Arial" panose="020B0604020202020204" pitchFamily="34" charset="0"/>
                        </a:rPr>
                        <a:t>Status</a:t>
                      </a:r>
                      <a:endParaRPr lang="en-US" sz="2800" dirty="0">
                        <a:solidFill>
                          <a:schemeClr val="tx1"/>
                        </a:solidFill>
                        <a:latin typeface="Arial" panose="020B0604020202020204" pitchFamily="34" charset="0"/>
                        <a:cs typeface="Arial" panose="020B0604020202020204" pitchFamily="34" charset="0"/>
                      </a:endParaRPr>
                    </a:p>
                  </a:txBody>
                  <a:tcPr marL="91416" marR="91416" marT="45708" marB="45708" anchor="ctr">
                    <a:solidFill>
                      <a:schemeClr val="bg2">
                        <a:lumMod val="60000"/>
                        <a:lumOff val="40000"/>
                      </a:schemeClr>
                    </a:solidFill>
                  </a:tcPr>
                </a:tc>
                <a:extLst>
                  <a:ext uri="{0D108BD9-81ED-4DB2-BD59-A6C34878D82A}">
                    <a16:rowId xmlns:a16="http://schemas.microsoft.com/office/drawing/2014/main" val="10000"/>
                  </a:ext>
                </a:extLst>
              </a:tr>
              <a:tr h="1249355">
                <a:tc>
                  <a:txBody>
                    <a:bodyPr/>
                    <a:lstStyle/>
                    <a:p>
                      <a:pPr marL="0" indent="0">
                        <a:buFont typeface="Arial" panose="020B0604020202020204" pitchFamily="34" charset="0"/>
                        <a:buNone/>
                      </a:pPr>
                      <a:r>
                        <a:rPr lang="en-US" sz="2800" b="1" baseline="0" dirty="0" smtClean="0">
                          <a:latin typeface="Arial" panose="020B0604020202020204" pitchFamily="34" charset="0"/>
                          <a:cs typeface="Arial" panose="020B0604020202020204" pitchFamily="34" charset="0"/>
                        </a:rPr>
                        <a:t>Understanding VCA Transplant Outcomes</a:t>
                      </a:r>
                    </a:p>
                    <a:p>
                      <a:pPr marL="342900" indent="-342900">
                        <a:buFont typeface="Arial" panose="020B0604020202020204" pitchFamily="34" charset="0"/>
                        <a:buChar char="•"/>
                      </a:pPr>
                      <a:r>
                        <a:rPr lang="en-US" sz="2800" b="0" baseline="0" dirty="0" smtClean="0">
                          <a:latin typeface="Arial" panose="020B0604020202020204" pitchFamily="34" charset="0"/>
                          <a:cs typeface="Arial" panose="020B0604020202020204" pitchFamily="34" charset="0"/>
                        </a:rPr>
                        <a:t>Modify recipient data collection to have better understanding of VCA transplant outcomes</a:t>
                      </a:r>
                    </a:p>
                  </a:txBody>
                  <a:tcPr marL="91416" marR="91416" marT="45708" marB="45708" anchor="ctr">
                    <a:solidFill>
                      <a:schemeClr val="tx2">
                        <a:lumMod val="20000"/>
                        <a:lumOff val="80000"/>
                      </a:schemeClr>
                    </a:solidFill>
                  </a:tcPr>
                </a:tc>
                <a:tc>
                  <a:txBody>
                    <a:bodyPr/>
                    <a:lstStyle/>
                    <a:p>
                      <a:pPr marL="457200" indent="-457200">
                        <a:buFont typeface="Arial" panose="020B0604020202020204" pitchFamily="34" charset="0"/>
                        <a:buChar char="•"/>
                      </a:pPr>
                      <a:r>
                        <a:rPr lang="en-US" sz="2800" dirty="0" smtClean="0">
                          <a:latin typeface="Arial" panose="020B0604020202020204" pitchFamily="34" charset="0"/>
                          <a:cs typeface="Arial" panose="020B0604020202020204" pitchFamily="34" charset="0"/>
                        </a:rPr>
                        <a:t>Ongoing discussions</a:t>
                      </a:r>
                    </a:p>
                    <a:p>
                      <a:pPr marL="457200" indent="-457200">
                        <a:buFont typeface="Arial" panose="020B0604020202020204" pitchFamily="34" charset="0"/>
                        <a:buChar char="•"/>
                      </a:pPr>
                      <a:r>
                        <a:rPr lang="en-US" sz="2800" dirty="0" smtClean="0">
                          <a:latin typeface="Arial" panose="020B0604020202020204" pitchFamily="34" charset="0"/>
                          <a:cs typeface="Arial" panose="020B0604020202020204" pitchFamily="34" charset="0"/>
                        </a:rPr>
                        <a:t>Public comment target – August</a:t>
                      </a:r>
                      <a:r>
                        <a:rPr lang="en-US" sz="2800" baseline="0" dirty="0" smtClean="0">
                          <a:latin typeface="Arial" panose="020B0604020202020204" pitchFamily="34" charset="0"/>
                          <a:cs typeface="Arial" panose="020B0604020202020204" pitchFamily="34" charset="0"/>
                        </a:rPr>
                        <a:t> 2019</a:t>
                      </a:r>
                      <a:endParaRPr lang="en-US" sz="2800" dirty="0">
                        <a:latin typeface="Arial" panose="020B0604020202020204" pitchFamily="34" charset="0"/>
                        <a:cs typeface="Arial" panose="020B0604020202020204" pitchFamily="34" charset="0"/>
                      </a:endParaRPr>
                    </a:p>
                  </a:txBody>
                  <a:tcPr marL="91416" marR="91416" marT="45708" marB="45708" anchor="ctr">
                    <a:solidFill>
                      <a:schemeClr val="tx2">
                        <a:lumMod val="20000"/>
                        <a:lumOff val="80000"/>
                      </a:schemeClr>
                    </a:solidFill>
                  </a:tcPr>
                </a:tc>
                <a:extLst>
                  <a:ext uri="{0D108BD9-81ED-4DB2-BD59-A6C34878D82A}">
                    <a16:rowId xmlns:a16="http://schemas.microsoft.com/office/drawing/2014/main" val="10003"/>
                  </a:ext>
                </a:extLst>
              </a:tr>
            </a:tbl>
          </a:graphicData>
        </a:graphic>
      </p:graphicFrame>
      <p:sp>
        <p:nvSpPr>
          <p:cNvPr id="3" name="Title 2"/>
          <p:cNvSpPr>
            <a:spLocks noGrp="1"/>
          </p:cNvSpPr>
          <p:nvPr>
            <p:ph type="title"/>
          </p:nvPr>
        </p:nvSpPr>
        <p:spPr/>
        <p:txBody>
          <a:bodyPr/>
          <a:lstStyle/>
          <a:p>
            <a:r>
              <a:rPr lang="en-US" dirty="0" smtClean="0"/>
              <a:t>Future Projects</a:t>
            </a:r>
            <a:endParaRPr lang="en-US" dirty="0"/>
          </a:p>
        </p:txBody>
      </p:sp>
      <p:sp>
        <p:nvSpPr>
          <p:cNvPr id="4" name="Slide Number Placeholder 3"/>
          <p:cNvSpPr>
            <a:spLocks noGrp="1"/>
          </p:cNvSpPr>
          <p:nvPr>
            <p:ph type="sldNum" sz="quarter" idx="4"/>
          </p:nvPr>
        </p:nvSpPr>
        <p:spPr/>
        <p:txBody>
          <a:bodyPr/>
          <a:lstStyle/>
          <a:p>
            <a:pPr defTabSz="457200"/>
            <a:fld id="{AFEF8753-48E3-DC43-B5AB-733E5321FD2E}" type="slidenum">
              <a:rPr lang="en-US">
                <a:solidFill>
                  <a:srgbClr val="000000">
                    <a:tint val="75000"/>
                  </a:srgbClr>
                </a:solidFill>
              </a:rPr>
              <a:pPr defTabSz="457200"/>
              <a:t>4</a:t>
            </a:fld>
            <a:endParaRPr lang="en-US" dirty="0">
              <a:solidFill>
                <a:srgbClr val="000000">
                  <a:tint val="75000"/>
                </a:srgbClr>
              </a:solidFill>
            </a:endParaRPr>
          </a:p>
        </p:txBody>
      </p:sp>
    </p:spTree>
    <p:extLst>
      <p:ext uri="{BB962C8B-B14F-4D97-AF65-F5344CB8AC3E}">
        <p14:creationId xmlns:p14="http://schemas.microsoft.com/office/powerpoint/2010/main" val="3068429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750821425"/>
              </p:ext>
            </p:extLst>
          </p:nvPr>
        </p:nvGraphicFramePr>
        <p:xfrm>
          <a:off x="1408452" y="847444"/>
          <a:ext cx="9608660" cy="5063300"/>
        </p:xfrm>
        <a:graphic>
          <a:graphicData uri="http://schemas.openxmlformats.org/drawingml/2006/table">
            <a:tbl>
              <a:tblPr firstRow="1" bandRow="1">
                <a:tableStyleId>{21E4AEA4-8DFA-4A89-87EB-49C32662AFE0}</a:tableStyleId>
              </a:tblPr>
              <a:tblGrid>
                <a:gridCol w="7114446">
                  <a:extLst>
                    <a:ext uri="{9D8B030D-6E8A-4147-A177-3AD203B41FA5}">
                      <a16:colId xmlns:a16="http://schemas.microsoft.com/office/drawing/2014/main" val="3074177801"/>
                    </a:ext>
                  </a:extLst>
                </a:gridCol>
                <a:gridCol w="2494214">
                  <a:extLst>
                    <a:ext uri="{9D8B030D-6E8A-4147-A177-3AD203B41FA5}">
                      <a16:colId xmlns:a16="http://schemas.microsoft.com/office/drawing/2014/main" val="2229419446"/>
                    </a:ext>
                  </a:extLst>
                </a:gridCol>
              </a:tblGrid>
              <a:tr h="491300">
                <a:tc>
                  <a:txBody>
                    <a:bodyPr/>
                    <a:lstStyle/>
                    <a:p>
                      <a:pPr algn="ctr"/>
                      <a:r>
                        <a:rPr lang="en-US" sz="2400" dirty="0" smtClean="0">
                          <a:solidFill>
                            <a:schemeClr val="tx1"/>
                          </a:solidFill>
                          <a:latin typeface="Arial" panose="020B0604020202020204" pitchFamily="34" charset="0"/>
                          <a:cs typeface="Arial" panose="020B0604020202020204" pitchFamily="34" charset="0"/>
                        </a:rPr>
                        <a:t>VCA Program Type</a:t>
                      </a:r>
                      <a:endParaRPr lang="en-US" sz="2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2400" dirty="0" smtClean="0">
                          <a:solidFill>
                            <a:schemeClr val="tx1"/>
                          </a:solidFill>
                          <a:latin typeface="Arial" panose="020B0604020202020204" pitchFamily="34" charset="0"/>
                          <a:cs typeface="Arial" panose="020B0604020202020204" pitchFamily="34" charset="0"/>
                        </a:rPr>
                        <a:t>Number</a:t>
                      </a:r>
                      <a:endParaRPr lang="en-US" sz="2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109515420"/>
                  </a:ext>
                </a:extLst>
              </a:tr>
              <a:tr h="370840">
                <a:tc>
                  <a:txBody>
                    <a:bodyPr/>
                    <a:lstStyle/>
                    <a:p>
                      <a:r>
                        <a:rPr lang="en-US" sz="2400" dirty="0" smtClean="0">
                          <a:latin typeface="Arial" panose="020B0604020202020204" pitchFamily="34" charset="0"/>
                          <a:cs typeface="Arial" panose="020B0604020202020204" pitchFamily="34" charset="0"/>
                        </a:rPr>
                        <a:t>Abdominal Wall</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15</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21693130"/>
                  </a:ext>
                </a:extLst>
              </a:tr>
              <a:tr h="370840">
                <a:tc>
                  <a:txBody>
                    <a:bodyPr/>
                    <a:lstStyle/>
                    <a:p>
                      <a:r>
                        <a:rPr lang="en-US" sz="2400" dirty="0" smtClean="0">
                          <a:latin typeface="Arial" panose="020B0604020202020204" pitchFamily="34" charset="0"/>
                          <a:cs typeface="Arial" panose="020B0604020202020204" pitchFamily="34" charset="0"/>
                        </a:rPr>
                        <a:t>Head and Neck </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17</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78511589"/>
                  </a:ext>
                </a:extLst>
              </a:tr>
              <a:tr h="370840">
                <a:tc>
                  <a:txBody>
                    <a:bodyPr/>
                    <a:lstStyle/>
                    <a:p>
                      <a:r>
                        <a:rPr lang="en-US" sz="2400" dirty="0" smtClean="0">
                          <a:latin typeface="Arial" panose="020B0604020202020204" pitchFamily="34" charset="0"/>
                          <a:cs typeface="Arial" panose="020B0604020202020204" pitchFamily="34" charset="0"/>
                        </a:rPr>
                        <a:t>Upper Limb </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19</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17031628"/>
                  </a:ext>
                </a:extLst>
              </a:tr>
              <a:tr h="370840">
                <a:tc>
                  <a:txBody>
                    <a:bodyPr/>
                    <a:lstStyle/>
                    <a:p>
                      <a:r>
                        <a:rPr lang="en-US" sz="2400" dirty="0" smtClean="0">
                          <a:latin typeface="Arial" panose="020B0604020202020204" pitchFamily="34" charset="0"/>
                          <a:cs typeface="Arial" panose="020B0604020202020204" pitchFamily="34" charset="0"/>
                        </a:rPr>
                        <a:t>Other VCA</a:t>
                      </a:r>
                      <a:endParaRPr lang="en-US" sz="2400" dirty="0">
                        <a:latin typeface="Arial" panose="020B0604020202020204" pitchFamily="34" charset="0"/>
                        <a:cs typeface="Arial" panose="020B0604020202020204" pitchFamily="34" charset="0"/>
                      </a:endParaRPr>
                    </a:p>
                  </a:txBody>
                  <a:tcPr/>
                </a:tc>
                <a:tc>
                  <a:txBody>
                    <a:bodyPr/>
                    <a:lstStyle/>
                    <a:p>
                      <a:pPr algn="ct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2518331"/>
                  </a:ext>
                </a:extLst>
              </a:tr>
              <a:tr h="370840">
                <a:tc>
                  <a:txBody>
                    <a:bodyPr/>
                    <a:lstStyle/>
                    <a:p>
                      <a:pPr marL="800100" lvl="1"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Genitourinary – Uterus</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5</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08054022"/>
                  </a:ext>
                </a:extLst>
              </a:tr>
              <a:tr h="370840">
                <a:tc>
                  <a:txBody>
                    <a:bodyPr/>
                    <a:lstStyle/>
                    <a:p>
                      <a:pPr marL="800100" lvl="1"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Genitourinary – Penis</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2</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17164859"/>
                  </a:ext>
                </a:extLst>
              </a:tr>
              <a:tr h="370840">
                <a:tc>
                  <a:txBody>
                    <a:bodyPr/>
                    <a:lstStyle/>
                    <a:p>
                      <a:pPr marL="800100" lvl="1"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Genitourinary/Urogenital</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3</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20519119"/>
                  </a:ext>
                </a:extLst>
              </a:tr>
              <a:tr h="370840">
                <a:tc>
                  <a:txBody>
                    <a:bodyPr/>
                    <a:lstStyle/>
                    <a:p>
                      <a:pPr marL="800100" lvl="1"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Lower Limb</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2</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43075376"/>
                  </a:ext>
                </a:extLst>
              </a:tr>
              <a:tr h="370840">
                <a:tc>
                  <a:txBody>
                    <a:bodyPr/>
                    <a:lstStyle/>
                    <a:p>
                      <a:pPr marL="800100" lvl="1"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Musculoskeletal</a:t>
                      </a:r>
                      <a:r>
                        <a:rPr lang="en-US" sz="2400" baseline="0" dirty="0" smtClean="0">
                          <a:latin typeface="Arial" panose="020B0604020202020204" pitchFamily="34" charset="0"/>
                          <a:cs typeface="Arial" panose="020B0604020202020204" pitchFamily="34" charset="0"/>
                        </a:rPr>
                        <a:t> Composite Graft Segment</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1</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70003623"/>
                  </a:ext>
                </a:extLst>
              </a:tr>
              <a:tr h="370840">
                <a:tc>
                  <a:txBody>
                    <a:bodyPr/>
                    <a:lstStyle/>
                    <a:p>
                      <a:r>
                        <a:rPr lang="en-US" sz="2400" dirty="0" smtClean="0">
                          <a:latin typeface="Arial" panose="020B0604020202020204" pitchFamily="34" charset="0"/>
                          <a:cs typeface="Arial" panose="020B0604020202020204" pitchFamily="34" charset="0"/>
                        </a:rPr>
                        <a:t>Total</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64</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79071162"/>
                  </a:ext>
                </a:extLst>
              </a:tr>
            </a:tbl>
          </a:graphicData>
        </a:graphic>
      </p:graphicFrame>
      <p:sp>
        <p:nvSpPr>
          <p:cNvPr id="3" name="Title 2"/>
          <p:cNvSpPr>
            <a:spLocks noGrp="1"/>
          </p:cNvSpPr>
          <p:nvPr>
            <p:ph type="title"/>
          </p:nvPr>
        </p:nvSpPr>
        <p:spPr/>
        <p:txBody>
          <a:bodyPr/>
          <a:lstStyle/>
          <a:p>
            <a:r>
              <a:rPr lang="en-US" sz="3600" dirty="0">
                <a:latin typeface="Arial" panose="020B0604020202020204" pitchFamily="34" charset="0"/>
                <a:cs typeface="Arial" panose="020B0604020202020204" pitchFamily="34" charset="0"/>
              </a:rPr>
              <a:t>Approved VCA Transplant Programs* as of 7/6/2018 </a:t>
            </a:r>
            <a:endParaRPr lang="en-US" sz="36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
        <p:nvSpPr>
          <p:cNvPr id="6" name="Rectangle 5"/>
          <p:cNvSpPr/>
          <p:nvPr/>
        </p:nvSpPr>
        <p:spPr>
          <a:xfrm>
            <a:off x="0" y="5910744"/>
            <a:ext cx="11689898" cy="738664"/>
          </a:xfrm>
          <a:prstGeom prst="rect">
            <a:avLst/>
          </a:prstGeom>
        </p:spPr>
        <p:txBody>
          <a:bodyPr wrap="square">
            <a:spAutoFit/>
          </a:bodyPr>
          <a:lstStyle/>
          <a:p>
            <a:pPr algn="ctr" defTabSz="457200"/>
            <a:r>
              <a:rPr lang="en-US" sz="1400" b="1" i="1" dirty="0" smtClean="0">
                <a:solidFill>
                  <a:srgbClr val="000000"/>
                </a:solidFill>
                <a:latin typeface="Arial" panose="020B0604020202020204" pitchFamily="34" charset="0"/>
                <a:cs typeface="Arial" panose="020B0604020202020204" pitchFamily="34" charset="0"/>
              </a:rPr>
              <a:t>*Representing 28 transplant hospitals</a:t>
            </a:r>
          </a:p>
          <a:p>
            <a:pPr algn="ctr" defTabSz="457200"/>
            <a:r>
              <a:rPr lang="en-US" sz="1400" b="1" i="1" dirty="0" smtClean="0">
                <a:solidFill>
                  <a:srgbClr val="000000"/>
                </a:solidFill>
                <a:latin typeface="Arial" panose="020B0604020202020204" pitchFamily="34" charset="0"/>
                <a:cs typeface="Arial" panose="020B0604020202020204" pitchFamily="34" charset="0"/>
              </a:rPr>
              <a:t>Based </a:t>
            </a:r>
            <a:r>
              <a:rPr lang="en-US" sz="1400" b="1" i="1" dirty="0">
                <a:solidFill>
                  <a:srgbClr val="000000"/>
                </a:solidFill>
                <a:latin typeface="Arial" panose="020B0604020202020204" pitchFamily="34" charset="0"/>
                <a:cs typeface="Arial" panose="020B0604020202020204" pitchFamily="34" charset="0"/>
              </a:rPr>
              <a:t>on most recent available information provided by members to the OPTN as of July 6, 2018.</a:t>
            </a:r>
            <a:endParaRPr lang="en-US" sz="1400" dirty="0">
              <a:solidFill>
                <a:srgbClr val="000000"/>
              </a:solidFill>
              <a:latin typeface="Arial" panose="020B0604020202020204" pitchFamily="34" charset="0"/>
              <a:cs typeface="Arial" panose="020B0604020202020204" pitchFamily="34" charset="0"/>
            </a:endParaRPr>
          </a:p>
          <a:p>
            <a:pPr algn="ctr" defTabSz="457200"/>
            <a:r>
              <a:rPr lang="en-US" sz="1400" b="1" i="1" dirty="0">
                <a:solidFill>
                  <a:srgbClr val="000000"/>
                </a:solidFill>
                <a:latin typeface="Arial" panose="020B0604020202020204" pitchFamily="34" charset="0"/>
                <a:cs typeface="Arial" panose="020B0604020202020204" pitchFamily="34" charset="0"/>
              </a:rPr>
              <a:t>Data subject to change based on future data submission or correction.</a:t>
            </a:r>
            <a:endParaRPr lang="en-US" sz="1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7979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defTabSz="457200"/>
            <a:fld id="{AFEF8753-48E3-DC43-B5AB-733E5321FD2E}" type="slidenum">
              <a:rPr lang="en-US">
                <a:solidFill>
                  <a:srgbClr val="000000">
                    <a:tint val="75000"/>
                  </a:srgbClr>
                </a:solidFill>
              </a:rPr>
              <a:pPr defTabSz="457200"/>
              <a:t>6</a:t>
            </a:fld>
            <a:endParaRPr lang="en-US" dirty="0">
              <a:solidFill>
                <a:srgbClr val="000000">
                  <a:tint val="75000"/>
                </a:srgbClr>
              </a:solidFill>
            </a:endParaRPr>
          </a:p>
        </p:txBody>
      </p:sp>
      <p:sp>
        <p:nvSpPr>
          <p:cNvPr id="5" name="Title 1"/>
          <p:cNvSpPr>
            <a:spLocks noGrp="1"/>
          </p:cNvSpPr>
          <p:nvPr>
            <p:ph type="title"/>
          </p:nvPr>
        </p:nvSpPr>
        <p:spPr>
          <a:xfrm>
            <a:off x="241539" y="222796"/>
            <a:ext cx="11552269" cy="859466"/>
          </a:xfrm>
        </p:spPr>
        <p:txBody>
          <a:bodyPr/>
          <a:lstStyle/>
          <a:p>
            <a:r>
              <a:rPr lang="en-US" sz="3399" dirty="0">
                <a:latin typeface="Arial" panose="020B0604020202020204" pitchFamily="34" charset="0"/>
                <a:cs typeface="Arial" panose="020B0604020202020204" pitchFamily="34" charset="0"/>
              </a:rPr>
              <a:t>VCA Waiting List and Transplant Numbers by Type             as of </a:t>
            </a:r>
            <a:r>
              <a:rPr lang="en-US" sz="3399" dirty="0" smtClean="0">
                <a:latin typeface="Arial" panose="020B0604020202020204" pitchFamily="34" charset="0"/>
                <a:cs typeface="Arial" panose="020B0604020202020204" pitchFamily="34" charset="0"/>
              </a:rPr>
              <a:t>7/6/18</a:t>
            </a:r>
            <a:endParaRPr lang="en-US" sz="3399" dirty="0">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514834549"/>
              </p:ext>
            </p:extLst>
          </p:nvPr>
        </p:nvGraphicFramePr>
        <p:xfrm>
          <a:off x="538463" y="1195466"/>
          <a:ext cx="10861959" cy="4921705"/>
        </p:xfrm>
        <a:graphic>
          <a:graphicData uri="http://schemas.openxmlformats.org/drawingml/2006/table">
            <a:tbl>
              <a:tblPr firstRow="1" bandRow="1">
                <a:tableStyleId>{9DCAF9ED-07DC-4A11-8D7F-57B35C25682E}</a:tableStyleId>
              </a:tblPr>
              <a:tblGrid>
                <a:gridCol w="3691124">
                  <a:extLst>
                    <a:ext uri="{9D8B030D-6E8A-4147-A177-3AD203B41FA5}">
                      <a16:colId xmlns:a16="http://schemas.microsoft.com/office/drawing/2014/main" val="20000"/>
                    </a:ext>
                  </a:extLst>
                </a:gridCol>
                <a:gridCol w="2854276">
                  <a:extLst>
                    <a:ext uri="{9D8B030D-6E8A-4147-A177-3AD203B41FA5}">
                      <a16:colId xmlns:a16="http://schemas.microsoft.com/office/drawing/2014/main" val="20001"/>
                    </a:ext>
                  </a:extLst>
                </a:gridCol>
                <a:gridCol w="2059721">
                  <a:extLst>
                    <a:ext uri="{9D8B030D-6E8A-4147-A177-3AD203B41FA5}">
                      <a16:colId xmlns:a16="http://schemas.microsoft.com/office/drawing/2014/main" val="20002"/>
                    </a:ext>
                  </a:extLst>
                </a:gridCol>
                <a:gridCol w="2256838">
                  <a:extLst>
                    <a:ext uri="{9D8B030D-6E8A-4147-A177-3AD203B41FA5}">
                      <a16:colId xmlns:a16="http://schemas.microsoft.com/office/drawing/2014/main" val="20003"/>
                    </a:ext>
                  </a:extLst>
                </a:gridCol>
              </a:tblGrid>
              <a:tr h="1188514">
                <a:tc>
                  <a:txBody>
                    <a:bodyPr/>
                    <a:lstStyle/>
                    <a:p>
                      <a:pPr algn="ctr"/>
                      <a:r>
                        <a:rPr lang="en-US" sz="2200" dirty="0" smtClean="0">
                          <a:solidFill>
                            <a:schemeClr val="tx1"/>
                          </a:solidFill>
                          <a:latin typeface="Arial" panose="020B0604020202020204" pitchFamily="34" charset="0"/>
                          <a:cs typeface="Arial" panose="020B0604020202020204" pitchFamily="34" charset="0"/>
                        </a:rPr>
                        <a:t>VCA Type</a:t>
                      </a:r>
                      <a:endParaRPr lang="en-US" sz="2200" dirty="0">
                        <a:solidFill>
                          <a:schemeClr val="tx1"/>
                        </a:solidFill>
                        <a:latin typeface="Arial" panose="020B0604020202020204" pitchFamily="34" charset="0"/>
                        <a:cs typeface="Arial" panose="020B0604020202020204" pitchFamily="34" charset="0"/>
                      </a:endParaRPr>
                    </a:p>
                  </a:txBody>
                  <a:tcPr marL="91416" marR="91416" marT="45708" marB="45708" anchor="ctr"/>
                </a:tc>
                <a:tc>
                  <a:txBody>
                    <a:bodyPr/>
                    <a:lstStyle/>
                    <a:p>
                      <a:pPr algn="ctr"/>
                      <a:r>
                        <a:rPr lang="en-US" sz="2200" dirty="0" smtClean="0">
                          <a:solidFill>
                            <a:schemeClr val="tx1"/>
                          </a:solidFill>
                          <a:latin typeface="Arial" panose="020B0604020202020204" pitchFamily="34" charset="0"/>
                          <a:cs typeface="Arial" panose="020B0604020202020204" pitchFamily="34" charset="0"/>
                        </a:rPr>
                        <a:t>Candidates</a:t>
                      </a:r>
                      <a:r>
                        <a:rPr lang="en-US" sz="2200" baseline="0" dirty="0" smtClean="0">
                          <a:solidFill>
                            <a:schemeClr val="tx1"/>
                          </a:solidFill>
                          <a:latin typeface="Arial" panose="020B0604020202020204" pitchFamily="34" charset="0"/>
                          <a:cs typeface="Arial" panose="020B0604020202020204" pitchFamily="34" charset="0"/>
                        </a:rPr>
                        <a:t> Added to Waiting List, 7/3/2014-7/6/18</a:t>
                      </a:r>
                      <a:endParaRPr lang="en-US" sz="2200" dirty="0">
                        <a:solidFill>
                          <a:schemeClr val="tx1"/>
                        </a:solidFill>
                        <a:latin typeface="Arial" panose="020B0604020202020204" pitchFamily="34" charset="0"/>
                        <a:cs typeface="Arial" panose="020B0604020202020204" pitchFamily="34" charset="0"/>
                      </a:endParaRPr>
                    </a:p>
                  </a:txBody>
                  <a:tcPr marL="91416" marR="91416" marT="45708" marB="45708" anchor="ctr"/>
                </a:tc>
                <a:tc>
                  <a:txBody>
                    <a:bodyPr/>
                    <a:lstStyle/>
                    <a:p>
                      <a:pPr algn="ctr"/>
                      <a:r>
                        <a:rPr lang="en-US" sz="2200" dirty="0" smtClean="0">
                          <a:solidFill>
                            <a:schemeClr val="tx1"/>
                          </a:solidFill>
                          <a:latin typeface="Arial" panose="020B0604020202020204" pitchFamily="34" charset="0"/>
                          <a:cs typeface="Arial" panose="020B0604020202020204" pitchFamily="34" charset="0"/>
                        </a:rPr>
                        <a:t>Transplants,</a:t>
                      </a:r>
                      <a:r>
                        <a:rPr lang="en-US" sz="2200" baseline="0" dirty="0" smtClean="0">
                          <a:solidFill>
                            <a:schemeClr val="tx1"/>
                          </a:solidFill>
                          <a:latin typeface="Arial" panose="020B0604020202020204" pitchFamily="34" charset="0"/>
                          <a:cs typeface="Arial" panose="020B0604020202020204" pitchFamily="34" charset="0"/>
                        </a:rPr>
                        <a:t> 7/3/2014-7/6/18</a:t>
                      </a:r>
                      <a:endParaRPr lang="en-US" sz="2200" dirty="0">
                        <a:solidFill>
                          <a:schemeClr val="tx1"/>
                        </a:solidFill>
                        <a:latin typeface="Arial" panose="020B0604020202020204" pitchFamily="34" charset="0"/>
                        <a:cs typeface="Arial" panose="020B0604020202020204" pitchFamily="34" charset="0"/>
                      </a:endParaRPr>
                    </a:p>
                  </a:txBody>
                  <a:tcPr marL="91416" marR="91416" marT="45708" marB="45708" anchor="ctr"/>
                </a:tc>
                <a:tc>
                  <a:txBody>
                    <a:bodyPr/>
                    <a:lstStyle/>
                    <a:p>
                      <a:pPr algn="ctr"/>
                      <a:r>
                        <a:rPr lang="en-US" sz="2200" dirty="0" smtClean="0">
                          <a:solidFill>
                            <a:schemeClr val="tx1"/>
                          </a:solidFill>
                          <a:latin typeface="Arial" panose="020B0604020202020204" pitchFamily="34" charset="0"/>
                          <a:cs typeface="Arial" panose="020B0604020202020204" pitchFamily="34" charset="0"/>
                        </a:rPr>
                        <a:t>Candidates</a:t>
                      </a:r>
                      <a:r>
                        <a:rPr lang="en-US" sz="2200" baseline="0" dirty="0" smtClean="0">
                          <a:solidFill>
                            <a:schemeClr val="tx1"/>
                          </a:solidFill>
                          <a:latin typeface="Arial" panose="020B0604020202020204" pitchFamily="34" charset="0"/>
                          <a:cs typeface="Arial" panose="020B0604020202020204" pitchFamily="34" charset="0"/>
                        </a:rPr>
                        <a:t> Waiting as of 7/6/18</a:t>
                      </a:r>
                      <a:endParaRPr lang="en-US" sz="2200" dirty="0">
                        <a:solidFill>
                          <a:schemeClr val="tx1"/>
                        </a:solidFill>
                        <a:latin typeface="Arial" panose="020B0604020202020204" pitchFamily="34" charset="0"/>
                        <a:cs typeface="Arial" panose="020B0604020202020204" pitchFamily="34" charset="0"/>
                      </a:endParaRPr>
                    </a:p>
                  </a:txBody>
                  <a:tcPr marL="91416" marR="91416" marT="45708" marB="45708" anchor="ctr"/>
                </a:tc>
                <a:extLst>
                  <a:ext uri="{0D108BD9-81ED-4DB2-BD59-A6C34878D82A}">
                    <a16:rowId xmlns:a16="http://schemas.microsoft.com/office/drawing/2014/main" val="10000"/>
                  </a:ext>
                </a:extLst>
              </a:tr>
              <a:tr h="463716">
                <a:tc>
                  <a:txBody>
                    <a:bodyPr/>
                    <a:lstStyle/>
                    <a:p>
                      <a:r>
                        <a:rPr lang="en-US" sz="2200" dirty="0" smtClean="0">
                          <a:latin typeface="Arial" panose="020B0604020202020204" pitchFamily="34" charset="0"/>
                          <a:cs typeface="Arial" panose="020B0604020202020204" pitchFamily="34" charset="0"/>
                        </a:rPr>
                        <a:t>Abdominal Wall</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4</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1</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2</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val="10001"/>
                  </a:ext>
                </a:extLst>
              </a:tr>
              <a:tr h="487179">
                <a:tc>
                  <a:txBody>
                    <a:bodyPr/>
                    <a:lstStyle/>
                    <a:p>
                      <a:r>
                        <a:rPr lang="en-US" sz="2200" dirty="0" smtClean="0">
                          <a:latin typeface="Arial" panose="020B0604020202020204" pitchFamily="34" charset="0"/>
                          <a:cs typeface="Arial" panose="020B0604020202020204" pitchFamily="34" charset="0"/>
                        </a:rPr>
                        <a:t>Head</a:t>
                      </a:r>
                      <a:r>
                        <a:rPr lang="en-US" sz="2200" baseline="0" dirty="0" smtClean="0">
                          <a:latin typeface="Arial" panose="020B0604020202020204" pitchFamily="34" charset="0"/>
                          <a:cs typeface="Arial" panose="020B0604020202020204" pitchFamily="34" charset="0"/>
                        </a:rPr>
                        <a:t> &amp; Neck: Craniofacial</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11</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6</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4</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val="10002"/>
                  </a:ext>
                </a:extLst>
              </a:tr>
              <a:tr h="463716">
                <a:tc>
                  <a:txBody>
                    <a:bodyPr/>
                    <a:lstStyle/>
                    <a:p>
                      <a:r>
                        <a:rPr lang="en-US" sz="2200" dirty="0" smtClean="0">
                          <a:latin typeface="Arial" panose="020B0604020202020204" pitchFamily="34" charset="0"/>
                          <a:cs typeface="Arial" panose="020B0604020202020204" pitchFamily="34" charset="0"/>
                        </a:rPr>
                        <a:t>Head &amp; Neck: Scalp</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2</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1</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1</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val="10003"/>
                  </a:ext>
                </a:extLst>
              </a:tr>
              <a:tr h="463716">
                <a:tc>
                  <a:txBody>
                    <a:bodyPr/>
                    <a:lstStyle/>
                    <a:p>
                      <a:r>
                        <a:rPr lang="en-US" sz="2200" dirty="0" smtClean="0">
                          <a:latin typeface="Arial" panose="020B0604020202020204" pitchFamily="34" charset="0"/>
                          <a:cs typeface="Arial" panose="020B0604020202020204" pitchFamily="34" charset="0"/>
                        </a:rPr>
                        <a:t>Upper</a:t>
                      </a:r>
                      <a:r>
                        <a:rPr lang="en-US" sz="2200" baseline="0" dirty="0" smtClean="0">
                          <a:latin typeface="Arial" panose="020B0604020202020204" pitchFamily="34" charset="0"/>
                          <a:cs typeface="Arial" panose="020B0604020202020204" pitchFamily="34" charset="0"/>
                        </a:rPr>
                        <a:t> Limb, Bilateral</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11</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6</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tx1"/>
                          </a:solidFill>
                          <a:latin typeface="Arial" panose="020B0604020202020204" pitchFamily="34" charset="0"/>
                          <a:cs typeface="Arial" panose="020B0604020202020204" pitchFamily="34" charset="0"/>
                        </a:rPr>
                        <a:t>3</a:t>
                      </a:r>
                      <a:endParaRPr lang="en-US" sz="2200" b="0"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val="10004"/>
                  </a:ext>
                </a:extLst>
              </a:tr>
              <a:tr h="4637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Arial" panose="020B0604020202020204" pitchFamily="34" charset="0"/>
                          <a:cs typeface="Arial" panose="020B0604020202020204" pitchFamily="34" charset="0"/>
                        </a:rPr>
                        <a:t>Upper</a:t>
                      </a:r>
                      <a:r>
                        <a:rPr lang="en-US" sz="2200" baseline="0" dirty="0" smtClean="0">
                          <a:latin typeface="Arial" panose="020B0604020202020204" pitchFamily="34" charset="0"/>
                          <a:cs typeface="Arial" panose="020B0604020202020204" pitchFamily="34" charset="0"/>
                        </a:rPr>
                        <a:t> Limb, Unilateral</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10</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4</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tx1"/>
                          </a:solidFill>
                          <a:latin typeface="Arial" panose="020B0604020202020204" pitchFamily="34" charset="0"/>
                          <a:cs typeface="Arial" panose="020B0604020202020204" pitchFamily="34" charset="0"/>
                        </a:rPr>
                        <a:t>3</a:t>
                      </a:r>
                      <a:endParaRPr lang="en-US" sz="2200" b="0"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val="10005"/>
                  </a:ext>
                </a:extLst>
              </a:tr>
              <a:tr h="463716">
                <a:tc>
                  <a:txBody>
                    <a:bodyPr/>
                    <a:lstStyle/>
                    <a:p>
                      <a:r>
                        <a:rPr lang="en-US" sz="2200" dirty="0" smtClean="0">
                          <a:latin typeface="Arial" panose="020B0604020202020204" pitchFamily="34" charset="0"/>
                          <a:cs typeface="Arial" panose="020B0604020202020204" pitchFamily="34" charset="0"/>
                        </a:rPr>
                        <a:t>Other: GU</a:t>
                      </a:r>
                      <a:r>
                        <a:rPr lang="en-US" sz="2200" baseline="0" dirty="0" smtClean="0">
                          <a:latin typeface="Arial" panose="020B0604020202020204" pitchFamily="34" charset="0"/>
                          <a:cs typeface="Arial" panose="020B0604020202020204" pitchFamily="34" charset="0"/>
                        </a:rPr>
                        <a:t> - </a:t>
                      </a:r>
                      <a:r>
                        <a:rPr lang="en-US" sz="2200" dirty="0" smtClean="0">
                          <a:latin typeface="Arial" panose="020B0604020202020204" pitchFamily="34" charset="0"/>
                          <a:cs typeface="Arial" panose="020B0604020202020204" pitchFamily="34" charset="0"/>
                        </a:rPr>
                        <a:t>Penile</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3</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2</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0</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val="10006"/>
                  </a:ext>
                </a:extLst>
              </a:tr>
              <a:tr h="463716">
                <a:tc>
                  <a:txBody>
                    <a:bodyPr/>
                    <a:lstStyle/>
                    <a:p>
                      <a:r>
                        <a:rPr lang="en-US" sz="2200" dirty="0" smtClean="0">
                          <a:latin typeface="Arial" panose="020B0604020202020204" pitchFamily="34" charset="0"/>
                          <a:cs typeface="Arial" panose="020B0604020202020204" pitchFamily="34" charset="0"/>
                        </a:rPr>
                        <a:t>Other: GU - Uterus</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20</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12</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8</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val="10007"/>
                  </a:ext>
                </a:extLst>
              </a:tr>
              <a:tr h="463716">
                <a:tc>
                  <a:txBody>
                    <a:bodyPr/>
                    <a:lstStyle/>
                    <a:p>
                      <a:r>
                        <a:rPr lang="en-US" sz="2200" dirty="0" smtClean="0">
                          <a:latin typeface="Arial" panose="020B0604020202020204" pitchFamily="34" charset="0"/>
                          <a:cs typeface="Arial" panose="020B0604020202020204" pitchFamily="34" charset="0"/>
                        </a:rPr>
                        <a:t>Total</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63</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32</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21</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val="10008"/>
                  </a:ext>
                </a:extLst>
              </a:tr>
            </a:tbl>
          </a:graphicData>
        </a:graphic>
      </p:graphicFrame>
      <p:sp>
        <p:nvSpPr>
          <p:cNvPr id="3" name="TextBox 2"/>
          <p:cNvSpPr txBox="1"/>
          <p:nvPr/>
        </p:nvSpPr>
        <p:spPr>
          <a:xfrm>
            <a:off x="2700252" y="6304118"/>
            <a:ext cx="7302000" cy="646331"/>
          </a:xfrm>
          <a:prstGeom prst="rect">
            <a:avLst/>
          </a:prstGeom>
          <a:noFill/>
        </p:spPr>
        <p:txBody>
          <a:bodyPr wrap="none" rtlCol="0">
            <a:spAutoFit/>
          </a:bodyPr>
          <a:lstStyle/>
          <a:p>
            <a:pPr algn="ctr" defTabSz="457200"/>
            <a:r>
              <a:rPr lang="en-US" sz="1200" b="1" i="1" dirty="0">
                <a:solidFill>
                  <a:srgbClr val="000000"/>
                </a:solidFill>
                <a:latin typeface="Arial" panose="020B0604020202020204" pitchFamily="34" charset="0"/>
                <a:cs typeface="Arial" panose="020B0604020202020204" pitchFamily="34" charset="0"/>
              </a:rPr>
              <a:t>Based on most recent available information provided by members to the OPTN as of </a:t>
            </a:r>
            <a:r>
              <a:rPr lang="en-US" sz="1200" b="1" i="1" dirty="0" smtClean="0">
                <a:solidFill>
                  <a:srgbClr val="000000"/>
                </a:solidFill>
                <a:latin typeface="Arial" panose="020B0604020202020204" pitchFamily="34" charset="0"/>
                <a:cs typeface="Arial" panose="020B0604020202020204" pitchFamily="34" charset="0"/>
              </a:rPr>
              <a:t>July 6, 2018.</a:t>
            </a:r>
            <a:endParaRPr lang="en-US" sz="1200" dirty="0">
              <a:solidFill>
                <a:srgbClr val="000000"/>
              </a:solidFill>
              <a:latin typeface="Arial" panose="020B0604020202020204" pitchFamily="34" charset="0"/>
              <a:cs typeface="Arial" panose="020B0604020202020204" pitchFamily="34" charset="0"/>
            </a:endParaRPr>
          </a:p>
          <a:p>
            <a:pPr algn="ctr" defTabSz="457200"/>
            <a:r>
              <a:rPr lang="en-US" sz="1200" b="1" i="1" dirty="0">
                <a:solidFill>
                  <a:srgbClr val="000000"/>
                </a:solidFill>
                <a:latin typeface="Arial" panose="020B0604020202020204" pitchFamily="34" charset="0"/>
                <a:cs typeface="Arial" panose="020B0604020202020204" pitchFamily="34" charset="0"/>
              </a:rPr>
              <a:t>Data subject to change based on future data submission or correction.</a:t>
            </a:r>
            <a:endParaRPr lang="en-US" sz="1200" dirty="0">
              <a:solidFill>
                <a:srgbClr val="000000"/>
              </a:solidFill>
              <a:latin typeface="Arial" panose="020B0604020202020204" pitchFamily="34" charset="0"/>
              <a:cs typeface="Arial" panose="020B0604020202020204" pitchFamily="34" charset="0"/>
            </a:endParaRPr>
          </a:p>
          <a:p>
            <a:pPr algn="ctr" defTabSz="457200"/>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0067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380" y="1007242"/>
            <a:ext cx="11397885" cy="4405247"/>
          </a:xfrm>
        </p:spPr>
        <p:txBody>
          <a:bodyPr/>
          <a:lstStyle/>
          <a:p>
            <a:r>
              <a:rPr lang="en-US" dirty="0" smtClean="0"/>
              <a:t>Linda C. </a:t>
            </a:r>
            <a:r>
              <a:rPr lang="en-US" dirty="0" err="1" smtClean="0"/>
              <a:t>Cendales</a:t>
            </a:r>
            <a:r>
              <a:rPr lang="en-US" dirty="0" smtClean="0"/>
              <a:t>, M.D.</a:t>
            </a:r>
          </a:p>
          <a:p>
            <a:pPr indent="0">
              <a:spcBef>
                <a:spcPts val="0"/>
              </a:spcBef>
              <a:buNone/>
            </a:pPr>
            <a:r>
              <a:rPr lang="en-US" dirty="0" smtClean="0"/>
              <a:t>Chair, VCA Transplantation Committee</a:t>
            </a:r>
          </a:p>
          <a:p>
            <a:pPr indent="0">
              <a:spcBef>
                <a:spcPts val="0"/>
              </a:spcBef>
              <a:buNone/>
            </a:pPr>
            <a:r>
              <a:rPr lang="en-US" dirty="0" smtClean="0"/>
              <a:t>linda.cendales@duke.edu</a:t>
            </a:r>
          </a:p>
          <a:p>
            <a:r>
              <a:rPr lang="en-US" dirty="0" smtClean="0"/>
              <a:t>Christopher L. Wholley, M.S.A.</a:t>
            </a:r>
          </a:p>
          <a:p>
            <a:pPr marL="0" indent="228531">
              <a:spcBef>
                <a:spcPts val="0"/>
              </a:spcBef>
              <a:buNone/>
            </a:pPr>
            <a:r>
              <a:rPr lang="en-US" dirty="0" smtClean="0"/>
              <a:t>Policy Analyst</a:t>
            </a:r>
          </a:p>
          <a:p>
            <a:pPr marL="0" indent="228531">
              <a:spcBef>
                <a:spcPts val="0"/>
              </a:spcBef>
              <a:buNone/>
            </a:pPr>
            <a:r>
              <a:rPr lang="en-US" dirty="0" smtClean="0"/>
              <a:t>christopher.wholley@unos.org  </a:t>
            </a:r>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pPr defTabSz="457200"/>
            <a:fld id="{AFEF8753-48E3-DC43-B5AB-733E5321FD2E}" type="slidenum">
              <a:rPr lang="en-US">
                <a:solidFill>
                  <a:srgbClr val="000000">
                    <a:tint val="75000"/>
                  </a:srgbClr>
                </a:solidFill>
              </a:rPr>
              <a:pPr defTabSz="457200"/>
              <a:t>7</a:t>
            </a:fld>
            <a:endParaRPr lang="en-US" dirty="0">
              <a:solidFill>
                <a:srgbClr val="000000">
                  <a:tint val="75000"/>
                </a:srgbClr>
              </a:solidFill>
            </a:endParaRPr>
          </a:p>
        </p:txBody>
      </p:sp>
    </p:spTree>
    <p:extLst>
      <p:ext uri="{BB962C8B-B14F-4D97-AF65-F5344CB8AC3E}">
        <p14:creationId xmlns:p14="http://schemas.microsoft.com/office/powerpoint/2010/main" val="27369644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363B1D-D250-4074-AD3F-C803037275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623983-9BF6-44E6-A99F-CEC3AAC34D18}">
  <ds:schemaRefs>
    <ds:schemaRef ds:uri="http://schemas.microsoft.com/office/2006/documentManagement/types"/>
    <ds:schemaRef ds:uri="http://purl.org/dc/elements/1.1/"/>
    <ds:schemaRef ds:uri="http://schemas.microsoft.com/office/2006/metadata/properties"/>
    <ds:schemaRef ds:uri="http://purl.org/dc/terms/"/>
    <ds:schemaRef ds:uri="http://purl.org/dc/dcmitype/"/>
    <ds:schemaRef ds:uri="http://schemas.openxmlformats.org/package/2006/metadata/core-properties"/>
    <ds:schemaRef ds:uri="http://schemas.microsoft.com/office/infopath/2007/PartnerControls"/>
    <ds:schemaRef ds:uri="eb91da90-ef78-48fa-8294-c2e3b9c4157a"/>
    <ds:schemaRef ds:uri="http://www.w3.org/XML/1998/namespace"/>
  </ds:schemaRefs>
</ds:datastoreItem>
</file>

<file path=customXml/itemProps3.xml><?xml version="1.0" encoding="utf-8"?>
<ds:datastoreItem xmlns:ds="http://schemas.openxmlformats.org/officeDocument/2006/customXml" ds:itemID="{774B8C29-45A8-40B0-B7DF-CB386D16A6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75</TotalTime>
  <Words>594</Words>
  <Application>Microsoft Office PowerPoint</Application>
  <PresentationFormat>Widescreen</PresentationFormat>
  <Paragraphs>122</Paragraphs>
  <Slides>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Cambria</vt:lpstr>
      <vt:lpstr>Myriad Pro</vt:lpstr>
      <vt:lpstr>Symbol</vt:lpstr>
      <vt:lpstr>Wingdings</vt:lpstr>
      <vt:lpstr>Expo</vt:lpstr>
      <vt:lpstr>Vascularized Composite Allograft (VCA) Transplantation Committee</vt:lpstr>
      <vt:lpstr>Upcoming Policy Implementations</vt:lpstr>
      <vt:lpstr>Upcoming Policy Implementations</vt:lpstr>
      <vt:lpstr>Future Projects</vt:lpstr>
      <vt:lpstr>Approved VCA Transplant Programs* as of 7/6/2018 </vt:lpstr>
      <vt:lpstr>VCA Waiting List and Transplant Numbers by Type             as of 7/6/18</vt:lpstr>
      <vt:lpstr>Questions</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Vascularized Composite Allograft (VCA) Transplantation Committee</dc:title>
  <dc:creator>Christopher L. Wholley</dc:creator>
  <cp:lastModifiedBy>Karen Sokohl</cp:lastModifiedBy>
  <cp:revision>13</cp:revision>
  <dcterms:created xsi:type="dcterms:W3CDTF">2018-07-11T16:51:20Z</dcterms:created>
  <dcterms:modified xsi:type="dcterms:W3CDTF">2018-08-22T19:22:46Z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Committee">
    <vt:lpwstr/>
  </property>
</Properties>
</file>