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1"/>
  </p:notesMasterIdLst>
  <p:sldIdLst>
    <p:sldId id="290" r:id="rId2"/>
    <p:sldId id="378" r:id="rId3"/>
    <p:sldId id="364" r:id="rId4"/>
    <p:sldId id="365" r:id="rId5"/>
    <p:sldId id="366" r:id="rId6"/>
    <p:sldId id="367" r:id="rId7"/>
    <p:sldId id="340" r:id="rId8"/>
    <p:sldId id="341" r:id="rId9"/>
    <p:sldId id="379" r:id="rId10"/>
    <p:sldId id="342" r:id="rId11"/>
    <p:sldId id="321" r:id="rId12"/>
    <p:sldId id="322" r:id="rId13"/>
    <p:sldId id="323" r:id="rId14"/>
    <p:sldId id="344" r:id="rId15"/>
    <p:sldId id="380" r:id="rId16"/>
    <p:sldId id="324" r:id="rId17"/>
    <p:sldId id="368" r:id="rId18"/>
    <p:sldId id="381" r:id="rId19"/>
    <p:sldId id="287" r:id="rId20"/>
    <p:sldId id="348" r:id="rId21"/>
    <p:sldId id="374" r:id="rId22"/>
    <p:sldId id="375" r:id="rId23"/>
    <p:sldId id="362" r:id="rId24"/>
    <p:sldId id="377" r:id="rId25"/>
    <p:sldId id="371" r:id="rId26"/>
    <p:sldId id="369" r:id="rId27"/>
    <p:sldId id="373" r:id="rId28"/>
    <p:sldId id="268" r:id="rId29"/>
    <p:sldId id="34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EE6"/>
    <a:srgbClr val="66CCFF"/>
    <a:srgbClr val="3399FF"/>
    <a:srgbClr val="6699FF"/>
    <a:srgbClr val="AEBE12"/>
    <a:srgbClr val="78A5EE"/>
    <a:srgbClr val="0066FF"/>
    <a:srgbClr val="174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912" autoAdjust="0"/>
  </p:normalViewPr>
  <p:slideViewPr>
    <p:cSldViewPr snapToGrid="0">
      <p:cViewPr varScale="1">
        <p:scale>
          <a:sx n="70" d="100"/>
          <a:sy n="70" d="100"/>
        </p:scale>
        <p:origin x="1338" y="60"/>
      </p:cViewPr>
      <p:guideLst/>
    </p:cSldViewPr>
  </p:slideViewPr>
  <p:notesTextViewPr>
    <p:cViewPr>
      <p:scale>
        <a:sx n="1" d="1"/>
        <a:sy n="1" d="1"/>
      </p:scale>
      <p:origin x="0" y="0"/>
    </p:cViewPr>
  </p:notesTextViewPr>
  <p:sorterViewPr>
    <p:cViewPr>
      <p:scale>
        <a:sx n="100" d="100"/>
        <a:sy n="100" d="100"/>
      </p:scale>
      <p:origin x="0" y="-7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7-ED39-4C6C-9417-7AB226E0B00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C2C3C53B-2866-44E7-A84A-24CEF2B101E2}">
      <dgm:prSet phldrT="[Text]" custT="1"/>
      <dgm:spPr>
        <a:solidFill>
          <a:srgbClr val="78A5EE"/>
        </a:solidFill>
        <a:ln>
          <a:noFill/>
        </a:ln>
      </dgm:spPr>
      <dgm:t>
        <a:bodyPr/>
        <a:lstStyle/>
        <a:p>
          <a:r>
            <a:rPr lang="en-US" sz="4800" dirty="0" smtClean="0">
              <a:solidFill>
                <a:schemeClr val="tx1"/>
              </a:solidFill>
            </a:rPr>
            <a:t>MISSION</a:t>
          </a:r>
          <a:endParaRPr lang="en-US" sz="4800" dirty="0">
            <a:solidFill>
              <a:schemeClr val="tx1"/>
            </a:solidFill>
          </a:endParaRPr>
        </a:p>
      </dgm:t>
    </dgm:pt>
    <dgm:pt modelId="{D0C50B96-F291-4F85-BECB-59717961ECBC}" type="parTrans" cxnId="{36625790-AB4C-4491-A256-64E51F75F778}">
      <dgm:prSet/>
      <dgm:spPr/>
      <dgm:t>
        <a:bodyPr/>
        <a:lstStyle/>
        <a:p>
          <a:endParaRPr lang="en-US"/>
        </a:p>
      </dgm:t>
    </dgm:pt>
    <dgm:pt modelId="{93A681E4-A02F-4E9C-824C-6C7846657FD9}" type="sibTrans" cxnId="{36625790-AB4C-4491-A256-64E51F75F778}">
      <dgm:prSet/>
      <dgm:spPr/>
      <dgm:t>
        <a:bodyPr/>
        <a:lstStyle/>
        <a:p>
          <a:endParaRPr lang="en-US"/>
        </a:p>
      </dgm:t>
    </dgm:pt>
    <dgm:pt modelId="{C710F67C-D7A6-4D23-AD74-4202078BDB64}">
      <dgm:prSet phldrT="[Text]"/>
      <dgm:spPr>
        <a:ln>
          <a:noFill/>
        </a:ln>
      </dgm:spPr>
      <dgm:t>
        <a:bodyPr/>
        <a:lstStyle/>
        <a:p>
          <a:r>
            <a:rPr lang="en-US"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dirty="0">
            <a:solidFill>
              <a:schemeClr val="tx1"/>
            </a:solidFill>
          </a:endParaRPr>
        </a:p>
      </dgm:t>
    </dgm:pt>
    <dgm:pt modelId="{570E9DDE-BB15-4C09-9227-3C7813B37189}" type="parTrans" cxnId="{17205B4A-D723-4DF5-A6CD-C0711CAA13DE}">
      <dgm:prSet/>
      <dgm:spPr/>
      <dgm:t>
        <a:bodyPr/>
        <a:lstStyle/>
        <a:p>
          <a:endParaRPr lang="en-US"/>
        </a:p>
      </dgm:t>
    </dgm:pt>
    <dgm:pt modelId="{31696377-1711-4135-A59C-1F3A8DA5F13E}" type="sibTrans" cxnId="{17205B4A-D723-4DF5-A6CD-C0711CAA13DE}">
      <dgm:prSet/>
      <dgm:spPr/>
      <dgm:t>
        <a:bodyPr/>
        <a:lstStyle/>
        <a:p>
          <a:endParaRPr lang="en-US"/>
        </a:p>
      </dgm:t>
    </dgm:pt>
    <dgm:pt modelId="{3A667F61-0914-40D7-8B6A-50E5CD8A5744}">
      <dgm:prSet phldrT="[Text]" custT="1"/>
      <dgm:spPr>
        <a:solidFill>
          <a:srgbClr val="78A5EE"/>
        </a:solidFill>
      </dgm:spPr>
      <dgm:t>
        <a:bodyPr/>
        <a:lstStyle/>
        <a:p>
          <a:r>
            <a:rPr lang="en-US" sz="4800" dirty="0" smtClean="0">
              <a:solidFill>
                <a:schemeClr val="tx1"/>
              </a:solidFill>
            </a:rPr>
            <a:t>VISION</a:t>
          </a:r>
          <a:endParaRPr lang="en-US" sz="4800" dirty="0">
            <a:solidFill>
              <a:schemeClr val="tx1"/>
            </a:solidFill>
          </a:endParaRPr>
        </a:p>
      </dgm:t>
    </dgm:pt>
    <dgm:pt modelId="{A6BC1199-CA5F-4860-8781-34CFA95A0C45}" type="parTrans" cxnId="{4A2CA383-40EC-48C1-9570-4575243C937B}">
      <dgm:prSet/>
      <dgm:spPr/>
      <dgm:t>
        <a:bodyPr/>
        <a:lstStyle/>
        <a:p>
          <a:endParaRPr lang="en-US"/>
        </a:p>
      </dgm:t>
    </dgm:pt>
    <dgm:pt modelId="{7C66B50C-A8B6-4C7B-AD69-C83335E40F2F}" type="sibTrans" cxnId="{4A2CA383-40EC-48C1-9570-4575243C937B}">
      <dgm:prSet/>
      <dgm:spPr/>
      <dgm:t>
        <a:bodyPr/>
        <a:lstStyle/>
        <a:p>
          <a:endParaRPr lang="en-US"/>
        </a:p>
      </dgm:t>
    </dgm:pt>
    <dgm:pt modelId="{A51DD19A-2477-4971-B722-9CF96B5AE964}">
      <dgm:prSet phldrT="[Text]"/>
      <dgm:spPr/>
      <dgm:t>
        <a:bodyPr/>
        <a:lstStyle/>
        <a:p>
          <a:r>
            <a:rPr lang="en-US"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dirty="0">
            <a:solidFill>
              <a:schemeClr val="tx1"/>
            </a:solidFill>
          </a:endParaRPr>
        </a:p>
      </dgm:t>
    </dgm:pt>
    <dgm:pt modelId="{01CCF383-C212-47F7-B78A-C69A15FE1606}" type="parTrans" cxnId="{3E4CC528-3619-45D5-8805-9AD1C79BCCB6}">
      <dgm:prSet/>
      <dgm:spPr/>
      <dgm:t>
        <a:bodyPr/>
        <a:lstStyle/>
        <a:p>
          <a:endParaRPr lang="en-US"/>
        </a:p>
      </dgm:t>
    </dgm:pt>
    <dgm:pt modelId="{4D83A851-8B18-4FA9-97B1-3DEC2AD7700D}" type="sibTrans" cxnId="{3E4CC528-3619-45D5-8805-9AD1C79BCCB6}">
      <dgm:prSet/>
      <dgm:spPr/>
      <dgm:t>
        <a:bodyPr/>
        <a:lstStyle/>
        <a:p>
          <a:endParaRPr lang="en-US"/>
        </a:p>
      </dgm:t>
    </dgm:pt>
    <dgm:pt modelId="{B67C6887-CE2B-4DC2-B89A-FA6F814A7D92}">
      <dgm:prSet phldrT="[Text]" custT="1"/>
      <dgm:spPr>
        <a:solidFill>
          <a:srgbClr val="78A5EE"/>
        </a:solidFill>
      </dgm:spPr>
      <dgm:t>
        <a:bodyPr/>
        <a:lstStyle/>
        <a:p>
          <a:r>
            <a:rPr lang="en-US" sz="4800" dirty="0" smtClean="0">
              <a:solidFill>
                <a:schemeClr val="tx1"/>
              </a:solidFill>
            </a:rPr>
            <a:t>VALUES</a:t>
          </a:r>
          <a:endParaRPr lang="en-US" sz="4800" dirty="0">
            <a:solidFill>
              <a:schemeClr val="tx1"/>
            </a:solidFill>
          </a:endParaRPr>
        </a:p>
      </dgm:t>
    </dgm:pt>
    <dgm:pt modelId="{A216357D-F3CB-4F5E-9059-93259EFF0615}" type="parTrans" cxnId="{91406318-B393-4AB3-B920-FAF0ADCEDDE0}">
      <dgm:prSet/>
      <dgm:spPr/>
      <dgm:t>
        <a:bodyPr/>
        <a:lstStyle/>
        <a:p>
          <a:endParaRPr lang="en-US"/>
        </a:p>
      </dgm:t>
    </dgm:pt>
    <dgm:pt modelId="{FD08A370-C9D4-447B-8B25-D4265532B992}" type="sibTrans" cxnId="{91406318-B393-4AB3-B920-FAF0ADCEDDE0}">
      <dgm:prSet/>
      <dgm:spPr/>
      <dgm:t>
        <a:bodyPr/>
        <a:lstStyle/>
        <a:p>
          <a:endParaRPr lang="en-US"/>
        </a:p>
      </dgm:t>
    </dgm:pt>
    <dgm:pt modelId="{624D143B-6FBE-4D1F-8CF9-298AB99E0719}">
      <dgm:prSet phldrT="[Text]"/>
      <dgm:spPr/>
      <dgm:t>
        <a:bodyPr/>
        <a:lstStyle/>
        <a:p>
          <a:r>
            <a:rPr lang="en-US" dirty="0" smtClean="0">
              <a:solidFill>
                <a:schemeClr val="tx1"/>
              </a:solidFill>
            </a:rPr>
            <a:t>Stewardship</a:t>
          </a:r>
          <a:endParaRPr lang="en-US" dirty="0">
            <a:solidFill>
              <a:schemeClr val="tx1"/>
            </a:solidFill>
          </a:endParaRPr>
        </a:p>
      </dgm:t>
    </dgm:pt>
    <dgm:pt modelId="{74BC0F29-0105-4506-84D0-C0A42701088B}" type="parTrans" cxnId="{CFF77B82-0DBC-4B41-B3F6-BEAA39251129}">
      <dgm:prSet/>
      <dgm:spPr/>
      <dgm:t>
        <a:bodyPr/>
        <a:lstStyle/>
        <a:p>
          <a:endParaRPr lang="en-US"/>
        </a:p>
      </dgm:t>
    </dgm:pt>
    <dgm:pt modelId="{1A2CA165-BC57-4A13-944C-589959FF9AA4}" type="sibTrans" cxnId="{CFF77B82-0DBC-4B41-B3F6-BEAA39251129}">
      <dgm:prSet/>
      <dgm:spPr/>
      <dgm:t>
        <a:bodyPr/>
        <a:lstStyle/>
        <a:p>
          <a:endParaRPr lang="en-US"/>
        </a:p>
      </dgm:t>
    </dgm:pt>
    <dgm:pt modelId="{0D61E72D-7920-4475-BE15-EA6D77BED656}">
      <dgm:prSet phldrT="[Text]"/>
      <dgm:spPr/>
      <dgm:t>
        <a:bodyPr/>
        <a:lstStyle/>
        <a:p>
          <a:r>
            <a:rPr lang="en-US" dirty="0" smtClean="0">
              <a:solidFill>
                <a:schemeClr val="tx1"/>
              </a:solidFill>
            </a:rPr>
            <a:t>Unity</a:t>
          </a:r>
          <a:endParaRPr lang="en-US" dirty="0">
            <a:solidFill>
              <a:schemeClr val="tx1"/>
            </a:solidFill>
          </a:endParaRPr>
        </a:p>
      </dgm:t>
    </dgm:pt>
    <dgm:pt modelId="{4EC9FB74-943E-4F7C-85DE-F47C595D148A}" type="parTrans" cxnId="{200FE7DE-6C1C-4104-A95D-F4C5CC4460DA}">
      <dgm:prSet/>
      <dgm:spPr/>
      <dgm:t>
        <a:bodyPr/>
        <a:lstStyle/>
        <a:p>
          <a:endParaRPr lang="en-US"/>
        </a:p>
      </dgm:t>
    </dgm:pt>
    <dgm:pt modelId="{4F9077B7-C436-46DD-B6EE-D32C393D3CA6}" type="sibTrans" cxnId="{200FE7DE-6C1C-4104-A95D-F4C5CC4460DA}">
      <dgm:prSet/>
      <dgm:spPr/>
      <dgm:t>
        <a:bodyPr/>
        <a:lstStyle/>
        <a:p>
          <a:endParaRPr lang="en-US"/>
        </a:p>
      </dgm:t>
    </dgm:pt>
    <dgm:pt modelId="{C9051884-FC5B-4677-9E85-F35AB72A43AC}">
      <dgm:prSet phldrT="[Text]"/>
      <dgm:spPr/>
      <dgm:t>
        <a:bodyPr/>
        <a:lstStyle/>
        <a:p>
          <a:r>
            <a:rPr lang="en-US" dirty="0" smtClean="0">
              <a:solidFill>
                <a:schemeClr val="tx1"/>
              </a:solidFill>
            </a:rPr>
            <a:t>Trust</a:t>
          </a:r>
          <a:endParaRPr lang="en-US" dirty="0">
            <a:solidFill>
              <a:schemeClr val="tx1"/>
            </a:solidFill>
          </a:endParaRPr>
        </a:p>
      </dgm:t>
    </dgm:pt>
    <dgm:pt modelId="{967CEB03-4154-4E46-8E69-4D72119E1255}" type="parTrans" cxnId="{E2715D56-FDCD-4CE3-94CA-7F31397BE7B0}">
      <dgm:prSet/>
      <dgm:spPr/>
      <dgm:t>
        <a:bodyPr/>
        <a:lstStyle/>
        <a:p>
          <a:endParaRPr lang="en-US"/>
        </a:p>
      </dgm:t>
    </dgm:pt>
    <dgm:pt modelId="{5D5958DD-82D7-4FDE-AC56-B6AE294753A4}" type="sibTrans" cxnId="{E2715D56-FDCD-4CE3-94CA-7F31397BE7B0}">
      <dgm:prSet/>
      <dgm:spPr/>
      <dgm:t>
        <a:bodyPr/>
        <a:lstStyle/>
        <a:p>
          <a:endParaRPr lang="en-US"/>
        </a:p>
      </dgm:t>
    </dgm:pt>
    <dgm:pt modelId="{04B13B37-1189-40DC-AA94-485376A28866}">
      <dgm:prSet phldrT="[Text]"/>
      <dgm:spPr/>
      <dgm:t>
        <a:bodyPr/>
        <a:lstStyle/>
        <a:p>
          <a:r>
            <a:rPr lang="en-US" dirty="0" smtClean="0">
              <a:solidFill>
                <a:schemeClr val="tx1"/>
              </a:solidFill>
            </a:rPr>
            <a:t>Excellence</a:t>
          </a:r>
          <a:endParaRPr lang="en-US" dirty="0">
            <a:solidFill>
              <a:schemeClr val="tx1"/>
            </a:solidFill>
          </a:endParaRPr>
        </a:p>
      </dgm:t>
    </dgm:pt>
    <dgm:pt modelId="{531CD010-5EC5-41E3-89CF-AD6D494E5C18}" type="parTrans" cxnId="{0C7978B5-2631-4B7D-9A43-7789127DB969}">
      <dgm:prSet/>
      <dgm:spPr/>
      <dgm:t>
        <a:bodyPr/>
        <a:lstStyle/>
        <a:p>
          <a:endParaRPr lang="en-US"/>
        </a:p>
      </dgm:t>
    </dgm:pt>
    <dgm:pt modelId="{B32DECD6-A050-410B-9237-C3F76FE88DB4}" type="sibTrans" cxnId="{0C7978B5-2631-4B7D-9A43-7789127DB969}">
      <dgm:prSet/>
      <dgm:spPr/>
      <dgm:t>
        <a:bodyPr/>
        <a:lstStyle/>
        <a:p>
          <a:endParaRPr lang="en-US"/>
        </a:p>
      </dgm:t>
    </dgm:pt>
    <dgm:pt modelId="{2D7A3BDE-A035-4055-9171-E2EA896FBCF9}">
      <dgm:prSet phldrT="[Text]"/>
      <dgm:spPr/>
      <dgm:t>
        <a:bodyPr/>
        <a:lstStyle/>
        <a:p>
          <a:r>
            <a:rPr lang="en-US" dirty="0" smtClean="0">
              <a:solidFill>
                <a:schemeClr val="tx1"/>
              </a:solidFill>
            </a:rPr>
            <a:t>Accountability</a:t>
          </a:r>
          <a:endParaRPr lang="en-US" dirty="0">
            <a:solidFill>
              <a:schemeClr val="tx1"/>
            </a:solidFill>
          </a:endParaRPr>
        </a:p>
      </dgm:t>
    </dgm:pt>
    <dgm:pt modelId="{77EC9899-8A28-4E82-96B2-4BC64EB8E05B}" type="parTrans" cxnId="{AAF7BF62-779B-4558-80DF-5E65FB0D0865}">
      <dgm:prSet/>
      <dgm:spPr/>
      <dgm:t>
        <a:bodyPr/>
        <a:lstStyle/>
        <a:p>
          <a:endParaRPr lang="en-US"/>
        </a:p>
      </dgm:t>
    </dgm:pt>
    <dgm:pt modelId="{11B03C6D-655C-42D6-BD07-E79BA1319878}" type="sibTrans" cxnId="{AAF7BF62-779B-4558-80DF-5E65FB0D0865}">
      <dgm:prSet/>
      <dgm:spPr/>
      <dgm:t>
        <a:bodyPr/>
        <a:lstStyle/>
        <a:p>
          <a:endParaRPr lang="en-US"/>
        </a:p>
      </dgm:t>
    </dgm:pt>
    <dgm:pt modelId="{5140A765-1D20-4511-97CB-0B7A8561ADD2}" type="pres">
      <dgm:prSet presAssocID="{BBE77B37-ED39-4C6C-9417-7AB226E0B00A}" presName="Name0" presStyleCnt="0">
        <dgm:presLayoutVars>
          <dgm:dir/>
          <dgm:animLvl val="lvl"/>
          <dgm:resizeHandles val="exact"/>
        </dgm:presLayoutVars>
      </dgm:prSet>
      <dgm:spPr/>
      <dgm:t>
        <a:bodyPr/>
        <a:lstStyle/>
        <a:p>
          <a:endParaRPr lang="en-US"/>
        </a:p>
      </dgm:t>
    </dgm:pt>
    <dgm:pt modelId="{C3078C70-9425-4212-B79E-A7340F7F2A2E}" type="pres">
      <dgm:prSet presAssocID="{C2C3C53B-2866-44E7-A84A-24CEF2B101E2}" presName="compositeNode" presStyleCnt="0">
        <dgm:presLayoutVars>
          <dgm:bulletEnabled val="1"/>
        </dgm:presLayoutVars>
      </dgm:prSet>
      <dgm:spPr/>
      <dgm:t>
        <a:bodyPr/>
        <a:lstStyle/>
        <a:p>
          <a:endParaRPr lang="en-US"/>
        </a:p>
      </dgm:t>
    </dgm:pt>
    <dgm:pt modelId="{1D3E1CD6-E874-4F7D-B0C4-B3136B51528E}" type="pres">
      <dgm:prSet presAssocID="{C2C3C53B-2866-44E7-A84A-24CEF2B101E2}" presName="bgRect" presStyleLbl="node1" presStyleIdx="0" presStyleCnt="3"/>
      <dgm:spPr/>
      <dgm:t>
        <a:bodyPr/>
        <a:lstStyle/>
        <a:p>
          <a:endParaRPr lang="en-US"/>
        </a:p>
      </dgm:t>
    </dgm:pt>
    <dgm:pt modelId="{7844D070-EB0C-4F2F-A221-FDDA77DC8CA6}" type="pres">
      <dgm:prSet presAssocID="{C2C3C53B-2866-44E7-A84A-24CEF2B101E2}" presName="parentNode" presStyleLbl="node1" presStyleIdx="0" presStyleCnt="3">
        <dgm:presLayoutVars>
          <dgm:chMax val="0"/>
          <dgm:bulletEnabled val="1"/>
        </dgm:presLayoutVars>
      </dgm:prSet>
      <dgm:spPr/>
      <dgm:t>
        <a:bodyPr/>
        <a:lstStyle/>
        <a:p>
          <a:endParaRPr lang="en-US"/>
        </a:p>
      </dgm:t>
    </dgm:pt>
    <dgm:pt modelId="{6368E6DF-C1AA-47F7-9F6D-C14B9B7F4F3A}" type="pres">
      <dgm:prSet presAssocID="{C2C3C53B-2866-44E7-A84A-24CEF2B101E2}" presName="childNode" presStyleLbl="node1" presStyleIdx="0" presStyleCnt="3">
        <dgm:presLayoutVars>
          <dgm:bulletEnabled val="1"/>
        </dgm:presLayoutVars>
      </dgm:prSet>
      <dgm:spPr/>
      <dgm:t>
        <a:bodyPr/>
        <a:lstStyle/>
        <a:p>
          <a:endParaRPr lang="en-US"/>
        </a:p>
      </dgm:t>
    </dgm:pt>
    <dgm:pt modelId="{1B5A5891-7C3E-47D5-AF73-AEE0565CDA69}" type="pres">
      <dgm:prSet presAssocID="{93A681E4-A02F-4E9C-824C-6C7846657FD9}" presName="hSp" presStyleCnt="0"/>
      <dgm:spPr/>
      <dgm:t>
        <a:bodyPr/>
        <a:lstStyle/>
        <a:p>
          <a:endParaRPr lang="en-US"/>
        </a:p>
      </dgm:t>
    </dgm:pt>
    <dgm:pt modelId="{B5C7D03B-1434-4264-8E1D-BA727E707964}" type="pres">
      <dgm:prSet presAssocID="{93A681E4-A02F-4E9C-824C-6C7846657FD9}" presName="vProcSp" presStyleCnt="0"/>
      <dgm:spPr/>
      <dgm:t>
        <a:bodyPr/>
        <a:lstStyle/>
        <a:p>
          <a:endParaRPr lang="en-US"/>
        </a:p>
      </dgm:t>
    </dgm:pt>
    <dgm:pt modelId="{B91BB85B-8EEB-46CC-9B21-07BA246FDBB7}" type="pres">
      <dgm:prSet presAssocID="{93A681E4-A02F-4E9C-824C-6C7846657FD9}" presName="vSp1" presStyleCnt="0"/>
      <dgm:spPr/>
      <dgm:t>
        <a:bodyPr/>
        <a:lstStyle/>
        <a:p>
          <a:endParaRPr lang="en-US"/>
        </a:p>
      </dgm:t>
    </dgm:pt>
    <dgm:pt modelId="{015D17E1-4CF7-4A4C-9802-C5511C817C15}" type="pres">
      <dgm:prSet presAssocID="{93A681E4-A02F-4E9C-824C-6C7846657FD9}" presName="simulatedConn" presStyleLbl="solidFgAcc1" presStyleIdx="0" presStyleCnt="2"/>
      <dgm:spPr>
        <a:solidFill>
          <a:srgbClr val="92D050"/>
        </a:solidFill>
        <a:ln>
          <a:solidFill>
            <a:srgbClr val="92D050"/>
          </a:solidFill>
        </a:ln>
      </dgm:spPr>
      <dgm:t>
        <a:bodyPr/>
        <a:lstStyle/>
        <a:p>
          <a:endParaRPr lang="en-US"/>
        </a:p>
      </dgm:t>
    </dgm:pt>
    <dgm:pt modelId="{C021E5A7-3321-4CE8-9C4A-F18411570934}" type="pres">
      <dgm:prSet presAssocID="{93A681E4-A02F-4E9C-824C-6C7846657FD9}" presName="vSp2" presStyleCnt="0"/>
      <dgm:spPr/>
      <dgm:t>
        <a:bodyPr/>
        <a:lstStyle/>
        <a:p>
          <a:endParaRPr lang="en-US"/>
        </a:p>
      </dgm:t>
    </dgm:pt>
    <dgm:pt modelId="{94C145CB-4413-4639-A9F4-C697FE691D64}" type="pres">
      <dgm:prSet presAssocID="{93A681E4-A02F-4E9C-824C-6C7846657FD9}" presName="sibTrans" presStyleCnt="0"/>
      <dgm:spPr/>
      <dgm:t>
        <a:bodyPr/>
        <a:lstStyle/>
        <a:p>
          <a:endParaRPr lang="en-US"/>
        </a:p>
      </dgm:t>
    </dgm:pt>
    <dgm:pt modelId="{5921B596-7635-411F-8857-21F44EC49D0A}" type="pres">
      <dgm:prSet presAssocID="{3A667F61-0914-40D7-8B6A-50E5CD8A5744}" presName="compositeNode" presStyleCnt="0">
        <dgm:presLayoutVars>
          <dgm:bulletEnabled val="1"/>
        </dgm:presLayoutVars>
      </dgm:prSet>
      <dgm:spPr/>
      <dgm:t>
        <a:bodyPr/>
        <a:lstStyle/>
        <a:p>
          <a:endParaRPr lang="en-US"/>
        </a:p>
      </dgm:t>
    </dgm:pt>
    <dgm:pt modelId="{E5CD8756-BB1E-408E-8D2D-4BFECEEFC6F4}" type="pres">
      <dgm:prSet presAssocID="{3A667F61-0914-40D7-8B6A-50E5CD8A5744}" presName="bgRect" presStyleLbl="node1" presStyleIdx="1" presStyleCnt="3"/>
      <dgm:spPr/>
      <dgm:t>
        <a:bodyPr/>
        <a:lstStyle/>
        <a:p>
          <a:endParaRPr lang="en-US"/>
        </a:p>
      </dgm:t>
    </dgm:pt>
    <dgm:pt modelId="{FD1A9202-F5D0-4D30-9A0D-55A2FCFBE66A}" type="pres">
      <dgm:prSet presAssocID="{3A667F61-0914-40D7-8B6A-50E5CD8A5744}" presName="parentNode" presStyleLbl="node1" presStyleIdx="1" presStyleCnt="3">
        <dgm:presLayoutVars>
          <dgm:chMax val="0"/>
          <dgm:bulletEnabled val="1"/>
        </dgm:presLayoutVars>
      </dgm:prSet>
      <dgm:spPr/>
      <dgm:t>
        <a:bodyPr/>
        <a:lstStyle/>
        <a:p>
          <a:endParaRPr lang="en-US"/>
        </a:p>
      </dgm:t>
    </dgm:pt>
    <dgm:pt modelId="{095D589E-B201-485D-AFA6-E2AA3105B6D2}" type="pres">
      <dgm:prSet presAssocID="{3A667F61-0914-40D7-8B6A-50E5CD8A5744}" presName="childNode" presStyleLbl="node1" presStyleIdx="1" presStyleCnt="3">
        <dgm:presLayoutVars>
          <dgm:bulletEnabled val="1"/>
        </dgm:presLayoutVars>
      </dgm:prSet>
      <dgm:spPr/>
      <dgm:t>
        <a:bodyPr/>
        <a:lstStyle/>
        <a:p>
          <a:endParaRPr lang="en-US"/>
        </a:p>
      </dgm:t>
    </dgm:pt>
    <dgm:pt modelId="{B57C2F5B-4848-4DA0-A6E2-AFE58272B1C0}" type="pres">
      <dgm:prSet presAssocID="{7C66B50C-A8B6-4C7B-AD69-C83335E40F2F}" presName="hSp" presStyleCnt="0"/>
      <dgm:spPr/>
      <dgm:t>
        <a:bodyPr/>
        <a:lstStyle/>
        <a:p>
          <a:endParaRPr lang="en-US"/>
        </a:p>
      </dgm:t>
    </dgm:pt>
    <dgm:pt modelId="{F6AEEEC6-6534-4716-A89D-6FF797B1C327}" type="pres">
      <dgm:prSet presAssocID="{7C66B50C-A8B6-4C7B-AD69-C83335E40F2F}" presName="vProcSp" presStyleCnt="0"/>
      <dgm:spPr/>
      <dgm:t>
        <a:bodyPr/>
        <a:lstStyle/>
        <a:p>
          <a:endParaRPr lang="en-US"/>
        </a:p>
      </dgm:t>
    </dgm:pt>
    <dgm:pt modelId="{7BC5BBF0-2416-4C4D-AFFF-B946E5CE34B2}" type="pres">
      <dgm:prSet presAssocID="{7C66B50C-A8B6-4C7B-AD69-C83335E40F2F}" presName="vSp1" presStyleCnt="0"/>
      <dgm:spPr/>
      <dgm:t>
        <a:bodyPr/>
        <a:lstStyle/>
        <a:p>
          <a:endParaRPr lang="en-US"/>
        </a:p>
      </dgm:t>
    </dgm:pt>
    <dgm:pt modelId="{2BFD1B0A-F175-48B8-BCB7-F7B77F2F8FF4}" type="pres">
      <dgm:prSet presAssocID="{7C66B50C-A8B6-4C7B-AD69-C83335E40F2F}" presName="simulatedConn" presStyleLbl="solidFgAcc1" presStyleIdx="1" presStyleCnt="2"/>
      <dgm:spPr>
        <a:solidFill>
          <a:srgbClr val="92D050"/>
        </a:solidFill>
        <a:ln>
          <a:noFill/>
        </a:ln>
      </dgm:spPr>
      <dgm:t>
        <a:bodyPr/>
        <a:lstStyle/>
        <a:p>
          <a:endParaRPr lang="en-US"/>
        </a:p>
      </dgm:t>
    </dgm:pt>
    <dgm:pt modelId="{1AA5AB36-8CE3-4BDD-944E-3D619CCCF7CB}" type="pres">
      <dgm:prSet presAssocID="{7C66B50C-A8B6-4C7B-AD69-C83335E40F2F}" presName="vSp2" presStyleCnt="0"/>
      <dgm:spPr/>
      <dgm:t>
        <a:bodyPr/>
        <a:lstStyle/>
        <a:p>
          <a:endParaRPr lang="en-US"/>
        </a:p>
      </dgm:t>
    </dgm:pt>
    <dgm:pt modelId="{06E31A5E-162C-42D0-8AD0-7A353E6708CD}" type="pres">
      <dgm:prSet presAssocID="{7C66B50C-A8B6-4C7B-AD69-C83335E40F2F}" presName="sibTrans" presStyleCnt="0"/>
      <dgm:spPr/>
      <dgm:t>
        <a:bodyPr/>
        <a:lstStyle/>
        <a:p>
          <a:endParaRPr lang="en-US"/>
        </a:p>
      </dgm:t>
    </dgm:pt>
    <dgm:pt modelId="{F7F93D10-9FA8-41CC-8965-1376E8E9437D}" type="pres">
      <dgm:prSet presAssocID="{B67C6887-CE2B-4DC2-B89A-FA6F814A7D92}" presName="compositeNode" presStyleCnt="0">
        <dgm:presLayoutVars>
          <dgm:bulletEnabled val="1"/>
        </dgm:presLayoutVars>
      </dgm:prSet>
      <dgm:spPr/>
      <dgm:t>
        <a:bodyPr/>
        <a:lstStyle/>
        <a:p>
          <a:endParaRPr lang="en-US"/>
        </a:p>
      </dgm:t>
    </dgm:pt>
    <dgm:pt modelId="{4E5A3566-7534-48AE-8F58-20E8097E3CE9}" type="pres">
      <dgm:prSet presAssocID="{B67C6887-CE2B-4DC2-B89A-FA6F814A7D92}" presName="bgRect" presStyleLbl="node1" presStyleIdx="2" presStyleCnt="3"/>
      <dgm:spPr/>
      <dgm:t>
        <a:bodyPr/>
        <a:lstStyle/>
        <a:p>
          <a:endParaRPr lang="en-US"/>
        </a:p>
      </dgm:t>
    </dgm:pt>
    <dgm:pt modelId="{61B1BB51-475E-4421-94EE-AE7F961F5501}" type="pres">
      <dgm:prSet presAssocID="{B67C6887-CE2B-4DC2-B89A-FA6F814A7D92}" presName="parentNode" presStyleLbl="node1" presStyleIdx="2" presStyleCnt="3">
        <dgm:presLayoutVars>
          <dgm:chMax val="0"/>
          <dgm:bulletEnabled val="1"/>
        </dgm:presLayoutVars>
      </dgm:prSet>
      <dgm:spPr/>
      <dgm:t>
        <a:bodyPr/>
        <a:lstStyle/>
        <a:p>
          <a:endParaRPr lang="en-US"/>
        </a:p>
      </dgm:t>
    </dgm:pt>
    <dgm:pt modelId="{2B21D487-3ADB-4D87-8D61-2D878E6FE027}" type="pres">
      <dgm:prSet presAssocID="{B67C6887-CE2B-4DC2-B89A-FA6F814A7D92}" presName="childNode" presStyleLbl="node1" presStyleIdx="2" presStyleCnt="3">
        <dgm:presLayoutVars>
          <dgm:bulletEnabled val="1"/>
        </dgm:presLayoutVars>
      </dgm:prSet>
      <dgm:spPr/>
      <dgm:t>
        <a:bodyPr/>
        <a:lstStyle/>
        <a:p>
          <a:endParaRPr lang="en-US"/>
        </a:p>
      </dgm:t>
    </dgm:pt>
  </dgm:ptLst>
  <dgm:cxnLst>
    <dgm:cxn modelId="{5BD62132-A102-4698-8644-DDCDC2AA44A9}" type="presOf" srcId="{A51DD19A-2477-4971-B722-9CF96B5AE964}" destId="{095D589E-B201-485D-AFA6-E2AA3105B6D2}" srcOrd="0" destOrd="0" presId="urn:microsoft.com/office/officeart/2005/8/layout/hProcess7"/>
    <dgm:cxn modelId="{A99B7883-CEA2-4F33-84E1-F1CAF98DF951}" type="presOf" srcId="{B67C6887-CE2B-4DC2-B89A-FA6F814A7D92}" destId="{61B1BB51-475E-4421-94EE-AE7F961F5501}" srcOrd="1" destOrd="0" presId="urn:microsoft.com/office/officeart/2005/8/layout/hProcess7"/>
    <dgm:cxn modelId="{A13BDC86-3764-40B1-90B5-B149678CCCE6}" type="presOf" srcId="{C710F67C-D7A6-4D23-AD74-4202078BDB64}" destId="{6368E6DF-C1AA-47F7-9F6D-C14B9B7F4F3A}" srcOrd="0" destOrd="0" presId="urn:microsoft.com/office/officeart/2005/8/layout/hProcess7"/>
    <dgm:cxn modelId="{0C7978B5-2631-4B7D-9A43-7789127DB969}" srcId="{B67C6887-CE2B-4DC2-B89A-FA6F814A7D92}" destId="{04B13B37-1189-40DC-AA94-485376A28866}" srcOrd="3" destOrd="0" parTransId="{531CD010-5EC5-41E3-89CF-AD6D494E5C18}" sibTransId="{B32DECD6-A050-410B-9237-C3F76FE88DB4}"/>
    <dgm:cxn modelId="{6F15D608-3C3A-403B-8CE1-A0293A866550}" type="presOf" srcId="{3A667F61-0914-40D7-8B6A-50E5CD8A5744}" destId="{FD1A9202-F5D0-4D30-9A0D-55A2FCFBE66A}" srcOrd="1" destOrd="0" presId="urn:microsoft.com/office/officeart/2005/8/layout/hProcess7"/>
    <dgm:cxn modelId="{877DCF1A-A3F8-4C26-B23D-8C0474C0ADA6}" type="presOf" srcId="{B67C6887-CE2B-4DC2-B89A-FA6F814A7D92}" destId="{4E5A3566-7534-48AE-8F58-20E8097E3CE9}" srcOrd="0" destOrd="0" presId="urn:microsoft.com/office/officeart/2005/8/layout/hProcess7"/>
    <dgm:cxn modelId="{17205B4A-D723-4DF5-A6CD-C0711CAA13DE}" srcId="{C2C3C53B-2866-44E7-A84A-24CEF2B101E2}" destId="{C710F67C-D7A6-4D23-AD74-4202078BDB64}" srcOrd="0" destOrd="0" parTransId="{570E9DDE-BB15-4C09-9227-3C7813B37189}" sibTransId="{31696377-1711-4135-A59C-1F3A8DA5F13E}"/>
    <dgm:cxn modelId="{53665153-8728-4BAA-A9F1-181185D156D1}" type="presOf" srcId="{04B13B37-1189-40DC-AA94-485376A28866}" destId="{2B21D487-3ADB-4D87-8D61-2D878E6FE027}" srcOrd="0" destOrd="3" presId="urn:microsoft.com/office/officeart/2005/8/layout/hProcess7"/>
    <dgm:cxn modelId="{1FECF9E6-5965-4D93-87D1-08A81BE26124}" type="presOf" srcId="{C2C3C53B-2866-44E7-A84A-24CEF2B101E2}" destId="{7844D070-EB0C-4F2F-A221-FDDA77DC8CA6}" srcOrd="1" destOrd="0" presId="urn:microsoft.com/office/officeart/2005/8/layout/hProcess7"/>
    <dgm:cxn modelId="{AAF7BF62-779B-4558-80DF-5E65FB0D0865}" srcId="{B67C6887-CE2B-4DC2-B89A-FA6F814A7D92}" destId="{2D7A3BDE-A035-4055-9171-E2EA896FBCF9}" srcOrd="4" destOrd="0" parTransId="{77EC9899-8A28-4E82-96B2-4BC64EB8E05B}" sibTransId="{11B03C6D-655C-42D6-BD07-E79BA1319878}"/>
    <dgm:cxn modelId="{01D262F0-7DF0-48FB-88D3-DD35844574FF}" type="presOf" srcId="{624D143B-6FBE-4D1F-8CF9-298AB99E0719}" destId="{2B21D487-3ADB-4D87-8D61-2D878E6FE027}" srcOrd="0" destOrd="0" presId="urn:microsoft.com/office/officeart/2005/8/layout/hProcess7"/>
    <dgm:cxn modelId="{91406318-B393-4AB3-B920-FAF0ADCEDDE0}" srcId="{BBE77B37-ED39-4C6C-9417-7AB226E0B00A}" destId="{B67C6887-CE2B-4DC2-B89A-FA6F814A7D92}" srcOrd="2" destOrd="0" parTransId="{A216357D-F3CB-4F5E-9059-93259EFF0615}" sibTransId="{FD08A370-C9D4-447B-8B25-D4265532B992}"/>
    <dgm:cxn modelId="{71BF41CE-47D6-49F3-AEB3-ED19A9942586}" type="presOf" srcId="{C2C3C53B-2866-44E7-A84A-24CEF2B101E2}" destId="{1D3E1CD6-E874-4F7D-B0C4-B3136B51528E}" srcOrd="0" destOrd="0" presId="urn:microsoft.com/office/officeart/2005/8/layout/hProcess7"/>
    <dgm:cxn modelId="{3E4CC528-3619-45D5-8805-9AD1C79BCCB6}" srcId="{3A667F61-0914-40D7-8B6A-50E5CD8A5744}" destId="{A51DD19A-2477-4971-B722-9CF96B5AE964}" srcOrd="0" destOrd="0" parTransId="{01CCF383-C212-47F7-B78A-C69A15FE1606}" sibTransId="{4D83A851-8B18-4FA9-97B1-3DEC2AD7700D}"/>
    <dgm:cxn modelId="{691E925A-BBE1-4599-BECA-FB1406945583}" type="presOf" srcId="{C9051884-FC5B-4677-9E85-F35AB72A43AC}" destId="{2B21D487-3ADB-4D87-8D61-2D878E6FE027}" srcOrd="0" destOrd="2" presId="urn:microsoft.com/office/officeart/2005/8/layout/hProcess7"/>
    <dgm:cxn modelId="{B76C36D8-0023-4B2D-8416-D1F9663A37C5}" type="presOf" srcId="{3A667F61-0914-40D7-8B6A-50E5CD8A5744}" destId="{E5CD8756-BB1E-408E-8D2D-4BFECEEFC6F4}" srcOrd="0" destOrd="0" presId="urn:microsoft.com/office/officeart/2005/8/layout/hProcess7"/>
    <dgm:cxn modelId="{200FE7DE-6C1C-4104-A95D-F4C5CC4460DA}" srcId="{B67C6887-CE2B-4DC2-B89A-FA6F814A7D92}" destId="{0D61E72D-7920-4475-BE15-EA6D77BED656}" srcOrd="1" destOrd="0" parTransId="{4EC9FB74-943E-4F7C-85DE-F47C595D148A}" sibTransId="{4F9077B7-C436-46DD-B6EE-D32C393D3CA6}"/>
    <dgm:cxn modelId="{CC2F654A-3ADA-4C71-8B1F-441C55B06619}" type="presOf" srcId="{2D7A3BDE-A035-4055-9171-E2EA896FBCF9}" destId="{2B21D487-3ADB-4D87-8D61-2D878E6FE027}" srcOrd="0" destOrd="4" presId="urn:microsoft.com/office/officeart/2005/8/layout/hProcess7"/>
    <dgm:cxn modelId="{CFF77B82-0DBC-4B41-B3F6-BEAA39251129}" srcId="{B67C6887-CE2B-4DC2-B89A-FA6F814A7D92}" destId="{624D143B-6FBE-4D1F-8CF9-298AB99E0719}" srcOrd="0" destOrd="0" parTransId="{74BC0F29-0105-4506-84D0-C0A42701088B}" sibTransId="{1A2CA165-BC57-4A13-944C-589959FF9AA4}"/>
    <dgm:cxn modelId="{4A2CA383-40EC-48C1-9570-4575243C937B}" srcId="{BBE77B37-ED39-4C6C-9417-7AB226E0B00A}" destId="{3A667F61-0914-40D7-8B6A-50E5CD8A5744}" srcOrd="1" destOrd="0" parTransId="{A6BC1199-CA5F-4860-8781-34CFA95A0C45}" sibTransId="{7C66B50C-A8B6-4C7B-AD69-C83335E40F2F}"/>
    <dgm:cxn modelId="{B8EEEEF2-181B-41EB-A5B6-19DF0F0B3528}" type="presOf" srcId="{0D61E72D-7920-4475-BE15-EA6D77BED656}" destId="{2B21D487-3ADB-4D87-8D61-2D878E6FE027}" srcOrd="0" destOrd="1" presId="urn:microsoft.com/office/officeart/2005/8/layout/hProcess7"/>
    <dgm:cxn modelId="{E2715D56-FDCD-4CE3-94CA-7F31397BE7B0}" srcId="{B67C6887-CE2B-4DC2-B89A-FA6F814A7D92}" destId="{C9051884-FC5B-4677-9E85-F35AB72A43AC}" srcOrd="2" destOrd="0" parTransId="{967CEB03-4154-4E46-8E69-4D72119E1255}" sibTransId="{5D5958DD-82D7-4FDE-AC56-B6AE294753A4}"/>
    <dgm:cxn modelId="{7ED8E31E-4477-4480-8C75-DF1AB04EC69B}" type="presOf" srcId="{BBE77B37-ED39-4C6C-9417-7AB226E0B00A}" destId="{5140A765-1D20-4511-97CB-0B7A8561ADD2}" srcOrd="0" destOrd="0" presId="urn:microsoft.com/office/officeart/2005/8/layout/hProcess7"/>
    <dgm:cxn modelId="{36625790-AB4C-4491-A256-64E51F75F778}" srcId="{BBE77B37-ED39-4C6C-9417-7AB226E0B00A}" destId="{C2C3C53B-2866-44E7-A84A-24CEF2B101E2}" srcOrd="0" destOrd="0" parTransId="{D0C50B96-F291-4F85-BECB-59717961ECBC}" sibTransId="{93A681E4-A02F-4E9C-824C-6C7846657FD9}"/>
    <dgm:cxn modelId="{9F9DBD67-F25C-4B39-8096-B537D3CE5107}" type="presParOf" srcId="{5140A765-1D20-4511-97CB-0B7A8561ADD2}" destId="{C3078C70-9425-4212-B79E-A7340F7F2A2E}" srcOrd="0" destOrd="0" presId="urn:microsoft.com/office/officeart/2005/8/layout/hProcess7"/>
    <dgm:cxn modelId="{1793050E-CF91-4976-95DE-013962EBB820}" type="presParOf" srcId="{C3078C70-9425-4212-B79E-A7340F7F2A2E}" destId="{1D3E1CD6-E874-4F7D-B0C4-B3136B51528E}" srcOrd="0" destOrd="0" presId="urn:microsoft.com/office/officeart/2005/8/layout/hProcess7"/>
    <dgm:cxn modelId="{7F314BD8-C9DA-460C-A493-56984E3B82BD}" type="presParOf" srcId="{C3078C70-9425-4212-B79E-A7340F7F2A2E}" destId="{7844D070-EB0C-4F2F-A221-FDDA77DC8CA6}" srcOrd="1" destOrd="0" presId="urn:microsoft.com/office/officeart/2005/8/layout/hProcess7"/>
    <dgm:cxn modelId="{F46E179C-174C-4408-AD31-ECA8C68C57DC}" type="presParOf" srcId="{C3078C70-9425-4212-B79E-A7340F7F2A2E}" destId="{6368E6DF-C1AA-47F7-9F6D-C14B9B7F4F3A}" srcOrd="2" destOrd="0" presId="urn:microsoft.com/office/officeart/2005/8/layout/hProcess7"/>
    <dgm:cxn modelId="{C69CD4F5-FF0B-4474-A8FC-BCDD9466FBAA}" type="presParOf" srcId="{5140A765-1D20-4511-97CB-0B7A8561ADD2}" destId="{1B5A5891-7C3E-47D5-AF73-AEE0565CDA69}" srcOrd="1" destOrd="0" presId="urn:microsoft.com/office/officeart/2005/8/layout/hProcess7"/>
    <dgm:cxn modelId="{7F3804FC-22B0-475F-A8F8-7AF8B6C56006}" type="presParOf" srcId="{5140A765-1D20-4511-97CB-0B7A8561ADD2}" destId="{B5C7D03B-1434-4264-8E1D-BA727E707964}" srcOrd="2" destOrd="0" presId="urn:microsoft.com/office/officeart/2005/8/layout/hProcess7"/>
    <dgm:cxn modelId="{8B5E0B00-EAFF-4101-BD80-55529FD975C5}" type="presParOf" srcId="{B5C7D03B-1434-4264-8E1D-BA727E707964}" destId="{B91BB85B-8EEB-46CC-9B21-07BA246FDBB7}" srcOrd="0" destOrd="0" presId="urn:microsoft.com/office/officeart/2005/8/layout/hProcess7"/>
    <dgm:cxn modelId="{5215551A-2BDF-47EF-8972-2E6CC57BE7C9}" type="presParOf" srcId="{B5C7D03B-1434-4264-8E1D-BA727E707964}" destId="{015D17E1-4CF7-4A4C-9802-C5511C817C15}" srcOrd="1" destOrd="0" presId="urn:microsoft.com/office/officeart/2005/8/layout/hProcess7"/>
    <dgm:cxn modelId="{EEC94E0A-EC42-4754-9955-6CF3D8C57808}" type="presParOf" srcId="{B5C7D03B-1434-4264-8E1D-BA727E707964}" destId="{C021E5A7-3321-4CE8-9C4A-F18411570934}" srcOrd="2" destOrd="0" presId="urn:microsoft.com/office/officeart/2005/8/layout/hProcess7"/>
    <dgm:cxn modelId="{073D278E-7D7D-4C82-81E3-7F71DF034415}" type="presParOf" srcId="{5140A765-1D20-4511-97CB-0B7A8561ADD2}" destId="{94C145CB-4413-4639-A9F4-C697FE691D64}" srcOrd="3" destOrd="0" presId="urn:microsoft.com/office/officeart/2005/8/layout/hProcess7"/>
    <dgm:cxn modelId="{3E1E5BC7-FEDB-4CB6-A6A9-67F8CE6221A5}" type="presParOf" srcId="{5140A765-1D20-4511-97CB-0B7A8561ADD2}" destId="{5921B596-7635-411F-8857-21F44EC49D0A}" srcOrd="4" destOrd="0" presId="urn:microsoft.com/office/officeart/2005/8/layout/hProcess7"/>
    <dgm:cxn modelId="{78217198-F08B-4D6D-890F-E55737B32943}" type="presParOf" srcId="{5921B596-7635-411F-8857-21F44EC49D0A}" destId="{E5CD8756-BB1E-408E-8D2D-4BFECEEFC6F4}" srcOrd="0" destOrd="0" presId="urn:microsoft.com/office/officeart/2005/8/layout/hProcess7"/>
    <dgm:cxn modelId="{9C445BA7-F87D-48DE-A024-4BCD8B38504A}" type="presParOf" srcId="{5921B596-7635-411F-8857-21F44EC49D0A}" destId="{FD1A9202-F5D0-4D30-9A0D-55A2FCFBE66A}" srcOrd="1" destOrd="0" presId="urn:microsoft.com/office/officeart/2005/8/layout/hProcess7"/>
    <dgm:cxn modelId="{FA183D65-5C15-4839-9543-C2C673469A6E}" type="presParOf" srcId="{5921B596-7635-411F-8857-21F44EC49D0A}" destId="{095D589E-B201-485D-AFA6-E2AA3105B6D2}" srcOrd="2" destOrd="0" presId="urn:microsoft.com/office/officeart/2005/8/layout/hProcess7"/>
    <dgm:cxn modelId="{B2B58622-28C9-409C-8E8B-BB61FDA8C7AA}" type="presParOf" srcId="{5140A765-1D20-4511-97CB-0B7A8561ADD2}" destId="{B57C2F5B-4848-4DA0-A6E2-AFE58272B1C0}" srcOrd="5" destOrd="0" presId="urn:microsoft.com/office/officeart/2005/8/layout/hProcess7"/>
    <dgm:cxn modelId="{BF5557FB-B73E-4F6C-898C-CDDEBB05DAE8}" type="presParOf" srcId="{5140A765-1D20-4511-97CB-0B7A8561ADD2}" destId="{F6AEEEC6-6534-4716-A89D-6FF797B1C327}" srcOrd="6" destOrd="0" presId="urn:microsoft.com/office/officeart/2005/8/layout/hProcess7"/>
    <dgm:cxn modelId="{A75ED41F-7802-47C9-BE18-C5CD560C644C}" type="presParOf" srcId="{F6AEEEC6-6534-4716-A89D-6FF797B1C327}" destId="{7BC5BBF0-2416-4C4D-AFFF-B946E5CE34B2}" srcOrd="0" destOrd="0" presId="urn:microsoft.com/office/officeart/2005/8/layout/hProcess7"/>
    <dgm:cxn modelId="{977197DB-DEB3-4DC2-9682-C2E04FD14785}" type="presParOf" srcId="{F6AEEEC6-6534-4716-A89D-6FF797B1C327}" destId="{2BFD1B0A-F175-48B8-BCB7-F7B77F2F8FF4}" srcOrd="1" destOrd="0" presId="urn:microsoft.com/office/officeart/2005/8/layout/hProcess7"/>
    <dgm:cxn modelId="{9FAD5C03-3419-4900-B623-E08A2FCE76C3}" type="presParOf" srcId="{F6AEEEC6-6534-4716-A89D-6FF797B1C327}" destId="{1AA5AB36-8CE3-4BDD-944E-3D619CCCF7CB}" srcOrd="2" destOrd="0" presId="urn:microsoft.com/office/officeart/2005/8/layout/hProcess7"/>
    <dgm:cxn modelId="{9FF57A17-C781-4E8B-B7F4-243F0567B60A}" type="presParOf" srcId="{5140A765-1D20-4511-97CB-0B7A8561ADD2}" destId="{06E31A5E-162C-42D0-8AD0-7A353E6708CD}" srcOrd="7" destOrd="0" presId="urn:microsoft.com/office/officeart/2005/8/layout/hProcess7"/>
    <dgm:cxn modelId="{5CE0215B-A2B3-4347-9640-EE96A6BA539D}" type="presParOf" srcId="{5140A765-1D20-4511-97CB-0B7A8561ADD2}" destId="{F7F93D10-9FA8-41CC-8965-1376E8E9437D}" srcOrd="8" destOrd="0" presId="urn:microsoft.com/office/officeart/2005/8/layout/hProcess7"/>
    <dgm:cxn modelId="{475A338E-79A0-4153-9CCC-75BB14D21D79}" type="presParOf" srcId="{F7F93D10-9FA8-41CC-8965-1376E8E9437D}" destId="{4E5A3566-7534-48AE-8F58-20E8097E3CE9}" srcOrd="0" destOrd="0" presId="urn:microsoft.com/office/officeart/2005/8/layout/hProcess7"/>
    <dgm:cxn modelId="{30C64034-2425-4672-87D0-3E60FAC5FED2}" type="presParOf" srcId="{F7F93D10-9FA8-41CC-8965-1376E8E9437D}" destId="{61B1BB51-475E-4421-94EE-AE7F961F5501}" srcOrd="1" destOrd="0" presId="urn:microsoft.com/office/officeart/2005/8/layout/hProcess7"/>
    <dgm:cxn modelId="{F72C203D-D08A-46FD-8286-4134CAA56A8D}" type="presParOf" srcId="{F7F93D10-9FA8-41CC-8965-1376E8E9437D}" destId="{2B21D487-3ADB-4D87-8D61-2D878E6FE0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46CA505-E651-41D7-8788-52E00101C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6A6DA-E43A-4CCD-84E0-08655E5FD4FB}">
      <dgm:prSet phldrT="[Text]"/>
      <dgm:spPr>
        <a:solidFill>
          <a:srgbClr val="00B0F0"/>
        </a:solidFill>
      </dgm:spPr>
      <dgm:t>
        <a:bodyPr/>
        <a:lstStyle/>
        <a:p>
          <a:r>
            <a:rPr lang="en-US" dirty="0" smtClean="0"/>
            <a:t>Heart</a:t>
          </a:r>
          <a:endParaRPr lang="en-US" dirty="0"/>
        </a:p>
      </dgm:t>
    </dgm:pt>
    <dgm:pt modelId="{BCC7CB25-6DE3-431F-AE70-1F2AA7859725}" type="parTrans" cxnId="{703B0206-4952-4135-A27D-9652CF25C824}">
      <dgm:prSet/>
      <dgm:spPr/>
      <dgm:t>
        <a:bodyPr/>
        <a:lstStyle/>
        <a:p>
          <a:endParaRPr lang="en-US"/>
        </a:p>
      </dgm:t>
    </dgm:pt>
    <dgm:pt modelId="{87BFEA78-1A27-4F45-B940-E9763887E42C}" type="sibTrans" cxnId="{703B0206-4952-4135-A27D-9652CF25C824}">
      <dgm:prSet/>
      <dgm:spPr/>
      <dgm:t>
        <a:bodyPr/>
        <a:lstStyle/>
        <a:p>
          <a:endParaRPr lang="en-US"/>
        </a:p>
      </dgm:t>
    </dgm:pt>
    <dgm:pt modelId="{D1045263-2C05-4E74-A1D4-AE059B1F6787}">
      <dgm:prSet phldrT="[Text]"/>
      <dgm:spPr>
        <a:solidFill>
          <a:schemeClr val="bg2">
            <a:lumMod val="50000"/>
          </a:schemeClr>
        </a:solidFill>
      </dgm:spPr>
      <dgm:t>
        <a:bodyPr/>
        <a:lstStyle/>
        <a:p>
          <a:r>
            <a:rPr lang="en-US" dirty="0" smtClean="0"/>
            <a:t>Lung</a:t>
          </a:r>
          <a:endParaRPr lang="en-US" dirty="0"/>
        </a:p>
      </dgm:t>
    </dgm:pt>
    <dgm:pt modelId="{1CB1054A-0D09-43E6-996D-75EE31960522}" type="parTrans" cxnId="{8648CC3F-BEA3-41C0-9AB4-53C8C7207906}">
      <dgm:prSet/>
      <dgm:spPr/>
      <dgm:t>
        <a:bodyPr/>
        <a:lstStyle/>
        <a:p>
          <a:endParaRPr lang="en-US"/>
        </a:p>
      </dgm:t>
    </dgm:pt>
    <dgm:pt modelId="{013ECFF3-3442-4BD1-8CCC-5B221DFEA1BD}" type="sibTrans" cxnId="{8648CC3F-BEA3-41C0-9AB4-53C8C7207906}">
      <dgm:prSet/>
      <dgm:spPr/>
      <dgm:t>
        <a:bodyPr/>
        <a:lstStyle/>
        <a:p>
          <a:endParaRPr lang="en-US"/>
        </a:p>
      </dgm:t>
    </dgm:pt>
    <dgm:pt modelId="{56924AD4-DAA3-4DE5-BC49-8D72F3BADD86}">
      <dgm:prSet phldrT="[Text]"/>
      <dgm:spPr>
        <a:solidFill>
          <a:schemeClr val="bg2">
            <a:lumMod val="75000"/>
          </a:schemeClr>
        </a:solidFill>
      </dgm:spPr>
      <dgm:t>
        <a:bodyPr/>
        <a:lstStyle/>
        <a:p>
          <a:r>
            <a:rPr lang="en-US" dirty="0" smtClean="0"/>
            <a:t>Liver</a:t>
          </a:r>
          <a:endParaRPr lang="en-US" dirty="0"/>
        </a:p>
      </dgm:t>
    </dgm:pt>
    <dgm:pt modelId="{B57A65F6-2AC2-4003-93C2-1CA4D37A1EF0}" type="parTrans" cxnId="{065D0B5F-C75B-4BB7-913E-67D5A66D10F9}">
      <dgm:prSet/>
      <dgm:spPr/>
      <dgm:t>
        <a:bodyPr/>
        <a:lstStyle/>
        <a:p>
          <a:endParaRPr lang="en-US"/>
        </a:p>
      </dgm:t>
    </dgm:pt>
    <dgm:pt modelId="{CC5B300A-BEB1-4518-BC39-C5E04A53339D}" type="sibTrans" cxnId="{065D0B5F-C75B-4BB7-913E-67D5A66D10F9}">
      <dgm:prSet/>
      <dgm:spPr/>
      <dgm:t>
        <a:bodyPr/>
        <a:lstStyle/>
        <a:p>
          <a:endParaRPr lang="en-US"/>
        </a:p>
      </dgm:t>
    </dgm:pt>
    <dgm:pt modelId="{B2AC11BA-841C-4B08-8211-2F214DBDFEC4}">
      <dgm:prSet phldrT="[Text]"/>
      <dgm:spPr>
        <a:solidFill>
          <a:schemeClr val="bg2">
            <a:lumMod val="60000"/>
            <a:lumOff val="40000"/>
          </a:schemeClr>
        </a:solidFill>
      </dgm:spPr>
      <dgm:t>
        <a:bodyPr/>
        <a:lstStyle/>
        <a:p>
          <a:r>
            <a:rPr lang="en-US" dirty="0" smtClean="0"/>
            <a:t>Kidney</a:t>
          </a:r>
          <a:endParaRPr lang="en-US" dirty="0"/>
        </a:p>
      </dgm:t>
    </dgm:pt>
    <dgm:pt modelId="{9669FA46-3F3B-4D35-86FD-EA2813EAF74D}" type="parTrans" cxnId="{DD5FA11F-607E-4617-AE1C-08D7461D1421}">
      <dgm:prSet/>
      <dgm:spPr/>
      <dgm:t>
        <a:bodyPr/>
        <a:lstStyle/>
        <a:p>
          <a:endParaRPr lang="en-US"/>
        </a:p>
      </dgm:t>
    </dgm:pt>
    <dgm:pt modelId="{ED6872D2-EFBA-4644-AAF1-52016C785C7C}" type="sibTrans" cxnId="{DD5FA11F-607E-4617-AE1C-08D7461D1421}">
      <dgm:prSet/>
      <dgm:spPr/>
      <dgm:t>
        <a:bodyPr/>
        <a:lstStyle/>
        <a:p>
          <a:endParaRPr lang="en-US"/>
        </a:p>
      </dgm:t>
    </dgm:pt>
    <dgm:pt modelId="{EB285FC9-4A6A-4684-BF8C-23E0EDE7AB00}">
      <dgm:prSet phldrT="[Text]"/>
      <dgm:spPr>
        <a:solidFill>
          <a:schemeClr val="bg2">
            <a:lumMod val="60000"/>
            <a:lumOff val="40000"/>
          </a:schemeClr>
        </a:solidFill>
      </dgm:spPr>
      <dgm:t>
        <a:bodyPr/>
        <a:lstStyle/>
        <a:p>
          <a:r>
            <a:rPr lang="en-US" dirty="0" smtClean="0"/>
            <a:t>Pancreas</a:t>
          </a:r>
          <a:endParaRPr lang="en-US" dirty="0"/>
        </a:p>
      </dgm:t>
    </dgm:pt>
    <dgm:pt modelId="{77E77AE4-5855-4B0F-B06E-BFAAC322C79B}" type="parTrans" cxnId="{8F97D6BB-B0C7-4831-99E6-EB61A27F09C5}">
      <dgm:prSet/>
      <dgm:spPr/>
      <dgm:t>
        <a:bodyPr/>
        <a:lstStyle/>
        <a:p>
          <a:endParaRPr lang="en-US"/>
        </a:p>
      </dgm:t>
    </dgm:pt>
    <dgm:pt modelId="{443434EC-8B86-419A-B114-C58949796AE1}" type="sibTrans" cxnId="{8F97D6BB-B0C7-4831-99E6-EB61A27F09C5}">
      <dgm:prSet/>
      <dgm:spPr/>
      <dgm:t>
        <a:bodyPr/>
        <a:lstStyle/>
        <a:p>
          <a:endParaRPr lang="en-US"/>
        </a:p>
      </dgm:t>
    </dgm:pt>
    <dgm:pt modelId="{36329638-E03C-41D2-9103-3E525B1E8C43}">
      <dgm:prSet phldrT="[Text]"/>
      <dgm:spPr>
        <a:solidFill>
          <a:schemeClr val="bg2">
            <a:lumMod val="75000"/>
          </a:schemeClr>
        </a:solidFill>
      </dgm:spPr>
      <dgm:t>
        <a:bodyPr/>
        <a:lstStyle/>
        <a:p>
          <a:r>
            <a:rPr lang="en-US" dirty="0" smtClean="0"/>
            <a:t>Small Intestine</a:t>
          </a:r>
          <a:endParaRPr lang="en-US" dirty="0"/>
        </a:p>
      </dgm:t>
    </dgm:pt>
    <dgm:pt modelId="{20981309-6E0F-4133-BFB8-D85B18646291}" type="parTrans" cxnId="{FF3C0B5B-7F9F-4EDD-973C-593A1D0C2258}">
      <dgm:prSet/>
      <dgm:spPr/>
      <dgm:t>
        <a:bodyPr/>
        <a:lstStyle/>
        <a:p>
          <a:endParaRPr lang="en-US"/>
        </a:p>
      </dgm:t>
    </dgm:pt>
    <dgm:pt modelId="{936525C8-DFA8-4C9E-AFC8-AA44C0688BD7}" type="sibTrans" cxnId="{FF3C0B5B-7F9F-4EDD-973C-593A1D0C2258}">
      <dgm:prSet/>
      <dgm:spPr/>
      <dgm:t>
        <a:bodyPr/>
        <a:lstStyle/>
        <a:p>
          <a:endParaRPr lang="en-US"/>
        </a:p>
      </dgm:t>
    </dgm:pt>
    <dgm:pt modelId="{F002EA4F-17AC-4640-B763-06635BE0C670}">
      <dgm:prSet phldrT="[Text]"/>
      <dgm:spPr>
        <a:solidFill>
          <a:schemeClr val="bg2">
            <a:lumMod val="50000"/>
          </a:schemeClr>
        </a:solidFill>
      </dgm:spPr>
      <dgm:t>
        <a:bodyPr/>
        <a:lstStyle/>
        <a:p>
          <a:r>
            <a:rPr lang="en-US" dirty="0" smtClean="0"/>
            <a:t>VCA</a:t>
          </a:r>
          <a:endParaRPr lang="en-US" dirty="0"/>
        </a:p>
      </dgm:t>
    </dgm:pt>
    <dgm:pt modelId="{99488023-824C-4135-A2D7-5E6EDE8FF37F}" type="parTrans" cxnId="{C151D551-58D4-4874-9795-B44846138534}">
      <dgm:prSet/>
      <dgm:spPr/>
      <dgm:t>
        <a:bodyPr/>
        <a:lstStyle/>
        <a:p>
          <a:endParaRPr lang="en-US"/>
        </a:p>
      </dgm:t>
    </dgm:pt>
    <dgm:pt modelId="{4DDE96B6-5791-44AE-B6E5-0A6EFDD4DA75}" type="sibTrans" cxnId="{C151D551-58D4-4874-9795-B44846138534}">
      <dgm:prSet/>
      <dgm:spPr/>
      <dgm:t>
        <a:bodyPr/>
        <a:lstStyle/>
        <a:p>
          <a:endParaRPr lang="en-US"/>
        </a:p>
      </dgm:t>
    </dgm:pt>
    <dgm:pt modelId="{D82D2841-2BF1-42AE-AFA9-7699CF62F1A7}" type="pres">
      <dgm:prSet presAssocID="{746CA505-E651-41D7-8788-52E00101C07D}" presName="diagram" presStyleCnt="0">
        <dgm:presLayoutVars>
          <dgm:dir/>
          <dgm:resizeHandles val="exact"/>
        </dgm:presLayoutVars>
      </dgm:prSet>
      <dgm:spPr/>
      <dgm:t>
        <a:bodyPr/>
        <a:lstStyle/>
        <a:p>
          <a:endParaRPr lang="en-US"/>
        </a:p>
      </dgm:t>
    </dgm:pt>
    <dgm:pt modelId="{7FC6D5BB-3353-40BA-9014-44EA97E8AB47}" type="pres">
      <dgm:prSet presAssocID="{FEA6A6DA-E43A-4CCD-84E0-08655E5FD4FB}" presName="node" presStyleLbl="node1" presStyleIdx="0" presStyleCnt="7">
        <dgm:presLayoutVars>
          <dgm:bulletEnabled val="1"/>
        </dgm:presLayoutVars>
      </dgm:prSet>
      <dgm:spPr/>
      <dgm:t>
        <a:bodyPr/>
        <a:lstStyle/>
        <a:p>
          <a:endParaRPr lang="en-US"/>
        </a:p>
      </dgm:t>
    </dgm:pt>
    <dgm:pt modelId="{B47E0C94-3489-4866-82AA-3EE900E170A1}" type="pres">
      <dgm:prSet presAssocID="{87BFEA78-1A27-4F45-B940-E9763887E42C}" presName="sibTrans" presStyleCnt="0"/>
      <dgm:spPr/>
    </dgm:pt>
    <dgm:pt modelId="{DFAF26E0-85D0-4B5E-8F06-42293A8A5E8B}" type="pres">
      <dgm:prSet presAssocID="{D1045263-2C05-4E74-A1D4-AE059B1F6787}" presName="node" presStyleLbl="node1" presStyleIdx="1" presStyleCnt="7">
        <dgm:presLayoutVars>
          <dgm:bulletEnabled val="1"/>
        </dgm:presLayoutVars>
      </dgm:prSet>
      <dgm:spPr/>
      <dgm:t>
        <a:bodyPr/>
        <a:lstStyle/>
        <a:p>
          <a:endParaRPr lang="en-US"/>
        </a:p>
      </dgm:t>
    </dgm:pt>
    <dgm:pt modelId="{30128BC5-FEB2-409C-9637-FAA964127A7F}" type="pres">
      <dgm:prSet presAssocID="{013ECFF3-3442-4BD1-8CCC-5B221DFEA1BD}" presName="sibTrans" presStyleCnt="0"/>
      <dgm:spPr/>
    </dgm:pt>
    <dgm:pt modelId="{A9DA90BF-76F7-41E8-982F-2DD26C12D2FB}" type="pres">
      <dgm:prSet presAssocID="{56924AD4-DAA3-4DE5-BC49-8D72F3BADD86}" presName="node" presStyleLbl="node1" presStyleIdx="2" presStyleCnt="7">
        <dgm:presLayoutVars>
          <dgm:bulletEnabled val="1"/>
        </dgm:presLayoutVars>
      </dgm:prSet>
      <dgm:spPr/>
      <dgm:t>
        <a:bodyPr/>
        <a:lstStyle/>
        <a:p>
          <a:endParaRPr lang="en-US"/>
        </a:p>
      </dgm:t>
    </dgm:pt>
    <dgm:pt modelId="{C2E1ACFC-6F57-43A8-B64D-FBEA9C0EEAF7}" type="pres">
      <dgm:prSet presAssocID="{CC5B300A-BEB1-4518-BC39-C5E04A53339D}" presName="sibTrans" presStyleCnt="0"/>
      <dgm:spPr/>
    </dgm:pt>
    <dgm:pt modelId="{C27F2EE9-B520-4EF6-8F86-441BC11F4B1D}" type="pres">
      <dgm:prSet presAssocID="{B2AC11BA-841C-4B08-8211-2F214DBDFEC4}" presName="node" presStyleLbl="node1" presStyleIdx="3" presStyleCnt="7">
        <dgm:presLayoutVars>
          <dgm:bulletEnabled val="1"/>
        </dgm:presLayoutVars>
      </dgm:prSet>
      <dgm:spPr/>
      <dgm:t>
        <a:bodyPr/>
        <a:lstStyle/>
        <a:p>
          <a:endParaRPr lang="en-US"/>
        </a:p>
      </dgm:t>
    </dgm:pt>
    <dgm:pt modelId="{FF23C714-C565-4080-89BB-54BBD05E43C4}" type="pres">
      <dgm:prSet presAssocID="{ED6872D2-EFBA-4644-AAF1-52016C785C7C}" presName="sibTrans" presStyleCnt="0"/>
      <dgm:spPr/>
    </dgm:pt>
    <dgm:pt modelId="{472808B0-4E33-44E3-B652-0D054093B8E6}" type="pres">
      <dgm:prSet presAssocID="{EB285FC9-4A6A-4684-BF8C-23E0EDE7AB00}" presName="node" presStyleLbl="node1" presStyleIdx="4" presStyleCnt="7" custLinFactX="605" custLinFactNeighborX="100000" custLinFactNeighborY="446">
        <dgm:presLayoutVars>
          <dgm:bulletEnabled val="1"/>
        </dgm:presLayoutVars>
      </dgm:prSet>
      <dgm:spPr/>
      <dgm:t>
        <a:bodyPr/>
        <a:lstStyle/>
        <a:p>
          <a:endParaRPr lang="en-US"/>
        </a:p>
      </dgm:t>
    </dgm:pt>
    <dgm:pt modelId="{ABC8EE56-3F81-41F2-B3BB-CDAB8EFD2857}" type="pres">
      <dgm:prSet presAssocID="{443434EC-8B86-419A-B114-C58949796AE1}" presName="sibTrans" presStyleCnt="0"/>
      <dgm:spPr/>
    </dgm:pt>
    <dgm:pt modelId="{9BF57D02-918B-47D7-9A1F-69CE2598EB6B}" type="pres">
      <dgm:prSet presAssocID="{36329638-E03C-41D2-9103-3E525B1E8C43}" presName="node" presStyleLbl="node1" presStyleIdx="5" presStyleCnt="7" custLinFactX="-28737" custLinFactNeighborX="-100000" custLinFactNeighborY="892">
        <dgm:presLayoutVars>
          <dgm:bulletEnabled val="1"/>
        </dgm:presLayoutVars>
      </dgm:prSet>
      <dgm:spPr/>
      <dgm:t>
        <a:bodyPr/>
        <a:lstStyle/>
        <a:p>
          <a:endParaRPr lang="en-US"/>
        </a:p>
      </dgm:t>
    </dgm:pt>
    <dgm:pt modelId="{53C57CC4-7C7B-4468-8649-661E724BD318}" type="pres">
      <dgm:prSet presAssocID="{936525C8-DFA8-4C9E-AFC8-AA44C0688BD7}" presName="sibTrans" presStyleCnt="0"/>
      <dgm:spPr/>
    </dgm:pt>
    <dgm:pt modelId="{2368A52C-1BFE-4DA2-8585-E134F9370CA2}" type="pres">
      <dgm:prSet presAssocID="{F002EA4F-17AC-4640-B763-06635BE0C670}" presName="node" presStyleLbl="node1" presStyleIdx="6" presStyleCnt="7">
        <dgm:presLayoutVars>
          <dgm:bulletEnabled val="1"/>
        </dgm:presLayoutVars>
      </dgm:prSet>
      <dgm:spPr/>
      <dgm:t>
        <a:bodyPr/>
        <a:lstStyle/>
        <a:p>
          <a:endParaRPr lang="en-US"/>
        </a:p>
      </dgm:t>
    </dgm:pt>
  </dgm:ptLst>
  <dgm:cxnLst>
    <dgm:cxn modelId="{15E82DC1-D643-41F2-A5CE-3A169352A3AA}" type="presOf" srcId="{36329638-E03C-41D2-9103-3E525B1E8C43}" destId="{9BF57D02-918B-47D7-9A1F-69CE2598EB6B}" srcOrd="0" destOrd="0" presId="urn:microsoft.com/office/officeart/2005/8/layout/default"/>
    <dgm:cxn modelId="{44341250-42F5-4A43-AECA-7A6036BB733B}" type="presOf" srcId="{746CA505-E651-41D7-8788-52E00101C07D}" destId="{D82D2841-2BF1-42AE-AFA9-7699CF62F1A7}" srcOrd="0" destOrd="0" presId="urn:microsoft.com/office/officeart/2005/8/layout/default"/>
    <dgm:cxn modelId="{065D0B5F-C75B-4BB7-913E-67D5A66D10F9}" srcId="{746CA505-E651-41D7-8788-52E00101C07D}" destId="{56924AD4-DAA3-4DE5-BC49-8D72F3BADD86}" srcOrd="2" destOrd="0" parTransId="{B57A65F6-2AC2-4003-93C2-1CA4D37A1EF0}" sibTransId="{CC5B300A-BEB1-4518-BC39-C5E04A53339D}"/>
    <dgm:cxn modelId="{CEE85023-FF4E-4AE8-85AC-A6F8903FA86E}" type="presOf" srcId="{F002EA4F-17AC-4640-B763-06635BE0C670}" destId="{2368A52C-1BFE-4DA2-8585-E134F9370CA2}" srcOrd="0" destOrd="0" presId="urn:microsoft.com/office/officeart/2005/8/layout/default"/>
    <dgm:cxn modelId="{F954763C-8944-43B2-8B92-34C7E143D2B8}" type="presOf" srcId="{D1045263-2C05-4E74-A1D4-AE059B1F6787}" destId="{DFAF26E0-85D0-4B5E-8F06-42293A8A5E8B}" srcOrd="0" destOrd="0" presId="urn:microsoft.com/office/officeart/2005/8/layout/default"/>
    <dgm:cxn modelId="{5A8BA805-C6BA-4626-B1CD-A8EF85BC4D29}" type="presOf" srcId="{B2AC11BA-841C-4B08-8211-2F214DBDFEC4}" destId="{C27F2EE9-B520-4EF6-8F86-441BC11F4B1D}" srcOrd="0" destOrd="0" presId="urn:microsoft.com/office/officeart/2005/8/layout/default"/>
    <dgm:cxn modelId="{5D88CE1F-EFE4-4D9A-90AB-7FE6721EF50A}" type="presOf" srcId="{EB285FC9-4A6A-4684-BF8C-23E0EDE7AB00}" destId="{472808B0-4E33-44E3-B652-0D054093B8E6}" srcOrd="0" destOrd="0" presId="urn:microsoft.com/office/officeart/2005/8/layout/default"/>
    <dgm:cxn modelId="{C151D551-58D4-4874-9795-B44846138534}" srcId="{746CA505-E651-41D7-8788-52E00101C07D}" destId="{F002EA4F-17AC-4640-B763-06635BE0C670}" srcOrd="6" destOrd="0" parTransId="{99488023-824C-4135-A2D7-5E6EDE8FF37F}" sibTransId="{4DDE96B6-5791-44AE-B6E5-0A6EFDD4DA75}"/>
    <dgm:cxn modelId="{49F92C5B-EDEB-484F-9FC2-A26CC5BC727A}" type="presOf" srcId="{56924AD4-DAA3-4DE5-BC49-8D72F3BADD86}" destId="{A9DA90BF-76F7-41E8-982F-2DD26C12D2FB}" srcOrd="0" destOrd="0" presId="urn:microsoft.com/office/officeart/2005/8/layout/default"/>
    <dgm:cxn modelId="{703B0206-4952-4135-A27D-9652CF25C824}" srcId="{746CA505-E651-41D7-8788-52E00101C07D}" destId="{FEA6A6DA-E43A-4CCD-84E0-08655E5FD4FB}" srcOrd="0" destOrd="0" parTransId="{BCC7CB25-6DE3-431F-AE70-1F2AA7859725}" sibTransId="{87BFEA78-1A27-4F45-B940-E9763887E42C}"/>
    <dgm:cxn modelId="{8648CC3F-BEA3-41C0-9AB4-53C8C7207906}" srcId="{746CA505-E651-41D7-8788-52E00101C07D}" destId="{D1045263-2C05-4E74-A1D4-AE059B1F6787}" srcOrd="1" destOrd="0" parTransId="{1CB1054A-0D09-43E6-996D-75EE31960522}" sibTransId="{013ECFF3-3442-4BD1-8CCC-5B221DFEA1BD}"/>
    <dgm:cxn modelId="{FF3C0B5B-7F9F-4EDD-973C-593A1D0C2258}" srcId="{746CA505-E651-41D7-8788-52E00101C07D}" destId="{36329638-E03C-41D2-9103-3E525B1E8C43}" srcOrd="5" destOrd="0" parTransId="{20981309-6E0F-4133-BFB8-D85B18646291}" sibTransId="{936525C8-DFA8-4C9E-AFC8-AA44C0688BD7}"/>
    <dgm:cxn modelId="{0FB96C92-38C7-452A-93B0-1C1BE4061BDF}" type="presOf" srcId="{FEA6A6DA-E43A-4CCD-84E0-08655E5FD4FB}" destId="{7FC6D5BB-3353-40BA-9014-44EA97E8AB47}" srcOrd="0" destOrd="0" presId="urn:microsoft.com/office/officeart/2005/8/layout/default"/>
    <dgm:cxn modelId="{8F97D6BB-B0C7-4831-99E6-EB61A27F09C5}" srcId="{746CA505-E651-41D7-8788-52E00101C07D}" destId="{EB285FC9-4A6A-4684-BF8C-23E0EDE7AB00}" srcOrd="4" destOrd="0" parTransId="{77E77AE4-5855-4B0F-B06E-BFAAC322C79B}" sibTransId="{443434EC-8B86-419A-B114-C58949796AE1}"/>
    <dgm:cxn modelId="{DD5FA11F-607E-4617-AE1C-08D7461D1421}" srcId="{746CA505-E651-41D7-8788-52E00101C07D}" destId="{B2AC11BA-841C-4B08-8211-2F214DBDFEC4}" srcOrd="3" destOrd="0" parTransId="{9669FA46-3F3B-4D35-86FD-EA2813EAF74D}" sibTransId="{ED6872D2-EFBA-4644-AAF1-52016C785C7C}"/>
    <dgm:cxn modelId="{9CF0E7A7-945B-4843-A08B-FB7415196F54}" type="presParOf" srcId="{D82D2841-2BF1-42AE-AFA9-7699CF62F1A7}" destId="{7FC6D5BB-3353-40BA-9014-44EA97E8AB47}" srcOrd="0" destOrd="0" presId="urn:microsoft.com/office/officeart/2005/8/layout/default"/>
    <dgm:cxn modelId="{1B4EFCB6-056D-4714-A774-E7891B8F9591}" type="presParOf" srcId="{D82D2841-2BF1-42AE-AFA9-7699CF62F1A7}" destId="{B47E0C94-3489-4866-82AA-3EE900E170A1}" srcOrd="1" destOrd="0" presId="urn:microsoft.com/office/officeart/2005/8/layout/default"/>
    <dgm:cxn modelId="{C1362613-04B0-45AF-BDB2-03DF3523FF24}" type="presParOf" srcId="{D82D2841-2BF1-42AE-AFA9-7699CF62F1A7}" destId="{DFAF26E0-85D0-4B5E-8F06-42293A8A5E8B}" srcOrd="2" destOrd="0" presId="urn:microsoft.com/office/officeart/2005/8/layout/default"/>
    <dgm:cxn modelId="{027344C5-5A93-4AF5-9A4E-A7697FE91D83}" type="presParOf" srcId="{D82D2841-2BF1-42AE-AFA9-7699CF62F1A7}" destId="{30128BC5-FEB2-409C-9637-FAA964127A7F}" srcOrd="3" destOrd="0" presId="urn:microsoft.com/office/officeart/2005/8/layout/default"/>
    <dgm:cxn modelId="{3DDF2FDD-6EF6-49C5-AF4C-11B1A9F7C156}" type="presParOf" srcId="{D82D2841-2BF1-42AE-AFA9-7699CF62F1A7}" destId="{A9DA90BF-76F7-41E8-982F-2DD26C12D2FB}" srcOrd="4" destOrd="0" presId="urn:microsoft.com/office/officeart/2005/8/layout/default"/>
    <dgm:cxn modelId="{ED53A7B7-2F8C-44AD-9175-97CF51B69734}" type="presParOf" srcId="{D82D2841-2BF1-42AE-AFA9-7699CF62F1A7}" destId="{C2E1ACFC-6F57-43A8-B64D-FBEA9C0EEAF7}" srcOrd="5" destOrd="0" presId="urn:microsoft.com/office/officeart/2005/8/layout/default"/>
    <dgm:cxn modelId="{D4F432A6-875C-4CF1-98A0-A3F669D6EE5B}" type="presParOf" srcId="{D82D2841-2BF1-42AE-AFA9-7699CF62F1A7}" destId="{C27F2EE9-B520-4EF6-8F86-441BC11F4B1D}" srcOrd="6" destOrd="0" presId="urn:microsoft.com/office/officeart/2005/8/layout/default"/>
    <dgm:cxn modelId="{597A9CC1-6C19-4537-B1D7-086269EBDB41}" type="presParOf" srcId="{D82D2841-2BF1-42AE-AFA9-7699CF62F1A7}" destId="{FF23C714-C565-4080-89BB-54BBD05E43C4}" srcOrd="7" destOrd="0" presId="urn:microsoft.com/office/officeart/2005/8/layout/default"/>
    <dgm:cxn modelId="{EFCD75E9-C97E-4CF5-8583-734EE97F76BF}" type="presParOf" srcId="{D82D2841-2BF1-42AE-AFA9-7699CF62F1A7}" destId="{472808B0-4E33-44E3-B652-0D054093B8E6}" srcOrd="8" destOrd="0" presId="urn:microsoft.com/office/officeart/2005/8/layout/default"/>
    <dgm:cxn modelId="{05B08F0C-9C54-4F77-81BC-0793636D239F}" type="presParOf" srcId="{D82D2841-2BF1-42AE-AFA9-7699CF62F1A7}" destId="{ABC8EE56-3F81-41F2-B3BB-CDAB8EFD2857}" srcOrd="9" destOrd="0" presId="urn:microsoft.com/office/officeart/2005/8/layout/default"/>
    <dgm:cxn modelId="{807F8FBA-9B1F-4057-BC4C-E9D8491646ED}" type="presParOf" srcId="{D82D2841-2BF1-42AE-AFA9-7699CF62F1A7}" destId="{9BF57D02-918B-47D7-9A1F-69CE2598EB6B}" srcOrd="10" destOrd="0" presId="urn:microsoft.com/office/officeart/2005/8/layout/default"/>
    <dgm:cxn modelId="{0AEC1411-ABDA-4E2A-AB16-D0EE1179D311}" type="presParOf" srcId="{D82D2841-2BF1-42AE-AFA9-7699CF62F1A7}" destId="{53C57CC4-7C7B-4468-8649-661E724BD318}" srcOrd="11" destOrd="0" presId="urn:microsoft.com/office/officeart/2005/8/layout/default"/>
    <dgm:cxn modelId="{F77E3915-B408-4083-847A-C1054A8186C4}" type="presParOf" srcId="{D82D2841-2BF1-42AE-AFA9-7699CF62F1A7}" destId="{2368A52C-1BFE-4DA2-8585-E134F9370CA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6D6C7A-9BBE-4695-9B30-2991A8EB4D5D}">
      <dgm:prSet phldrT="[Text]" custT="1"/>
      <dgm:spPr>
        <a:solidFill>
          <a:schemeClr val="bg2">
            <a:lumMod val="50000"/>
          </a:schemeClr>
        </a:solidFill>
      </dgm:spPr>
      <dgm:t>
        <a:bodyPr/>
        <a:lstStyle/>
        <a:p>
          <a:r>
            <a:rPr lang="en-US" sz="2600" dirty="0" smtClean="0"/>
            <a:t>Systems Performance Committee</a:t>
          </a:r>
        </a:p>
        <a:p>
          <a:r>
            <a:rPr lang="en-US" sz="2000" i="1" dirty="0" smtClean="0"/>
            <a:t>Diane Brockmeier</a:t>
          </a:r>
          <a:endParaRPr lang="en-US" sz="1400" i="1" dirty="0" smtClean="0"/>
        </a:p>
        <a:p>
          <a:r>
            <a:rPr lang="en-US" sz="2000" i="1" dirty="0" smtClean="0"/>
            <a:t>Matt Cooper</a:t>
          </a:r>
        </a:p>
      </dgm:t>
    </dgm:pt>
    <dgm:pt modelId="{1C63AFC1-3E96-418F-9155-EB5866346ED3}" type="parTrans" cxnId="{C052B9CA-CB13-4F35-B9FB-12982DFBDDAF}">
      <dgm:prSet/>
      <dgm:spPr/>
      <dgm:t>
        <a:bodyPr/>
        <a:lstStyle/>
        <a:p>
          <a:endParaRPr lang="en-US"/>
        </a:p>
      </dgm:t>
    </dgm:pt>
    <dgm:pt modelId="{7EBD330D-CFCA-4E91-B680-5A096570373D}" type="sibTrans" cxnId="{C052B9CA-CB13-4F35-B9FB-12982DFBDDAF}">
      <dgm:prSet/>
      <dgm:spPr/>
      <dgm:t>
        <a:bodyPr/>
        <a:lstStyle/>
        <a:p>
          <a:endParaRPr lang="en-US"/>
        </a:p>
      </dgm:t>
    </dgm:pt>
    <dgm:pt modelId="{0AB9C6CC-072C-41B2-A6C5-513941907111}">
      <dgm:prSet phldrT="[Text]" custT="1"/>
      <dgm:spPr>
        <a:solidFill>
          <a:schemeClr val="bg2">
            <a:lumMod val="75000"/>
          </a:schemeClr>
        </a:solidFill>
      </dgm:spPr>
      <dgm:t>
        <a:bodyPr/>
        <a:lstStyle/>
        <a:p>
          <a:r>
            <a:rPr lang="en-US" sz="2100" dirty="0" smtClean="0"/>
            <a:t>Systems Dynamics            Work Group</a:t>
          </a:r>
        </a:p>
        <a:p>
          <a:r>
            <a:rPr lang="en-US" sz="1800" i="1" dirty="0" smtClean="0"/>
            <a:t>Jeff Orlowski, Stuart Sweet</a:t>
          </a:r>
          <a:endParaRPr lang="en-US" sz="1800" i="1" dirty="0"/>
        </a:p>
      </dgm:t>
    </dgm:pt>
    <dgm:pt modelId="{C6B3BA22-7D51-4A64-BFF1-75E11963208A}" type="parTrans" cxnId="{A296D839-D689-4571-BFBC-379DB4DB97DD}">
      <dgm:prSet/>
      <dgm:spPr>
        <a:ln w="76200">
          <a:solidFill>
            <a:srgbClr val="FFC000"/>
          </a:solidFill>
        </a:ln>
      </dgm:spPr>
      <dgm:t>
        <a:bodyPr/>
        <a:lstStyle/>
        <a:p>
          <a:endParaRPr lang="en-US"/>
        </a:p>
      </dgm:t>
    </dgm:pt>
    <dgm:pt modelId="{9ADC4D20-B996-410D-8051-5673FB30D562}" type="sibTrans" cxnId="{A296D839-D689-4571-BFBC-379DB4DB97DD}">
      <dgm:prSet/>
      <dgm:spPr/>
      <dgm:t>
        <a:bodyPr/>
        <a:lstStyle/>
        <a:p>
          <a:endParaRPr lang="en-US"/>
        </a:p>
      </dgm:t>
    </dgm:pt>
    <dgm:pt modelId="{86F25850-ACE0-43FC-B087-CC8098AECA51}">
      <dgm:prSet phldrT="[Text]" custT="1"/>
      <dgm:spPr>
        <a:solidFill>
          <a:schemeClr val="bg2">
            <a:lumMod val="75000"/>
          </a:schemeClr>
        </a:solidFill>
      </dgm:spPr>
      <dgm:t>
        <a:bodyPr/>
        <a:lstStyle/>
        <a:p>
          <a:r>
            <a:rPr lang="en-US" sz="2400" dirty="0" smtClean="0"/>
            <a:t>OPO Work Group</a:t>
          </a:r>
        </a:p>
        <a:p>
          <a:r>
            <a:rPr lang="en-US" sz="1800" i="1" u="none" dirty="0" smtClean="0"/>
            <a:t>Susan Gunderson, Tom Pearson</a:t>
          </a:r>
          <a:endParaRPr lang="en-US" sz="1800" i="1" u="none" dirty="0"/>
        </a:p>
      </dgm:t>
    </dgm:pt>
    <dgm:pt modelId="{6DB51010-4065-498C-9DF8-F4AF78E2B483}" type="parTrans" cxnId="{4DAEBDFB-35F5-43A1-BC32-BC0A5E05C1E6}">
      <dgm:prSet/>
      <dgm:spPr>
        <a:ln w="76200">
          <a:solidFill>
            <a:schemeClr val="accent1"/>
          </a:solidFill>
        </a:ln>
      </dgm:spPr>
      <dgm:t>
        <a:bodyPr/>
        <a:lstStyle/>
        <a:p>
          <a:endParaRPr lang="en-US"/>
        </a:p>
      </dgm:t>
    </dgm:pt>
    <dgm:pt modelId="{74DBA4CC-1280-42EB-B5C6-DC537D49C878}" type="sibTrans" cxnId="{4DAEBDFB-35F5-43A1-BC32-BC0A5E05C1E6}">
      <dgm:prSet/>
      <dgm:spPr/>
      <dgm:t>
        <a:bodyPr/>
        <a:lstStyle/>
        <a:p>
          <a:endParaRPr lang="en-US"/>
        </a:p>
      </dgm:t>
    </dgm:pt>
    <dgm:pt modelId="{32FD485A-4E53-43E8-A404-8F2C5ED3F252}">
      <dgm:prSet phldrT="[Text]" custT="1"/>
      <dgm:spPr>
        <a:solidFill>
          <a:schemeClr val="bg2">
            <a:lumMod val="75000"/>
          </a:schemeClr>
        </a:solidFill>
      </dgm:spPr>
      <dgm:t>
        <a:bodyPr/>
        <a:lstStyle/>
        <a:p>
          <a:r>
            <a:rPr lang="en-US" sz="2400" dirty="0" smtClean="0"/>
            <a:t>Transplant Program      Work Group</a:t>
          </a:r>
        </a:p>
        <a:p>
          <a:r>
            <a:rPr lang="en-US" sz="1900" i="1" dirty="0" smtClean="0"/>
            <a:t>Lisa Stocks, Alan Reed</a:t>
          </a:r>
        </a:p>
        <a:p>
          <a:endParaRPr lang="en-US" sz="1900" dirty="0"/>
        </a:p>
      </dgm:t>
    </dgm:pt>
    <dgm:pt modelId="{FAD830B3-6EF3-4679-9226-07672498CE72}" type="parTrans" cxnId="{83BC25EA-7AA7-45F6-9284-84481AA34657}">
      <dgm:prSet/>
      <dgm:spPr>
        <a:ln w="76200">
          <a:solidFill>
            <a:srgbClr val="FFC000"/>
          </a:solidFill>
        </a:ln>
      </dgm:spPr>
      <dgm:t>
        <a:bodyPr/>
        <a:lstStyle/>
        <a:p>
          <a:endParaRPr lang="en-US"/>
        </a:p>
      </dgm:t>
    </dgm:pt>
    <dgm:pt modelId="{C5DAA018-AB20-4229-BC9C-DD12717D9298}" type="sibTrans" cxnId="{83BC25EA-7AA7-45F6-9284-84481AA34657}">
      <dgm:prSet/>
      <dgm:spPr/>
      <dgm:t>
        <a:bodyPr/>
        <a:lstStyle/>
        <a:p>
          <a:endParaRPr lang="en-US"/>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pt>
    <dgm:pt modelId="{E3B332F0-9C86-449E-A7D6-FB27253F5F3D}" type="pres">
      <dgm:prSet presAssocID="{D86D6C7A-9BBE-4695-9B30-2991A8EB4D5D}" presName="singleCenter" presStyleLbl="node1" presStyleIdx="0" presStyleCnt="4" custScaleX="179277" custScaleY="123022" custLinFactNeighborX="-619" custLinFactNeighborY="-8477">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96167" custScaleY="123435" custRadScaleRad="139926" custRadScaleInc="221503">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321464" custScaleY="133651" custRadScaleRad="146345" custRadScaleInc="-220935">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5375F9-6FB2-43CE-B9D1-DAB4D1C3E2ED}"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B0AF5D7E-3531-4A29-BC3B-9D87B39A38C5}">
      <dgm:prSet phldrT="[Text]" custT="1"/>
      <dgm:spPr>
        <a:ln>
          <a:noFill/>
        </a:ln>
      </dgm:spPr>
      <dgm:t>
        <a:bodyPr/>
        <a:lstStyle/>
        <a:p>
          <a:r>
            <a:rPr lang="en-US" sz="2400" dirty="0"/>
            <a:t>MPSC monitoring enhancements</a:t>
          </a:r>
        </a:p>
      </dgm:t>
    </dgm:pt>
    <dgm:pt modelId="{7AEDCD64-E46E-4842-B686-449887098710}" type="parTrans" cxnId="{D3BC9D67-1646-4B34-8103-583E8B246B9A}">
      <dgm:prSet/>
      <dgm:spPr/>
      <dgm:t>
        <a:bodyPr/>
        <a:lstStyle/>
        <a:p>
          <a:endParaRPr lang="en-US" sz="3200"/>
        </a:p>
      </dgm:t>
    </dgm:pt>
    <dgm:pt modelId="{2121CDD5-566B-4D99-A2A9-55A30475C730}" type="sibTrans" cxnId="{D3BC9D67-1646-4B34-8103-583E8B246B9A}">
      <dgm:prSet/>
      <dgm:spPr/>
      <dgm:t>
        <a:bodyPr/>
        <a:lstStyle/>
        <a:p>
          <a:endParaRPr lang="en-US" sz="3200"/>
        </a:p>
      </dgm:t>
    </dgm:pt>
    <dgm:pt modelId="{E56A3702-78F2-47B8-8B5A-3FCD3D2FEF1D}">
      <dgm:prSet phldrT="[Text]" custT="1"/>
      <dgm:spPr>
        <a:ln>
          <a:noFill/>
        </a:ln>
      </dgm:spPr>
      <dgm:t>
        <a:bodyPr/>
        <a:lstStyle/>
        <a:p>
          <a:r>
            <a:rPr lang="en-US" sz="2400" dirty="0"/>
            <a:t>Recommendations to external stakeholders</a:t>
          </a:r>
        </a:p>
      </dgm:t>
    </dgm:pt>
    <dgm:pt modelId="{1B4D1DF6-8E50-4EBB-80F5-0E67F5893D28}" type="parTrans" cxnId="{ED6AB812-9ADF-497C-A816-2F93ED93393B}">
      <dgm:prSet/>
      <dgm:spPr/>
      <dgm:t>
        <a:bodyPr/>
        <a:lstStyle/>
        <a:p>
          <a:endParaRPr lang="en-US" sz="3200"/>
        </a:p>
      </dgm:t>
    </dgm:pt>
    <dgm:pt modelId="{4A9B96F1-D0AC-44A8-B4AB-3C3B0D381E66}" type="sibTrans" cxnId="{ED6AB812-9ADF-497C-A816-2F93ED93393B}">
      <dgm:prSet/>
      <dgm:spPr/>
      <dgm:t>
        <a:bodyPr/>
        <a:lstStyle/>
        <a:p>
          <a:endParaRPr lang="en-US" sz="3200"/>
        </a:p>
      </dgm:t>
    </dgm:pt>
    <dgm:pt modelId="{EF9EDFFF-C4D6-47F8-92A3-300AD4500A1C}">
      <dgm:prSet phldrT="[Text]" custT="1"/>
      <dgm:spPr>
        <a:ln>
          <a:noFill/>
        </a:ln>
      </dgm:spPr>
      <dgm:t>
        <a:bodyPr/>
        <a:lstStyle/>
        <a:p>
          <a:r>
            <a:rPr lang="en-US" sz="2400" dirty="0"/>
            <a:t>Collaborative improvement project ideas</a:t>
          </a:r>
        </a:p>
      </dgm:t>
    </dgm:pt>
    <dgm:pt modelId="{E29CC2F2-7976-4C29-818F-90D9908A086C}" type="parTrans" cxnId="{60C07FC1-5A90-4A75-B3F7-7890A1B7B922}">
      <dgm:prSet/>
      <dgm:spPr/>
      <dgm:t>
        <a:bodyPr/>
        <a:lstStyle/>
        <a:p>
          <a:endParaRPr lang="en-US" sz="3200"/>
        </a:p>
      </dgm:t>
    </dgm:pt>
    <dgm:pt modelId="{227A087C-8268-4122-931A-D926B014CA1D}" type="sibTrans" cxnId="{60C07FC1-5A90-4A75-B3F7-7890A1B7B922}">
      <dgm:prSet/>
      <dgm:spPr/>
      <dgm:t>
        <a:bodyPr/>
        <a:lstStyle/>
        <a:p>
          <a:endParaRPr lang="en-US" sz="3200"/>
        </a:p>
      </dgm:t>
    </dgm:pt>
    <dgm:pt modelId="{C07C8429-18A1-4826-A729-D8424BFB2B45}">
      <dgm:prSet phldrT="[Text]" custT="1"/>
      <dgm:spPr>
        <a:ln>
          <a:noFill/>
        </a:ln>
      </dgm:spPr>
      <dgm:t>
        <a:bodyPr/>
        <a:lstStyle/>
        <a:p>
          <a:r>
            <a:rPr lang="en-US" sz="2400" dirty="0"/>
            <a:t>Suggested new research tools</a:t>
          </a:r>
        </a:p>
      </dgm:t>
    </dgm:pt>
    <dgm:pt modelId="{9EB91FBA-DC51-4CAC-8729-D7FA739554A2}" type="parTrans" cxnId="{6AB920D4-05E4-4BB5-B7F0-71C732D3CCAE}">
      <dgm:prSet/>
      <dgm:spPr/>
      <dgm:t>
        <a:bodyPr/>
        <a:lstStyle/>
        <a:p>
          <a:endParaRPr lang="en-US" sz="3200"/>
        </a:p>
      </dgm:t>
    </dgm:pt>
    <dgm:pt modelId="{2CA4D6D1-F24A-45C8-9E29-BAD080E0028F}" type="sibTrans" cxnId="{6AB920D4-05E4-4BB5-B7F0-71C732D3CCAE}">
      <dgm:prSet/>
      <dgm:spPr/>
      <dgm:t>
        <a:bodyPr/>
        <a:lstStyle/>
        <a:p>
          <a:endParaRPr lang="en-US" sz="3200"/>
        </a:p>
      </dgm:t>
    </dgm:pt>
    <dgm:pt modelId="{D89989F0-C26C-4182-9B7B-F75E606356F2}" type="pres">
      <dgm:prSet presAssocID="{4F5375F9-6FB2-43CE-B9D1-DAB4D1C3E2ED}" presName="cycle" presStyleCnt="0">
        <dgm:presLayoutVars>
          <dgm:dir/>
          <dgm:resizeHandles val="exact"/>
        </dgm:presLayoutVars>
      </dgm:prSet>
      <dgm:spPr/>
      <dgm:t>
        <a:bodyPr/>
        <a:lstStyle/>
        <a:p>
          <a:endParaRPr lang="en-US"/>
        </a:p>
      </dgm:t>
    </dgm:pt>
    <dgm:pt modelId="{7BA1420F-02FA-4435-8DFB-80E609E97B5E}" type="pres">
      <dgm:prSet presAssocID="{C07C8429-18A1-4826-A729-D8424BFB2B45}" presName="node" presStyleLbl="node1" presStyleIdx="0" presStyleCnt="4" custScaleX="144461" custScaleY="152538" custRadScaleRad="100068" custRadScaleInc="-7019">
        <dgm:presLayoutVars>
          <dgm:bulletEnabled val="1"/>
        </dgm:presLayoutVars>
      </dgm:prSet>
      <dgm:spPr/>
      <dgm:t>
        <a:bodyPr/>
        <a:lstStyle/>
        <a:p>
          <a:endParaRPr lang="en-US"/>
        </a:p>
      </dgm:t>
    </dgm:pt>
    <dgm:pt modelId="{211FE260-8BE6-4FCC-8AFB-C24FD707661C}" type="pres">
      <dgm:prSet presAssocID="{C07C8429-18A1-4826-A729-D8424BFB2B45}" presName="spNode" presStyleCnt="0"/>
      <dgm:spPr/>
    </dgm:pt>
    <dgm:pt modelId="{AD3E529B-A3BF-46D9-A946-650140D73995}" type="pres">
      <dgm:prSet presAssocID="{2CA4D6D1-F24A-45C8-9E29-BAD080E0028F}" presName="sibTrans" presStyleLbl="sibTrans1D1" presStyleIdx="0" presStyleCnt="4"/>
      <dgm:spPr/>
      <dgm:t>
        <a:bodyPr/>
        <a:lstStyle/>
        <a:p>
          <a:endParaRPr lang="en-US"/>
        </a:p>
      </dgm:t>
    </dgm:pt>
    <dgm:pt modelId="{2BDA3F7D-A4B7-4ACB-A53A-8EA3FF2D0647}" type="pres">
      <dgm:prSet presAssocID="{EF9EDFFF-C4D6-47F8-92A3-300AD4500A1C}" presName="node" presStyleLbl="node1" presStyleIdx="1" presStyleCnt="4" custScaleX="144461" custScaleY="152538">
        <dgm:presLayoutVars>
          <dgm:bulletEnabled val="1"/>
        </dgm:presLayoutVars>
      </dgm:prSet>
      <dgm:spPr/>
      <dgm:t>
        <a:bodyPr/>
        <a:lstStyle/>
        <a:p>
          <a:endParaRPr lang="en-US"/>
        </a:p>
      </dgm:t>
    </dgm:pt>
    <dgm:pt modelId="{EC03C6AD-B8BF-4837-9966-4A31E628F2A7}" type="pres">
      <dgm:prSet presAssocID="{EF9EDFFF-C4D6-47F8-92A3-300AD4500A1C}" presName="spNode" presStyleCnt="0"/>
      <dgm:spPr/>
    </dgm:pt>
    <dgm:pt modelId="{7454E40F-B46E-432E-8E03-0BEDF2019910}" type="pres">
      <dgm:prSet presAssocID="{227A087C-8268-4122-931A-D926B014CA1D}" presName="sibTrans" presStyleLbl="sibTrans1D1" presStyleIdx="1" presStyleCnt="4"/>
      <dgm:spPr/>
      <dgm:t>
        <a:bodyPr/>
        <a:lstStyle/>
        <a:p>
          <a:endParaRPr lang="en-US"/>
        </a:p>
      </dgm:t>
    </dgm:pt>
    <dgm:pt modelId="{A6F4DE52-DE89-4832-B2C2-1A24C256CBEE}" type="pres">
      <dgm:prSet presAssocID="{B0AF5D7E-3531-4A29-BC3B-9D87B39A38C5}" presName="node" presStyleLbl="node1" presStyleIdx="2" presStyleCnt="4" custScaleX="160684" custScaleY="152538">
        <dgm:presLayoutVars>
          <dgm:bulletEnabled val="1"/>
        </dgm:presLayoutVars>
      </dgm:prSet>
      <dgm:spPr/>
      <dgm:t>
        <a:bodyPr/>
        <a:lstStyle/>
        <a:p>
          <a:endParaRPr lang="en-US"/>
        </a:p>
      </dgm:t>
    </dgm:pt>
    <dgm:pt modelId="{19BB8BB0-159F-41B0-B91E-38E189C77B59}" type="pres">
      <dgm:prSet presAssocID="{B0AF5D7E-3531-4A29-BC3B-9D87B39A38C5}" presName="spNode" presStyleCnt="0"/>
      <dgm:spPr/>
    </dgm:pt>
    <dgm:pt modelId="{CAF5DE5E-37AE-40B2-BB3A-C883D7AE73D8}" type="pres">
      <dgm:prSet presAssocID="{2121CDD5-566B-4D99-A2A9-55A30475C730}" presName="sibTrans" presStyleLbl="sibTrans1D1" presStyleIdx="2" presStyleCnt="4"/>
      <dgm:spPr/>
      <dgm:t>
        <a:bodyPr/>
        <a:lstStyle/>
        <a:p>
          <a:endParaRPr lang="en-US"/>
        </a:p>
      </dgm:t>
    </dgm:pt>
    <dgm:pt modelId="{12E25D54-C11F-47C1-A287-943A0335E638}" type="pres">
      <dgm:prSet presAssocID="{E56A3702-78F2-47B8-8B5A-3FCD3D2FEF1D}" presName="node" presStyleLbl="node1" presStyleIdx="3" presStyleCnt="4" custScaleX="168307" custScaleY="152538" custRadScaleRad="103677">
        <dgm:presLayoutVars>
          <dgm:bulletEnabled val="1"/>
        </dgm:presLayoutVars>
      </dgm:prSet>
      <dgm:spPr/>
      <dgm:t>
        <a:bodyPr/>
        <a:lstStyle/>
        <a:p>
          <a:endParaRPr lang="en-US"/>
        </a:p>
      </dgm:t>
    </dgm:pt>
    <dgm:pt modelId="{ECA5CD40-C4C5-4775-A83D-528DF51D07E6}" type="pres">
      <dgm:prSet presAssocID="{E56A3702-78F2-47B8-8B5A-3FCD3D2FEF1D}" presName="spNode" presStyleCnt="0"/>
      <dgm:spPr/>
    </dgm:pt>
    <dgm:pt modelId="{2CB9DA90-C273-4AD8-BF44-0C31FAD30DCE}" type="pres">
      <dgm:prSet presAssocID="{4A9B96F1-D0AC-44A8-B4AB-3C3B0D381E66}" presName="sibTrans" presStyleLbl="sibTrans1D1" presStyleIdx="3" presStyleCnt="4"/>
      <dgm:spPr/>
      <dgm:t>
        <a:bodyPr/>
        <a:lstStyle/>
        <a:p>
          <a:endParaRPr lang="en-US"/>
        </a:p>
      </dgm:t>
    </dgm:pt>
  </dgm:ptLst>
  <dgm:cxnLst>
    <dgm:cxn modelId="{7676911F-2033-43F8-81DE-2C4534625A4A}" type="presOf" srcId="{2121CDD5-566B-4D99-A2A9-55A30475C730}" destId="{CAF5DE5E-37AE-40B2-BB3A-C883D7AE73D8}" srcOrd="0" destOrd="0" presId="urn:microsoft.com/office/officeart/2005/8/layout/cycle6"/>
    <dgm:cxn modelId="{422B2EED-6F21-4CDD-879F-C0B5276C07CF}" type="presOf" srcId="{4A9B96F1-D0AC-44A8-B4AB-3C3B0D381E66}" destId="{2CB9DA90-C273-4AD8-BF44-0C31FAD30DCE}" srcOrd="0" destOrd="0" presId="urn:microsoft.com/office/officeart/2005/8/layout/cycle6"/>
    <dgm:cxn modelId="{D3BC9D67-1646-4B34-8103-583E8B246B9A}" srcId="{4F5375F9-6FB2-43CE-B9D1-DAB4D1C3E2ED}" destId="{B0AF5D7E-3531-4A29-BC3B-9D87B39A38C5}" srcOrd="2" destOrd="0" parTransId="{7AEDCD64-E46E-4842-B686-449887098710}" sibTransId="{2121CDD5-566B-4D99-A2A9-55A30475C730}"/>
    <dgm:cxn modelId="{F2DD335F-7971-4AB8-8AC8-C102B79A6D5C}" type="presOf" srcId="{B0AF5D7E-3531-4A29-BC3B-9D87B39A38C5}" destId="{A6F4DE52-DE89-4832-B2C2-1A24C256CBEE}" srcOrd="0" destOrd="0" presId="urn:microsoft.com/office/officeart/2005/8/layout/cycle6"/>
    <dgm:cxn modelId="{2E9F6558-5CCD-41BA-84BB-2A570F29078B}" type="presOf" srcId="{2CA4D6D1-F24A-45C8-9E29-BAD080E0028F}" destId="{AD3E529B-A3BF-46D9-A946-650140D73995}" srcOrd="0" destOrd="0" presId="urn:microsoft.com/office/officeart/2005/8/layout/cycle6"/>
    <dgm:cxn modelId="{60C07FC1-5A90-4A75-B3F7-7890A1B7B922}" srcId="{4F5375F9-6FB2-43CE-B9D1-DAB4D1C3E2ED}" destId="{EF9EDFFF-C4D6-47F8-92A3-300AD4500A1C}" srcOrd="1" destOrd="0" parTransId="{E29CC2F2-7976-4C29-818F-90D9908A086C}" sibTransId="{227A087C-8268-4122-931A-D926B014CA1D}"/>
    <dgm:cxn modelId="{ED6AB812-9ADF-497C-A816-2F93ED93393B}" srcId="{4F5375F9-6FB2-43CE-B9D1-DAB4D1C3E2ED}" destId="{E56A3702-78F2-47B8-8B5A-3FCD3D2FEF1D}" srcOrd="3" destOrd="0" parTransId="{1B4D1DF6-8E50-4EBB-80F5-0E67F5893D28}" sibTransId="{4A9B96F1-D0AC-44A8-B4AB-3C3B0D381E66}"/>
    <dgm:cxn modelId="{266F298E-5952-410F-B49D-8EEFBA742992}" type="presOf" srcId="{227A087C-8268-4122-931A-D926B014CA1D}" destId="{7454E40F-B46E-432E-8E03-0BEDF2019910}" srcOrd="0" destOrd="0" presId="urn:microsoft.com/office/officeart/2005/8/layout/cycle6"/>
    <dgm:cxn modelId="{97A1C684-7E37-4E70-A064-814A109855B6}" type="presOf" srcId="{4F5375F9-6FB2-43CE-B9D1-DAB4D1C3E2ED}" destId="{D89989F0-C26C-4182-9B7B-F75E606356F2}" srcOrd="0" destOrd="0" presId="urn:microsoft.com/office/officeart/2005/8/layout/cycle6"/>
    <dgm:cxn modelId="{F1900366-048C-4DC2-8D30-8AB05021174B}" type="presOf" srcId="{EF9EDFFF-C4D6-47F8-92A3-300AD4500A1C}" destId="{2BDA3F7D-A4B7-4ACB-A53A-8EA3FF2D0647}" srcOrd="0" destOrd="0" presId="urn:microsoft.com/office/officeart/2005/8/layout/cycle6"/>
    <dgm:cxn modelId="{509E5428-FF95-4B1B-A2E6-C993DE95F6D4}" type="presOf" srcId="{C07C8429-18A1-4826-A729-D8424BFB2B45}" destId="{7BA1420F-02FA-4435-8DFB-80E609E97B5E}" srcOrd="0" destOrd="0" presId="urn:microsoft.com/office/officeart/2005/8/layout/cycle6"/>
    <dgm:cxn modelId="{85157EC3-E7F2-4A9B-A065-3BC922724656}" type="presOf" srcId="{E56A3702-78F2-47B8-8B5A-3FCD3D2FEF1D}" destId="{12E25D54-C11F-47C1-A287-943A0335E638}" srcOrd="0" destOrd="0" presId="urn:microsoft.com/office/officeart/2005/8/layout/cycle6"/>
    <dgm:cxn modelId="{6AB920D4-05E4-4BB5-B7F0-71C732D3CCAE}" srcId="{4F5375F9-6FB2-43CE-B9D1-DAB4D1C3E2ED}" destId="{C07C8429-18A1-4826-A729-D8424BFB2B45}" srcOrd="0" destOrd="0" parTransId="{9EB91FBA-DC51-4CAC-8729-D7FA739554A2}" sibTransId="{2CA4D6D1-F24A-45C8-9E29-BAD080E0028F}"/>
    <dgm:cxn modelId="{11639ADA-88AE-4B0F-91C6-A373E1D9DA7A}" type="presParOf" srcId="{D89989F0-C26C-4182-9B7B-F75E606356F2}" destId="{7BA1420F-02FA-4435-8DFB-80E609E97B5E}" srcOrd="0" destOrd="0" presId="urn:microsoft.com/office/officeart/2005/8/layout/cycle6"/>
    <dgm:cxn modelId="{126EDC26-B319-4AA2-9DEC-58DC28E6AFDF}" type="presParOf" srcId="{D89989F0-C26C-4182-9B7B-F75E606356F2}" destId="{211FE260-8BE6-4FCC-8AFB-C24FD707661C}" srcOrd="1" destOrd="0" presId="urn:microsoft.com/office/officeart/2005/8/layout/cycle6"/>
    <dgm:cxn modelId="{EF7E0607-5C50-43E5-9B28-F70BE21FCABE}" type="presParOf" srcId="{D89989F0-C26C-4182-9B7B-F75E606356F2}" destId="{AD3E529B-A3BF-46D9-A946-650140D73995}" srcOrd="2" destOrd="0" presId="urn:microsoft.com/office/officeart/2005/8/layout/cycle6"/>
    <dgm:cxn modelId="{ED16209C-7CFA-44B8-81E8-6488A9E8F3A8}" type="presParOf" srcId="{D89989F0-C26C-4182-9B7B-F75E606356F2}" destId="{2BDA3F7D-A4B7-4ACB-A53A-8EA3FF2D0647}" srcOrd="3" destOrd="0" presId="urn:microsoft.com/office/officeart/2005/8/layout/cycle6"/>
    <dgm:cxn modelId="{3A9F6148-05E0-4C03-A2E7-69A7CBD528AB}" type="presParOf" srcId="{D89989F0-C26C-4182-9B7B-F75E606356F2}" destId="{EC03C6AD-B8BF-4837-9966-4A31E628F2A7}" srcOrd="4" destOrd="0" presId="urn:microsoft.com/office/officeart/2005/8/layout/cycle6"/>
    <dgm:cxn modelId="{E6FD839C-0CC8-4FA3-B6A5-F6EF267E1835}" type="presParOf" srcId="{D89989F0-C26C-4182-9B7B-F75E606356F2}" destId="{7454E40F-B46E-432E-8E03-0BEDF2019910}" srcOrd="5" destOrd="0" presId="urn:microsoft.com/office/officeart/2005/8/layout/cycle6"/>
    <dgm:cxn modelId="{6697FF2C-C513-4CAD-ACDD-DB5E76A5245F}" type="presParOf" srcId="{D89989F0-C26C-4182-9B7B-F75E606356F2}" destId="{A6F4DE52-DE89-4832-B2C2-1A24C256CBEE}" srcOrd="6" destOrd="0" presId="urn:microsoft.com/office/officeart/2005/8/layout/cycle6"/>
    <dgm:cxn modelId="{469798B7-2170-4E22-8FCF-477E1D5EB951}" type="presParOf" srcId="{D89989F0-C26C-4182-9B7B-F75E606356F2}" destId="{19BB8BB0-159F-41B0-B91E-38E189C77B59}" srcOrd="7" destOrd="0" presId="urn:microsoft.com/office/officeart/2005/8/layout/cycle6"/>
    <dgm:cxn modelId="{240A7C9E-743C-437C-BC15-6F31468D2328}" type="presParOf" srcId="{D89989F0-C26C-4182-9B7B-F75E606356F2}" destId="{CAF5DE5E-37AE-40B2-BB3A-C883D7AE73D8}" srcOrd="8" destOrd="0" presId="urn:microsoft.com/office/officeart/2005/8/layout/cycle6"/>
    <dgm:cxn modelId="{EA4A20EE-F766-4091-8B15-17985001C611}" type="presParOf" srcId="{D89989F0-C26C-4182-9B7B-F75E606356F2}" destId="{12E25D54-C11F-47C1-A287-943A0335E638}" srcOrd="9" destOrd="0" presId="urn:microsoft.com/office/officeart/2005/8/layout/cycle6"/>
    <dgm:cxn modelId="{E5A4846A-A7C6-4821-95D9-E9280AA27BEE}" type="presParOf" srcId="{D89989F0-C26C-4182-9B7B-F75E606356F2}" destId="{ECA5CD40-C4C5-4775-A83D-528DF51D07E6}" srcOrd="10" destOrd="0" presId="urn:microsoft.com/office/officeart/2005/8/layout/cycle6"/>
    <dgm:cxn modelId="{72CC0C4F-A09A-4926-862E-DB15AE6F460B}" type="presParOf" srcId="{D89989F0-C26C-4182-9B7B-F75E606356F2}" destId="{2CB9DA90-C273-4AD8-BF44-0C31FAD30D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1CD6-E874-4F7D-B0C4-B3136B51528E}">
      <dsp:nvSpPr>
        <dsp:cNvPr id="0" name=""/>
        <dsp:cNvSpPr/>
      </dsp:nvSpPr>
      <dsp:spPr>
        <a:xfrm>
          <a:off x="862" y="575211"/>
          <a:ext cx="3712223" cy="4454667"/>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MISSION</a:t>
          </a:r>
          <a:endParaRPr lang="en-US" sz="4800" kern="1200" dirty="0">
            <a:solidFill>
              <a:schemeClr val="tx1"/>
            </a:solidFill>
          </a:endParaRPr>
        </a:p>
      </dsp:txBody>
      <dsp:txXfrm rot="16200000">
        <a:off x="-1454328" y="2030403"/>
        <a:ext cx="3652827" cy="742444"/>
      </dsp:txXfrm>
    </dsp:sp>
    <dsp:sp modelId="{6368E6DF-C1AA-47F7-9F6D-C14B9B7F4F3A}">
      <dsp:nvSpPr>
        <dsp:cNvPr id="0" name=""/>
        <dsp:cNvSpPr/>
      </dsp:nvSpPr>
      <dsp:spPr>
        <a:xfrm>
          <a:off x="743307"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sz="2200" kern="1200" dirty="0">
            <a:solidFill>
              <a:schemeClr val="tx1"/>
            </a:solidFill>
          </a:endParaRPr>
        </a:p>
      </dsp:txBody>
      <dsp:txXfrm>
        <a:off x="743307" y="575211"/>
        <a:ext cx="2765606" cy="4454667"/>
      </dsp:txXfrm>
    </dsp:sp>
    <dsp:sp modelId="{E5CD8756-BB1E-408E-8D2D-4BFECEEFC6F4}">
      <dsp:nvSpPr>
        <dsp:cNvPr id="0" name=""/>
        <dsp:cNvSpPr/>
      </dsp:nvSpPr>
      <dsp:spPr>
        <a:xfrm>
          <a:off x="3843013"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VISION</a:t>
          </a:r>
          <a:endParaRPr lang="en-US" sz="4800" kern="1200" dirty="0">
            <a:solidFill>
              <a:schemeClr val="tx1"/>
            </a:solidFill>
          </a:endParaRPr>
        </a:p>
      </dsp:txBody>
      <dsp:txXfrm rot="16200000">
        <a:off x="2387822" y="2030403"/>
        <a:ext cx="3652827" cy="742444"/>
      </dsp:txXfrm>
    </dsp:sp>
    <dsp:sp modelId="{015D17E1-4CF7-4A4C-9802-C5511C817C15}">
      <dsp:nvSpPr>
        <dsp:cNvPr id="0" name=""/>
        <dsp:cNvSpPr/>
      </dsp:nvSpPr>
      <dsp:spPr>
        <a:xfrm rot="5400000">
          <a:off x="3534074" y="4117626"/>
          <a:ext cx="654999" cy="556833"/>
        </a:xfrm>
        <a:prstGeom prst="flowChartExtract">
          <a:avLst/>
        </a:prstGeom>
        <a:solidFill>
          <a:srgbClr val="92D050"/>
        </a:solidFill>
        <a:ln w="2857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095D589E-B201-485D-AFA6-E2AA3105B6D2}">
      <dsp:nvSpPr>
        <dsp:cNvPr id="0" name=""/>
        <dsp:cNvSpPr/>
      </dsp:nvSpPr>
      <dsp:spPr>
        <a:xfrm>
          <a:off x="458545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sz="2200" kern="1200" dirty="0">
            <a:solidFill>
              <a:schemeClr val="tx1"/>
            </a:solidFill>
          </a:endParaRPr>
        </a:p>
      </dsp:txBody>
      <dsp:txXfrm>
        <a:off x="4585458" y="575211"/>
        <a:ext cx="2765606" cy="4454667"/>
      </dsp:txXfrm>
    </dsp:sp>
    <dsp:sp modelId="{4E5A3566-7534-48AE-8F58-20E8097E3CE9}">
      <dsp:nvSpPr>
        <dsp:cNvPr id="0" name=""/>
        <dsp:cNvSpPr/>
      </dsp:nvSpPr>
      <dsp:spPr>
        <a:xfrm>
          <a:off x="7685164"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VALUES</a:t>
          </a:r>
          <a:endParaRPr lang="en-US" sz="4800" kern="1200" dirty="0">
            <a:solidFill>
              <a:schemeClr val="tx1"/>
            </a:solidFill>
          </a:endParaRPr>
        </a:p>
      </dsp:txBody>
      <dsp:txXfrm rot="16200000">
        <a:off x="6229972" y="2030403"/>
        <a:ext cx="3652827" cy="742444"/>
      </dsp:txXfrm>
    </dsp:sp>
    <dsp:sp modelId="{2BFD1B0A-F175-48B8-BCB7-F7B77F2F8FF4}">
      <dsp:nvSpPr>
        <dsp:cNvPr id="0" name=""/>
        <dsp:cNvSpPr/>
      </dsp:nvSpPr>
      <dsp:spPr>
        <a:xfrm rot="5400000">
          <a:off x="7376225" y="4117626"/>
          <a:ext cx="654999" cy="556833"/>
        </a:xfrm>
        <a:prstGeom prst="flowChartExtra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dsp:style>
    </dsp:sp>
    <dsp:sp modelId="{2B21D487-3ADB-4D87-8D61-2D878E6FE027}">
      <dsp:nvSpPr>
        <dsp:cNvPr id="0" name=""/>
        <dsp:cNvSpPr/>
      </dsp:nvSpPr>
      <dsp:spPr>
        <a:xfrm>
          <a:off x="842760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Stewardship</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Unity</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Trust</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Excellence</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Accountability</a:t>
          </a:r>
          <a:endParaRPr lang="en-US" sz="2200" kern="1200" dirty="0">
            <a:solidFill>
              <a:schemeClr val="tx1"/>
            </a:solidFill>
          </a:endParaRPr>
        </a:p>
      </dsp:txBody>
      <dsp:txXfrm>
        <a:off x="8427608" y="575211"/>
        <a:ext cx="2765606" cy="4454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D5BB-3353-40BA-9014-44EA97E8AB47}">
      <dsp:nvSpPr>
        <dsp:cNvPr id="0" name=""/>
        <dsp:cNvSpPr/>
      </dsp:nvSpPr>
      <dsp:spPr>
        <a:xfrm>
          <a:off x="3339" y="480674"/>
          <a:ext cx="2649202" cy="1589521"/>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Heart</a:t>
          </a:r>
          <a:endParaRPr lang="en-US" sz="4400" kern="1200" dirty="0"/>
        </a:p>
      </dsp:txBody>
      <dsp:txXfrm>
        <a:off x="3339" y="480674"/>
        <a:ext cx="2649202" cy="1589521"/>
      </dsp:txXfrm>
    </dsp:sp>
    <dsp:sp modelId="{DFAF26E0-85D0-4B5E-8F06-42293A8A5E8B}">
      <dsp:nvSpPr>
        <dsp:cNvPr id="0" name=""/>
        <dsp:cNvSpPr/>
      </dsp:nvSpPr>
      <dsp:spPr>
        <a:xfrm>
          <a:off x="2917462" y="480674"/>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Lung</a:t>
          </a:r>
          <a:endParaRPr lang="en-US" sz="4400" kern="1200" dirty="0"/>
        </a:p>
      </dsp:txBody>
      <dsp:txXfrm>
        <a:off x="2917462" y="480674"/>
        <a:ext cx="2649202" cy="1589521"/>
      </dsp:txXfrm>
    </dsp:sp>
    <dsp:sp modelId="{A9DA90BF-76F7-41E8-982F-2DD26C12D2FB}">
      <dsp:nvSpPr>
        <dsp:cNvPr id="0" name=""/>
        <dsp:cNvSpPr/>
      </dsp:nvSpPr>
      <dsp:spPr>
        <a:xfrm>
          <a:off x="5831585" y="480674"/>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Liver</a:t>
          </a:r>
          <a:endParaRPr lang="en-US" sz="4400" kern="1200" dirty="0"/>
        </a:p>
      </dsp:txBody>
      <dsp:txXfrm>
        <a:off x="5831585" y="480674"/>
        <a:ext cx="2649202" cy="1589521"/>
      </dsp:txXfrm>
    </dsp:sp>
    <dsp:sp modelId="{C27F2EE9-B520-4EF6-8F86-441BC11F4B1D}">
      <dsp:nvSpPr>
        <dsp:cNvPr id="0" name=""/>
        <dsp:cNvSpPr/>
      </dsp:nvSpPr>
      <dsp:spPr>
        <a:xfrm>
          <a:off x="8745708" y="480674"/>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Kidney</a:t>
          </a:r>
          <a:endParaRPr lang="en-US" sz="4400" kern="1200" dirty="0"/>
        </a:p>
      </dsp:txBody>
      <dsp:txXfrm>
        <a:off x="8745708" y="480674"/>
        <a:ext cx="2649202" cy="1589521"/>
      </dsp:txXfrm>
    </dsp:sp>
    <dsp:sp modelId="{472808B0-4E33-44E3-B652-0D054093B8E6}">
      <dsp:nvSpPr>
        <dsp:cNvPr id="0" name=""/>
        <dsp:cNvSpPr/>
      </dsp:nvSpPr>
      <dsp:spPr>
        <a:xfrm>
          <a:off x="4125631" y="2342205"/>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Pancreas</a:t>
          </a:r>
          <a:endParaRPr lang="en-US" sz="4400" kern="1200" dirty="0"/>
        </a:p>
      </dsp:txBody>
      <dsp:txXfrm>
        <a:off x="4125631" y="2342205"/>
        <a:ext cx="2649202" cy="1589521"/>
      </dsp:txXfrm>
    </dsp:sp>
    <dsp:sp modelId="{9BF57D02-918B-47D7-9A1F-69CE2598EB6B}">
      <dsp:nvSpPr>
        <dsp:cNvPr id="0" name=""/>
        <dsp:cNvSpPr/>
      </dsp:nvSpPr>
      <dsp:spPr>
        <a:xfrm>
          <a:off x="964019" y="2349295"/>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Small Intestine</a:t>
          </a:r>
          <a:endParaRPr lang="en-US" sz="4400" kern="1200" dirty="0"/>
        </a:p>
      </dsp:txBody>
      <dsp:txXfrm>
        <a:off x="964019" y="2349295"/>
        <a:ext cx="2649202" cy="1589521"/>
      </dsp:txXfrm>
    </dsp:sp>
    <dsp:sp modelId="{2368A52C-1BFE-4DA2-8585-E134F9370CA2}">
      <dsp:nvSpPr>
        <dsp:cNvPr id="0" name=""/>
        <dsp:cNvSpPr/>
      </dsp:nvSpPr>
      <dsp:spPr>
        <a:xfrm>
          <a:off x="7288646" y="2335116"/>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VCA</a:t>
          </a:r>
          <a:endParaRPr lang="en-US" sz="4400" kern="1200" dirty="0"/>
        </a:p>
      </dsp:txBody>
      <dsp:txXfrm>
        <a:off x="7288646" y="2335116"/>
        <a:ext cx="2649202" cy="1589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173923" y="2061011"/>
          <a:ext cx="3080092" cy="2113595"/>
        </a:xfrm>
        <a:prstGeom prst="round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Systems Performance Committee</a:t>
          </a:r>
        </a:p>
        <a:p>
          <a:pPr lvl="0" algn="ctr" defTabSz="1155700">
            <a:lnSpc>
              <a:spcPct val="90000"/>
            </a:lnSpc>
            <a:spcBef>
              <a:spcPct val="0"/>
            </a:spcBef>
            <a:spcAft>
              <a:spcPct val="35000"/>
            </a:spcAft>
          </a:pPr>
          <a:r>
            <a:rPr lang="en-US" sz="2000" i="1" kern="1200" dirty="0" smtClean="0"/>
            <a:t>Diane Brockmeier</a:t>
          </a:r>
          <a:endParaRPr lang="en-US" sz="1400" i="1" kern="1200" dirty="0" smtClean="0"/>
        </a:p>
        <a:p>
          <a:pPr lvl="0" algn="ctr" defTabSz="1155700">
            <a:lnSpc>
              <a:spcPct val="90000"/>
            </a:lnSpc>
            <a:spcBef>
              <a:spcPct val="0"/>
            </a:spcBef>
            <a:spcAft>
              <a:spcPct val="35000"/>
            </a:spcAft>
          </a:pPr>
          <a:r>
            <a:rPr lang="en-US" sz="2000" i="1" kern="1200" dirty="0" smtClean="0"/>
            <a:t>Matt Cooper</a:t>
          </a:r>
        </a:p>
      </dsp:txBody>
      <dsp:txXfrm>
        <a:off x="4277100" y="2164188"/>
        <a:ext cx="2873738" cy="1907241"/>
      </dsp:txXfrm>
    </dsp:sp>
    <dsp:sp modelId="{6832F6D5-7E4E-44FE-A7B4-A47A896EC39E}">
      <dsp:nvSpPr>
        <dsp:cNvPr id="0" name=""/>
        <dsp:cNvSpPr/>
      </dsp:nvSpPr>
      <dsp:spPr>
        <a:xfrm rot="16251244">
          <a:off x="5590707" y="1919907"/>
          <a:ext cx="282240" cy="0"/>
        </a:xfrm>
        <a:custGeom>
          <a:avLst/>
          <a:gdLst/>
          <a:ahLst/>
          <a:cxnLst/>
          <a:rect l="0" t="0" r="0" b="0"/>
          <a:pathLst>
            <a:path>
              <a:moveTo>
                <a:pt x="0" y="0"/>
              </a:moveTo>
              <a:lnTo>
                <a:pt x="282240"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EBE2C85-D567-46D7-8082-C739829919FE}">
      <dsp:nvSpPr>
        <dsp:cNvPr id="0" name=""/>
        <dsp:cNvSpPr/>
      </dsp:nvSpPr>
      <dsp:spPr>
        <a:xfrm>
          <a:off x="3975534" y="72431"/>
          <a:ext cx="3542230" cy="1706371"/>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Systems Dynamics            Work Group</a:t>
          </a:r>
        </a:p>
        <a:p>
          <a:pPr lvl="0" algn="ctr" defTabSz="933450">
            <a:lnSpc>
              <a:spcPct val="90000"/>
            </a:lnSpc>
            <a:spcBef>
              <a:spcPct val="0"/>
            </a:spcBef>
            <a:spcAft>
              <a:spcPct val="35000"/>
            </a:spcAft>
          </a:pPr>
          <a:r>
            <a:rPr lang="en-US" sz="1800" i="1" kern="1200" dirty="0" smtClean="0"/>
            <a:t>Jeff Orlowski, Stuart Sweet</a:t>
          </a:r>
          <a:endParaRPr lang="en-US" sz="1800" i="1" kern="1200" dirty="0"/>
        </a:p>
      </dsp:txBody>
      <dsp:txXfrm>
        <a:off x="4058832" y="155729"/>
        <a:ext cx="3375634" cy="1539775"/>
      </dsp:txXfrm>
    </dsp:sp>
    <dsp:sp modelId="{B12BCD86-A310-45A6-BC02-F3F38B68D7C9}">
      <dsp:nvSpPr>
        <dsp:cNvPr id="0" name=""/>
        <dsp:cNvSpPr/>
      </dsp:nvSpPr>
      <dsp:spPr>
        <a:xfrm rot="9379552">
          <a:off x="3821127" y="3866954"/>
          <a:ext cx="368293" cy="0"/>
        </a:xfrm>
        <a:custGeom>
          <a:avLst/>
          <a:gdLst/>
          <a:ahLst/>
          <a:cxnLst/>
          <a:rect l="0" t="0" r="0" b="0"/>
          <a:pathLst>
            <a:path>
              <a:moveTo>
                <a:pt x="0" y="0"/>
              </a:moveTo>
              <a:lnTo>
                <a:pt x="368293" y="0"/>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ABD93B8-AA31-4BD3-8D1E-6C36576E090C}">
      <dsp:nvSpPr>
        <dsp:cNvPr id="0" name=""/>
        <dsp:cNvSpPr/>
      </dsp:nvSpPr>
      <dsp:spPr>
        <a:xfrm>
          <a:off x="511636" y="3940896"/>
          <a:ext cx="3409185" cy="1420863"/>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OPO Work Group</a:t>
          </a:r>
        </a:p>
        <a:p>
          <a:pPr lvl="0" algn="ctr" defTabSz="1066800">
            <a:lnSpc>
              <a:spcPct val="90000"/>
            </a:lnSpc>
            <a:spcBef>
              <a:spcPct val="0"/>
            </a:spcBef>
            <a:spcAft>
              <a:spcPct val="35000"/>
            </a:spcAft>
          </a:pPr>
          <a:r>
            <a:rPr lang="en-US" sz="1800" i="1" u="none" kern="1200" dirty="0" smtClean="0"/>
            <a:t>Susan Gunderson, Tom Pearson</a:t>
          </a:r>
          <a:endParaRPr lang="en-US" sz="1800" i="1" u="none" kern="1200" dirty="0"/>
        </a:p>
      </dsp:txBody>
      <dsp:txXfrm>
        <a:off x="580997" y="4010257"/>
        <a:ext cx="3270463" cy="1282141"/>
      </dsp:txXfrm>
    </dsp:sp>
    <dsp:sp modelId="{7FB66CA2-2B12-42E5-A84F-A4DAD7173C10}">
      <dsp:nvSpPr>
        <dsp:cNvPr id="0" name=""/>
        <dsp:cNvSpPr/>
      </dsp:nvSpPr>
      <dsp:spPr>
        <a:xfrm rot="1401083">
          <a:off x="7236330" y="3868277"/>
          <a:ext cx="431826" cy="0"/>
        </a:xfrm>
        <a:custGeom>
          <a:avLst/>
          <a:gdLst/>
          <a:ahLst/>
          <a:cxnLst/>
          <a:rect l="0" t="0" r="0" b="0"/>
          <a:pathLst>
            <a:path>
              <a:moveTo>
                <a:pt x="0" y="0"/>
              </a:moveTo>
              <a:lnTo>
                <a:pt x="431826"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BDA55B3-017F-4EBE-9BA6-0CDC27B26AE9}">
      <dsp:nvSpPr>
        <dsp:cNvPr id="0" name=""/>
        <dsp:cNvSpPr/>
      </dsp:nvSpPr>
      <dsp:spPr>
        <a:xfrm>
          <a:off x="7582014" y="3953858"/>
          <a:ext cx="3700380" cy="1538459"/>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Transplant Program      Work Group</a:t>
          </a:r>
        </a:p>
        <a:p>
          <a:pPr lvl="0" algn="ctr" defTabSz="1066800">
            <a:lnSpc>
              <a:spcPct val="90000"/>
            </a:lnSpc>
            <a:spcBef>
              <a:spcPct val="0"/>
            </a:spcBef>
            <a:spcAft>
              <a:spcPct val="35000"/>
            </a:spcAft>
          </a:pPr>
          <a:r>
            <a:rPr lang="en-US" sz="1900" i="1" kern="1200" dirty="0" smtClean="0"/>
            <a:t>Lisa Stocks, Alan Reed</a:t>
          </a:r>
        </a:p>
        <a:p>
          <a:pPr lvl="0" algn="ctr" defTabSz="1066800">
            <a:lnSpc>
              <a:spcPct val="90000"/>
            </a:lnSpc>
            <a:spcBef>
              <a:spcPct val="0"/>
            </a:spcBef>
            <a:spcAft>
              <a:spcPct val="35000"/>
            </a:spcAft>
          </a:pPr>
          <a:endParaRPr lang="en-US" sz="1900" kern="1200" dirty="0"/>
        </a:p>
      </dsp:txBody>
      <dsp:txXfrm>
        <a:off x="7657115" y="4028959"/>
        <a:ext cx="3550178" cy="1388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20F-02FA-4435-8DFB-80E609E97B5E}">
      <dsp:nvSpPr>
        <dsp:cNvPr id="0" name=""/>
        <dsp:cNvSpPr/>
      </dsp:nvSpPr>
      <dsp:spPr>
        <a:xfrm>
          <a:off x="2342428" y="-280513"/>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Suggested new research tools</a:t>
          </a:r>
        </a:p>
      </dsp:txBody>
      <dsp:txXfrm>
        <a:off x="2422759" y="-200182"/>
        <a:ext cx="2236969" cy="1484934"/>
      </dsp:txXfrm>
    </dsp:sp>
    <dsp:sp modelId="{AD3E529B-A3BF-46D9-A946-650140D73995}">
      <dsp:nvSpPr>
        <dsp:cNvPr id="0" name=""/>
        <dsp:cNvSpPr/>
      </dsp:nvSpPr>
      <dsp:spPr>
        <a:xfrm>
          <a:off x="1823227" y="539554"/>
          <a:ext cx="3564249" cy="3564249"/>
        </a:xfrm>
        <a:custGeom>
          <a:avLst/>
          <a:gdLst/>
          <a:ahLst/>
          <a:cxnLst/>
          <a:rect l="0" t="0" r="0" b="0"/>
          <a:pathLst>
            <a:path>
              <a:moveTo>
                <a:pt x="2922316" y="412477"/>
              </a:moveTo>
              <a:arcTo wR="1782124" hR="1782124" stAng="18586584" swAng="135581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3F7D-A4B7-4ACB-A53A-8EA3FF2D0647}">
      <dsp:nvSpPr>
        <dsp:cNvPr id="0" name=""/>
        <dsp:cNvSpPr/>
      </dsp:nvSpPr>
      <dsp:spPr>
        <a:xfrm>
          <a:off x="4190078" y="1501610"/>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Collaborative improvement project ideas</a:t>
          </a:r>
        </a:p>
      </dsp:txBody>
      <dsp:txXfrm>
        <a:off x="4270409" y="1581941"/>
        <a:ext cx="2236969" cy="1484934"/>
      </dsp:txXfrm>
    </dsp:sp>
    <dsp:sp modelId="{7454E40F-B46E-432E-8E03-0BEDF2019910}">
      <dsp:nvSpPr>
        <dsp:cNvPr id="0" name=""/>
        <dsp:cNvSpPr/>
      </dsp:nvSpPr>
      <dsp:spPr>
        <a:xfrm>
          <a:off x="1824644" y="542284"/>
          <a:ext cx="3564249" cy="3564249"/>
        </a:xfrm>
        <a:custGeom>
          <a:avLst/>
          <a:gdLst/>
          <a:ahLst/>
          <a:cxnLst/>
          <a:rect l="0" t="0" r="0" b="0"/>
          <a:pathLst>
            <a:path>
              <a:moveTo>
                <a:pt x="3360918" y="2608791"/>
              </a:moveTo>
              <a:arcTo wR="1782124" hR="1782124" stAng="1658211" swAng="827122"/>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4DE52-DE89-4832-B2C2-1A24C256CBEE}">
      <dsp:nvSpPr>
        <dsp:cNvPr id="0" name=""/>
        <dsp:cNvSpPr/>
      </dsp:nvSpPr>
      <dsp:spPr>
        <a:xfrm>
          <a:off x="2273326" y="3283735"/>
          <a:ext cx="2666886"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MPSC monitoring enhancements</a:t>
          </a:r>
        </a:p>
      </dsp:txBody>
      <dsp:txXfrm>
        <a:off x="2353657" y="3364066"/>
        <a:ext cx="2506224" cy="1484934"/>
      </dsp:txXfrm>
    </dsp:sp>
    <dsp:sp modelId="{CAF5DE5E-37AE-40B2-BB3A-C883D7AE73D8}">
      <dsp:nvSpPr>
        <dsp:cNvPr id="0" name=""/>
        <dsp:cNvSpPr/>
      </dsp:nvSpPr>
      <dsp:spPr>
        <a:xfrm>
          <a:off x="1648113" y="369058"/>
          <a:ext cx="3564249" cy="3564249"/>
        </a:xfrm>
        <a:custGeom>
          <a:avLst/>
          <a:gdLst/>
          <a:ahLst/>
          <a:cxnLst/>
          <a:rect l="0" t="0" r="0" b="0"/>
          <a:pathLst>
            <a:path>
              <a:moveTo>
                <a:pt x="621551" y="3134544"/>
              </a:moveTo>
              <a:arcTo wR="1782124" hR="1782124" stAng="7838064" swAng="913868"/>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25D54-C11F-47C1-A287-943A0335E638}">
      <dsp:nvSpPr>
        <dsp:cNvPr id="0" name=""/>
        <dsp:cNvSpPr/>
      </dsp:nvSpPr>
      <dsp:spPr>
        <a:xfrm>
          <a:off x="362413" y="1501610"/>
          <a:ext cx="2793405"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Recommendations to external stakeholders</a:t>
          </a:r>
        </a:p>
      </dsp:txBody>
      <dsp:txXfrm>
        <a:off x="442744" y="1581941"/>
        <a:ext cx="2632743" cy="1484934"/>
      </dsp:txXfrm>
    </dsp:sp>
    <dsp:sp modelId="{2CB9DA90-C273-4AD8-BF44-0C31FAD30DCE}">
      <dsp:nvSpPr>
        <dsp:cNvPr id="0" name=""/>
        <dsp:cNvSpPr/>
      </dsp:nvSpPr>
      <dsp:spPr>
        <a:xfrm>
          <a:off x="1674101" y="675820"/>
          <a:ext cx="3564249" cy="3564249"/>
        </a:xfrm>
        <a:custGeom>
          <a:avLst/>
          <a:gdLst/>
          <a:ahLst/>
          <a:cxnLst/>
          <a:rect l="0" t="0" r="0" b="0"/>
          <a:pathLst>
            <a:path>
              <a:moveTo>
                <a:pt x="281474" y="820866"/>
              </a:moveTo>
              <a:arcTo wR="1782124" hR="1782124" stAng="12758523" swAng="1109351"/>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BF6F66-41BA-45B4-9646-AB9FCECE8F9E}" type="datetimeFigureOut">
              <a:rPr lang="en-US" smtClean="0"/>
              <a:t>8/29/2018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6A01EF-0468-469F-9899-BF0C83A30719}" type="slidenum">
              <a:rPr lang="en-US" smtClean="0"/>
              <a:t>‹#›</a:t>
            </a:fld>
            <a:endParaRPr lang="en-US"/>
          </a:p>
        </p:txBody>
      </p:sp>
    </p:spTree>
    <p:extLst>
      <p:ext uri="{BB962C8B-B14F-4D97-AF65-F5344CB8AC3E}">
        <p14:creationId xmlns:p14="http://schemas.microsoft.com/office/powerpoint/2010/main" val="2752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1</a:t>
            </a:fld>
            <a:endParaRPr lang="en-US" dirty="0">
              <a:solidFill>
                <a:prstClr val="black"/>
              </a:solidFill>
              <a:latin typeface="Calibri"/>
            </a:endParaRPr>
          </a:p>
        </p:txBody>
      </p:sp>
    </p:spTree>
    <p:extLst>
      <p:ext uri="{BB962C8B-B14F-4D97-AF65-F5344CB8AC3E}">
        <p14:creationId xmlns:p14="http://schemas.microsoft.com/office/powerpoint/2010/main" val="22037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the other components of the Final</a:t>
            </a:r>
            <a:r>
              <a:rPr lang="en-US" baseline="0" dirty="0" smtClean="0"/>
              <a:t> Rule, but the distribution issue an immediate issue.  Quote from letter on socioeconomic  part of final rule?</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14</a:t>
            </a:fld>
            <a:endParaRPr lang="en-US"/>
          </a:p>
        </p:txBody>
      </p:sp>
    </p:spTree>
    <p:extLst>
      <p:ext uri="{BB962C8B-B14F-4D97-AF65-F5344CB8AC3E}">
        <p14:creationId xmlns:p14="http://schemas.microsoft.com/office/powerpoint/2010/main" val="27467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smtClean="0">
                <a:solidFill>
                  <a:srgbClr val="FF0000"/>
                </a:solidFill>
              </a:rPr>
              <a:t>This is a high level,</a:t>
            </a:r>
            <a:r>
              <a:rPr lang="en-US" b="0" baseline="0" dirty="0" smtClean="0">
                <a:solidFill>
                  <a:srgbClr val="FF0000"/>
                </a:solidFill>
              </a:rPr>
              <a:t> organizational overview - y</a:t>
            </a:r>
            <a:r>
              <a:rPr lang="en-US" b="0" dirty="0" smtClean="0">
                <a:solidFill>
                  <a:srgbClr val="FF0000"/>
                </a:solidFill>
              </a:rPr>
              <a:t>ou</a:t>
            </a:r>
            <a:r>
              <a:rPr lang="en-US" b="0" baseline="0" dirty="0" smtClean="0">
                <a:solidFill>
                  <a:srgbClr val="FF0000"/>
                </a:solidFill>
              </a:rPr>
              <a:t> </a:t>
            </a:r>
            <a:r>
              <a:rPr lang="en-US" b="0" dirty="0" smtClean="0"/>
              <a:t>will </a:t>
            </a:r>
            <a:r>
              <a:rPr lang="en-US" b="0" dirty="0"/>
              <a:t>hear later today from the </a:t>
            </a:r>
            <a:r>
              <a:rPr lang="en-US" b="0" dirty="0" smtClean="0"/>
              <a:t>Geography and Liver Committees about their progress with this effort</a:t>
            </a:r>
          </a:p>
          <a:p>
            <a:pPr marL="174708" indent="-174708">
              <a:buFont typeface="Arial" panose="020B0604020202020204" pitchFamily="34" charset="0"/>
              <a:buChar char="•"/>
            </a:pPr>
            <a:r>
              <a:rPr lang="en-US" b="0" dirty="0" smtClean="0"/>
              <a:t>The other organ-specific</a:t>
            </a:r>
            <a:r>
              <a:rPr lang="en-US" b="0" baseline="0" dirty="0" smtClean="0"/>
              <a:t> Committees have already begun meeting on this topic</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IF ASKED:</a:t>
            </a:r>
          </a:p>
          <a:p>
            <a:pPr marL="640594" lvl="1" indent="-174708">
              <a:buFont typeface="Arial" panose="020B0604020202020204" pitchFamily="34" charset="0"/>
              <a:buChar char="•"/>
            </a:pPr>
            <a:r>
              <a:rPr lang="en-US" b="0" baseline="0" dirty="0" smtClean="0"/>
              <a:t>The detailed timeline is available in the letter we sent HRSA on Aug.13 – this has been/will be made available to the community</a:t>
            </a:r>
          </a:p>
          <a:p>
            <a:pPr marL="640594" lvl="1" indent="-174708">
              <a:buFont typeface="Arial" panose="020B0604020202020204" pitchFamily="34" charset="0"/>
              <a:buChar char="•"/>
            </a:pPr>
            <a:r>
              <a:rPr lang="en-US" b="0" baseline="0" dirty="0" smtClean="0"/>
              <a:t>We have informed HRSA that Kidney/</a:t>
            </a:r>
            <a:r>
              <a:rPr lang="en-US" b="0" baseline="0" dirty="0" err="1" smtClean="0"/>
              <a:t>Panc</a:t>
            </a:r>
            <a:r>
              <a:rPr lang="en-US" b="0" baseline="0" dirty="0" smtClean="0"/>
              <a:t> work group </a:t>
            </a:r>
            <a:r>
              <a:rPr lang="en-US" b="0" i="1" baseline="0" dirty="0" smtClean="0"/>
              <a:t>may</a:t>
            </a:r>
            <a:r>
              <a:rPr lang="en-US" b="0" i="0" baseline="0" dirty="0" smtClean="0"/>
              <a:t> need additional time given the results of modeling or other variables – but the current plan is to make a recommendation by the June 2019 Board</a:t>
            </a:r>
          </a:p>
          <a:p>
            <a:pPr marL="640594" lvl="1" indent="-174708">
              <a:buFont typeface="Arial" panose="020B0604020202020204" pitchFamily="34" charset="0"/>
              <a:buChar char="•"/>
            </a:pPr>
            <a:r>
              <a:rPr lang="en-US" dirty="0"/>
              <a:t>How can we ask Liver to adopt a framework </a:t>
            </a:r>
            <a:r>
              <a:rPr lang="en-US" i="1" dirty="0"/>
              <a:t>while</a:t>
            </a:r>
            <a:r>
              <a:rPr lang="en-US" dirty="0"/>
              <a:t> releasing 3 options for PC? (aka Reddy’s question from Board prep call). Similarly, will we need to quickly change the distribution policies as soon as the Board adopts a preferred distribution framework?</a:t>
            </a:r>
          </a:p>
          <a:p>
            <a:pPr marL="1106481" lvl="2" indent="-174708">
              <a:buFont typeface="Arial" panose="020B0604020202020204" pitchFamily="34" charset="0"/>
              <a:buChar char="•"/>
            </a:pPr>
            <a:r>
              <a:rPr lang="en-US" dirty="0"/>
              <a:t>The broad purpose for a </a:t>
            </a:r>
            <a:r>
              <a:rPr lang="en-US" i="1" dirty="0"/>
              <a:t>consistent</a:t>
            </a:r>
            <a:r>
              <a:rPr lang="en-US" dirty="0"/>
              <a:t> framework is long term efficiency as opposed to addressing an imminent, legal risk. So we don't need to all switch to a consistent framework rapidly.</a:t>
            </a:r>
          </a:p>
          <a:p>
            <a:pPr marL="1106481" lvl="2" indent="-174708">
              <a:buFont typeface="Arial" panose="020B0604020202020204" pitchFamily="34" charset="0"/>
              <a:buChar char="•"/>
            </a:pPr>
            <a:r>
              <a:rPr lang="en-US" dirty="0"/>
              <a:t>That said, we have a potential legal risk facing us</a:t>
            </a:r>
            <a:r>
              <a:rPr lang="en-US" b="1" dirty="0"/>
              <a:t> right now </a:t>
            </a:r>
            <a:r>
              <a:rPr lang="en-US" dirty="0"/>
              <a:t>by using DSAs and regions. That’s why we’ve charged all of the organ committees with moving toward </a:t>
            </a:r>
            <a:r>
              <a:rPr lang="en-US" i="1" dirty="0"/>
              <a:t>one</a:t>
            </a:r>
            <a:r>
              <a:rPr lang="en-US" dirty="0"/>
              <a:t> of the three frameworks.</a:t>
            </a:r>
          </a:p>
          <a:p>
            <a:pPr marL="1106481" lvl="2" indent="-174708">
              <a:buFont typeface="Arial" panose="020B0604020202020204" pitchFamily="34" charset="0"/>
              <a:buChar char="•"/>
            </a:pPr>
            <a:r>
              <a:rPr lang="en-US" dirty="0"/>
              <a:t>Committees do, however, frequently making changes to the allocation policies.  We are always going to have tweaks, and as we review data and make future changes, we’ll have a guidepost that all the committees can work toward. </a:t>
            </a:r>
          </a:p>
          <a:p>
            <a:pPr marL="1572368" lvl="3" indent="-174708">
              <a:buFont typeface="Arial" panose="020B0604020202020204" pitchFamily="34" charset="0"/>
              <a:buChar char="•"/>
            </a:pPr>
            <a:r>
              <a:rPr lang="en-US" dirty="0"/>
              <a:t>For example, if cliffs are bad, we’ll all take a similar approach to smoothing out cliffs. </a:t>
            </a:r>
          </a:p>
          <a:p>
            <a:pPr marL="1106481" lvl="2" indent="-174708">
              <a:buFont typeface="Arial" panose="020B0604020202020204" pitchFamily="34" charset="0"/>
              <a:buChar char="•"/>
            </a:pPr>
            <a:r>
              <a:rPr lang="en-US" dirty="0"/>
              <a:t>In any event, none of those can happen overnight so we will need to prioritize the work.</a:t>
            </a:r>
            <a:endParaRPr lang="en-US" b="0" i="0" baseline="0"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99304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17</a:t>
            </a:fld>
            <a:endParaRPr lang="en-US"/>
          </a:p>
        </p:txBody>
      </p:sp>
    </p:spTree>
    <p:extLst>
      <p:ext uri="{BB962C8B-B14F-4D97-AF65-F5344CB8AC3E}">
        <p14:creationId xmlns:p14="http://schemas.microsoft.com/office/powerpoint/2010/main" val="344421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18</a:t>
            </a:fld>
            <a:endParaRPr lang="en-US"/>
          </a:p>
        </p:txBody>
      </p:sp>
    </p:spTree>
    <p:extLst>
      <p:ext uri="{BB962C8B-B14F-4D97-AF65-F5344CB8AC3E}">
        <p14:creationId xmlns:p14="http://schemas.microsoft.com/office/powerpoint/2010/main" val="8354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19</a:t>
            </a:fld>
            <a:endParaRPr lang="en-US"/>
          </a:p>
        </p:txBody>
      </p:sp>
    </p:spTree>
    <p:extLst>
      <p:ext uri="{BB962C8B-B14F-4D97-AF65-F5344CB8AC3E}">
        <p14:creationId xmlns:p14="http://schemas.microsoft.com/office/powerpoint/2010/main" val="411390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We’ve had a</a:t>
            </a:r>
            <a:r>
              <a:rPr lang="en-US" baseline="0" dirty="0" smtClean="0"/>
              <a:t> number of questions lately about how to be considered for a Board, Committee or Regional volunteer position</a:t>
            </a:r>
          </a:p>
          <a:p>
            <a:pPr marL="174708" indent="-174708">
              <a:buFont typeface="Arial" panose="020B0604020202020204" pitchFamily="34" charset="0"/>
              <a:buChar char="•"/>
            </a:pPr>
            <a:r>
              <a:rPr lang="en-US" baseline="0" dirty="0" smtClean="0"/>
              <a:t>This is a brief, high level overview of the process – if you have follow up questions or want to know more about a particular position, I encourage you to reach out to UNOS staff to discuss the details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20</a:t>
            </a:fld>
            <a:endParaRPr lang="en-US"/>
          </a:p>
        </p:txBody>
      </p:sp>
    </p:spTree>
    <p:extLst>
      <p:ext uri="{BB962C8B-B14F-4D97-AF65-F5344CB8AC3E}">
        <p14:creationId xmlns:p14="http://schemas.microsoft.com/office/powerpoint/2010/main" val="352351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work hard to ensure</a:t>
            </a:r>
            <a:r>
              <a:rPr lang="en-US" baseline="0" dirty="0" smtClean="0"/>
              <a:t> our v</a:t>
            </a:r>
            <a:r>
              <a:rPr lang="en-US" dirty="0" smtClean="0"/>
              <a:t>olunteer</a:t>
            </a:r>
            <a:r>
              <a:rPr lang="en-US" baseline="0" dirty="0" smtClean="0"/>
              <a:t> perspectives</a:t>
            </a:r>
            <a:r>
              <a:rPr lang="en-US" dirty="0" smtClean="0"/>
              <a:t> come from a variety of professional disciplines, personal experience and expertise in organ transplantation and the community we serve </a:t>
            </a:r>
          </a:p>
          <a:p>
            <a:pPr marL="174708" indent="-174708">
              <a:buFont typeface="Arial" panose="020B0604020202020204" pitchFamily="34" charset="0"/>
              <a:buChar char="•"/>
            </a:pPr>
            <a:r>
              <a:rPr lang="en-US" dirty="0" smtClean="0"/>
              <a:t>The overall composition of the committees and Board must reflect diversity in perspectives as well as race, ethnicity, and gender—plus specific committee needs for specialized expertise  </a:t>
            </a:r>
          </a:p>
          <a:p>
            <a:pPr marL="174708" indent="-174708">
              <a:buFont typeface="Arial" panose="020B0604020202020204" pitchFamily="34" charset="0"/>
              <a:buChar char="•"/>
            </a:pPr>
            <a:r>
              <a:rPr lang="en-US" dirty="0" smtClean="0"/>
              <a:t>Volunteering in the governance structure is not for everyone; takes commitment, deep experience</a:t>
            </a:r>
          </a:p>
          <a:p>
            <a:pPr marL="174708" indent="-174708">
              <a:buFont typeface="Arial" panose="020B0604020202020204" pitchFamily="34" charset="0"/>
              <a:buChar char="•"/>
            </a:pPr>
            <a:r>
              <a:rPr lang="en-US" dirty="0" smtClean="0"/>
              <a:t>And not everyone can be on a committee…there’s a limited number of positions available</a:t>
            </a:r>
          </a:p>
          <a:p>
            <a:pPr marL="174708" indent="-174708">
              <a:buFont typeface="Arial" panose="020B0604020202020204" pitchFamily="34" charset="0"/>
              <a:buChar char="•"/>
            </a:pPr>
            <a:r>
              <a:rPr lang="en-US" dirty="0" smtClean="0"/>
              <a:t>So while there are 350 total seats, only approximately 110 open each year,</a:t>
            </a:r>
            <a:r>
              <a:rPr lang="en-US" baseline="0" dirty="0" smtClean="0"/>
              <a:t> and</a:t>
            </a:r>
            <a:r>
              <a:rPr lang="en-US" dirty="0" smtClean="0"/>
              <a:t> we have strict criteria for filling those seats…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21</a:t>
            </a:fld>
            <a:endParaRPr lang="en-US"/>
          </a:p>
        </p:txBody>
      </p:sp>
    </p:spTree>
    <p:extLst>
      <p:ext uri="{BB962C8B-B14F-4D97-AF65-F5344CB8AC3E}">
        <p14:creationId xmlns:p14="http://schemas.microsoft.com/office/powerpoint/2010/main" val="144013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Board</a:t>
            </a:r>
            <a:r>
              <a:rPr lang="en-US" baseline="0" dirty="0" smtClean="0"/>
              <a:t> and Committee composition is governed in part by the final rule and our own OPTN Bylaws</a:t>
            </a:r>
            <a:endParaRPr lang="en-US" dirty="0" smtClean="0"/>
          </a:p>
          <a:p>
            <a:pPr marL="174708" indent="-174708">
              <a:buFont typeface="Arial" panose="020B0604020202020204" pitchFamily="34" charset="0"/>
              <a:buChar char="•"/>
            </a:pPr>
            <a:r>
              <a:rPr lang="en-US" dirty="0" smtClean="0"/>
              <a:t>And we must reflect the diversity of the community we serve – not only ethnicity and gender, which are important, but different areas of practice,</a:t>
            </a:r>
            <a:r>
              <a:rPr lang="en-US" baseline="0" dirty="0" smtClean="0"/>
              <a:t> different professions within the field of transplant, and </a:t>
            </a:r>
            <a:r>
              <a:rPr lang="en-US" dirty="0" smtClean="0"/>
              <a:t>different sizes of transplant programs and OPOs</a:t>
            </a:r>
          </a:p>
          <a:p>
            <a:pPr marL="174708" indent="-174708">
              <a:buFont typeface="Arial" panose="020B0604020202020204" pitchFamily="34" charset="0"/>
              <a:buChar char="•"/>
            </a:pPr>
            <a:r>
              <a:rPr lang="en-US" b="1" dirty="0" smtClean="0"/>
              <a:t>In</a:t>
            </a:r>
            <a:r>
              <a:rPr lang="en-US" b="1" baseline="0" dirty="0" smtClean="0"/>
              <a:t> order to ensure we’re compliant with the final rule and Bylaws requirements, we</a:t>
            </a:r>
            <a:r>
              <a:rPr lang="en-US" b="1" dirty="0" smtClean="0"/>
              <a:t> conduct an annual Board and Committees needs assessment </a:t>
            </a:r>
            <a:r>
              <a:rPr lang="en-US" b="1" i="1" dirty="0" smtClean="0"/>
              <a:t>prior</a:t>
            </a:r>
            <a:r>
              <a:rPr lang="en-US" b="1" dirty="0" smtClean="0"/>
              <a:t> to doing a call for nominations</a:t>
            </a:r>
          </a:p>
          <a:p>
            <a:pPr marL="174708" indent="-174708">
              <a:buFont typeface="Arial" panose="020B0604020202020204" pitchFamily="34" charset="0"/>
              <a:buChar char="•"/>
            </a:pPr>
            <a:r>
              <a:rPr lang="en-US" dirty="0" smtClean="0"/>
              <a:t>The process is somewhat different for committee, regional, and Board openings.  But in each case we’re intentional about seeing what the needs are and searching for motivated, experienced candidates to meet those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22</a:t>
            </a:fld>
            <a:endParaRPr lang="en-US"/>
          </a:p>
        </p:txBody>
      </p:sp>
    </p:spTree>
    <p:extLst>
      <p:ext uri="{BB962C8B-B14F-4D97-AF65-F5344CB8AC3E}">
        <p14:creationId xmlns:p14="http://schemas.microsoft.com/office/powerpoint/2010/main" val="3809385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Again,</a:t>
            </a:r>
            <a:r>
              <a:rPr lang="en-US" baseline="0" dirty="0" smtClean="0"/>
              <a:t> this is a high level overview of the process for volunteering for the Board, Committees and Regions. </a:t>
            </a:r>
          </a:p>
          <a:p>
            <a:pPr marL="174708" indent="-174708">
              <a:buFont typeface="Arial" panose="020B0604020202020204" pitchFamily="34" charset="0"/>
              <a:buChar char="•"/>
            </a:pPr>
            <a:r>
              <a:rPr lang="en-US" baseline="0" dirty="0" smtClean="0"/>
              <a:t>The key takeaway here is that the OPTN/UNOS Bio Form is the key to serving on the Committee</a:t>
            </a:r>
          </a:p>
          <a:p>
            <a:pPr marL="174708" indent="-174708">
              <a:buFont typeface="Arial" panose="020B0604020202020204" pitchFamily="34" charset="0"/>
              <a:buChar char="•"/>
            </a:pPr>
            <a:r>
              <a:rPr lang="en-US" dirty="0" smtClean="0"/>
              <a:t>Selections are based on needs of committee and the organization for diversity in perspectives and subject specific expertise</a:t>
            </a:r>
          </a:p>
          <a:p>
            <a:pPr marL="174708" indent="-174708">
              <a:buFont typeface="Arial" panose="020B0604020202020204" pitchFamily="34" charset="0"/>
              <a:buChar char="•"/>
            </a:pPr>
            <a:r>
              <a:rPr lang="en-US" dirty="0" smtClean="0"/>
              <a:t>The OPTN/UNOS President-Elect ultimately reviews</a:t>
            </a:r>
            <a:r>
              <a:rPr lang="en-US" baseline="0" dirty="0" smtClean="0"/>
              <a:t> and approves all</a:t>
            </a:r>
            <a:r>
              <a:rPr lang="en-US" dirty="0" smtClean="0"/>
              <a:t> incoming committee members</a:t>
            </a:r>
          </a:p>
          <a:p>
            <a:pPr marL="174708" indent="-174708" defTabSz="931774">
              <a:buFont typeface="Arial" panose="020B0604020202020204" pitchFamily="34" charset="0"/>
              <a:buChar char="•"/>
              <a:defRPr/>
            </a:pPr>
            <a:r>
              <a:rPr lang="en-US" dirty="0" smtClean="0"/>
              <a:t>The call for nominations for the 2019-2020 term is in your booklets, so please review that</a:t>
            </a:r>
            <a:r>
              <a:rPr lang="en-US" baseline="0" dirty="0" smtClean="0"/>
              <a:t> for all relevant details, including submission deadlines</a:t>
            </a:r>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23</a:t>
            </a:fld>
            <a:endParaRPr lang="en-US"/>
          </a:p>
        </p:txBody>
      </p:sp>
    </p:spTree>
    <p:extLst>
      <p:ext uri="{BB962C8B-B14F-4D97-AF65-F5344CB8AC3E}">
        <p14:creationId xmlns:p14="http://schemas.microsoft.com/office/powerpoint/2010/main" val="216779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1" baseline="0" dirty="0" smtClean="0"/>
          </a:p>
          <a:p>
            <a:pPr marL="174708" indent="-174708">
              <a:buFont typeface="Arial" panose="020B0604020202020204" pitchFamily="34" charset="0"/>
              <a:buChar char="•"/>
            </a:pPr>
            <a:r>
              <a:rPr lang="en-US" b="1" baseline="0" dirty="0" smtClean="0"/>
              <a:t>The form is accepted on a rolling basis year-round, but you must submit one by the deadlines above to be considered within the upcoming cycle</a:t>
            </a:r>
            <a:endParaRPr lang="en-US" b="1" dirty="0" smtClean="0"/>
          </a:p>
          <a:p>
            <a:pPr marL="174708" indent="-174708">
              <a:buFont typeface="Arial" panose="020B0604020202020204" pitchFamily="34" charset="0"/>
              <a:buChar char="•"/>
            </a:pPr>
            <a:r>
              <a:rPr lang="en-US" dirty="0" smtClean="0"/>
              <a:t>Be sure to update your biography form annually to show your continued interest</a:t>
            </a:r>
          </a:p>
          <a:p>
            <a:pPr marL="174708" indent="-174708">
              <a:buFont typeface="Arial" panose="020B0604020202020204" pitchFamily="34" charset="0"/>
              <a:buChar char="•"/>
            </a:pPr>
            <a:r>
              <a:rPr lang="en-US" dirty="0" smtClean="0"/>
              <a:t>Each committee with openings will review biography forms and make recommendations</a:t>
            </a:r>
          </a:p>
          <a:p>
            <a:pPr marL="174708" indent="-174708">
              <a:buFont typeface="Arial" panose="020B0604020202020204" pitchFamily="34" charset="0"/>
              <a:buChar char="•"/>
            </a:pPr>
            <a:r>
              <a:rPr lang="en-US" dirty="0" smtClean="0"/>
              <a:t>Keeping</a:t>
            </a:r>
            <a:r>
              <a:rPr lang="en-US" baseline="0" dirty="0" smtClean="0"/>
              <a:t> your form updated will also ensure your name is available to UNOS staff in the event a vacancy needs to be filled mid-cycle due to resignations or moves</a:t>
            </a:r>
          </a:p>
          <a:p>
            <a:pPr marL="174708" indent="-174708">
              <a:buFont typeface="Arial" panose="020B0604020202020204" pitchFamily="34" charset="0"/>
              <a:buChar char="•"/>
            </a:pPr>
            <a:r>
              <a:rPr lang="en-US" baseline="0" dirty="0" smtClean="0"/>
              <a:t>We also encourage professionals to refer recipients, donors and donor families to this form if you think they’d be well suited for Committee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24</a:t>
            </a:fld>
            <a:endParaRPr lang="en-US"/>
          </a:p>
        </p:txBody>
      </p:sp>
    </p:spTree>
    <p:extLst>
      <p:ext uri="{BB962C8B-B14F-4D97-AF65-F5344CB8AC3E}">
        <p14:creationId xmlns:p14="http://schemas.microsoft.com/office/powerpoint/2010/main" val="21602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a:t>
            </a:fld>
            <a:endParaRPr lang="en-US"/>
          </a:p>
        </p:txBody>
      </p:sp>
    </p:spTree>
    <p:extLst>
      <p:ext uri="{BB962C8B-B14F-4D97-AF65-F5344CB8AC3E}">
        <p14:creationId xmlns:p14="http://schemas.microsoft.com/office/powerpoint/2010/main" val="411411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last update today is a high-level overview of where we are with the constituent council proof of conce.pt</a:t>
            </a:r>
          </a:p>
        </p:txBody>
      </p:sp>
      <p:sp>
        <p:nvSpPr>
          <p:cNvPr id="4" name="Slide Number Placeholder 3"/>
          <p:cNvSpPr>
            <a:spLocks noGrp="1"/>
          </p:cNvSpPr>
          <p:nvPr>
            <p:ph type="sldNum" sz="quarter" idx="10"/>
          </p:nvPr>
        </p:nvSpPr>
        <p:spPr/>
        <p:txBody>
          <a:bodyPr/>
          <a:lstStyle/>
          <a:p>
            <a:fld id="{706A01EF-0468-469F-9899-BF0C83A30719}" type="slidenum">
              <a:rPr lang="en-US" smtClean="0"/>
              <a:t>27</a:t>
            </a:fld>
            <a:endParaRPr lang="en-US"/>
          </a:p>
        </p:txBody>
      </p:sp>
    </p:spTree>
    <p:extLst>
      <p:ext uri="{BB962C8B-B14F-4D97-AF65-F5344CB8AC3E}">
        <p14:creationId xmlns:p14="http://schemas.microsoft.com/office/powerpoint/2010/main" val="3733434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aseline="0" dirty="0" smtClean="0"/>
              <a:t>In the spring, we let you know we would be launching this project with two Committees – PAC and TCC – and you’ll hear more from actual participants later on today.</a:t>
            </a:r>
          </a:p>
          <a:p>
            <a:pPr marL="174708" indent="-174708" defTabSz="931774">
              <a:buFont typeface="Arial" panose="020B0604020202020204" pitchFamily="34" charset="0"/>
              <a:buChar char="•"/>
              <a:defRPr/>
            </a:pPr>
            <a:r>
              <a:rPr lang="en-US" baseline="0" dirty="0" smtClean="0"/>
              <a:t>We are testing a modified Committee structure by linking PAC and TCC reps on standing Committees with these “home” Committees in an effort to enable peer-to-peer dialogue and to amplify these perspectives within our governance structure</a:t>
            </a:r>
          </a:p>
          <a:p>
            <a:pPr marL="174708" indent="-174708" defTabSz="931774">
              <a:buFont typeface="Arial" panose="020B0604020202020204" pitchFamily="34" charset="0"/>
              <a:buChar char="•"/>
              <a:defRPr/>
            </a:pPr>
            <a:r>
              <a:rPr lang="en-US" baseline="0" dirty="0" smtClean="0"/>
              <a:t>This phase of the project will conclude at the end of the calendar year; we will evaluate the project and look at ways we as a community can continue to encourage this kind of collaboration in future proofs </a:t>
            </a:r>
            <a:r>
              <a:rPr lang="en-US" baseline="0" smtClean="0"/>
              <a:t>of concept</a:t>
            </a:r>
            <a:endParaRPr lang="en-US"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28</a:t>
            </a:fld>
            <a:endParaRPr lang="en-US"/>
          </a:p>
        </p:txBody>
      </p:sp>
    </p:spTree>
    <p:extLst>
      <p:ext uri="{BB962C8B-B14F-4D97-AF65-F5344CB8AC3E}">
        <p14:creationId xmlns:p14="http://schemas.microsoft.com/office/powerpoint/2010/main" val="198002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29</a:t>
            </a:fld>
            <a:endParaRPr lang="en-US" dirty="0">
              <a:solidFill>
                <a:prstClr val="black"/>
              </a:solidFill>
              <a:latin typeface="Calibri"/>
            </a:endParaRPr>
          </a:p>
        </p:txBody>
      </p:sp>
    </p:spTree>
    <p:extLst>
      <p:ext uri="{BB962C8B-B14F-4D97-AF65-F5344CB8AC3E}">
        <p14:creationId xmlns:p14="http://schemas.microsoft.com/office/powerpoint/2010/main" val="370440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a:t>
            </a:fld>
            <a:endParaRPr lang="en-US"/>
          </a:p>
        </p:txBody>
      </p:sp>
    </p:spTree>
    <p:extLst>
      <p:ext uri="{BB962C8B-B14F-4D97-AF65-F5344CB8AC3E}">
        <p14:creationId xmlns:p14="http://schemas.microsoft.com/office/powerpoint/2010/main" val="183056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there are other parts of the final rule to be considered; this is what we’re focusing on now.</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5</a:t>
            </a:fld>
            <a:endParaRPr lang="en-US"/>
          </a:p>
        </p:txBody>
      </p:sp>
    </p:spTree>
    <p:extLst>
      <p:ext uri="{BB962C8B-B14F-4D97-AF65-F5344CB8AC3E}">
        <p14:creationId xmlns:p14="http://schemas.microsoft.com/office/powerpoint/2010/main" val="251195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why</a:t>
            </a:r>
            <a:r>
              <a:rPr lang="en-US" baseline="0" dirty="0" smtClean="0"/>
              <a:t> these terms are important</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6</a:t>
            </a:fld>
            <a:endParaRPr lang="en-US"/>
          </a:p>
        </p:txBody>
      </p:sp>
    </p:spTree>
    <p:extLst>
      <p:ext uri="{BB962C8B-B14F-4D97-AF65-F5344CB8AC3E}">
        <p14:creationId xmlns:p14="http://schemas.microsoft.com/office/powerpoint/2010/main" val="118071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7</a:t>
            </a:fld>
            <a:endParaRPr lang="en-US"/>
          </a:p>
        </p:txBody>
      </p:sp>
    </p:spTree>
    <p:extLst>
      <p:ext uri="{BB962C8B-B14F-4D97-AF65-F5344CB8AC3E}">
        <p14:creationId xmlns:p14="http://schemas.microsoft.com/office/powerpoint/2010/main" val="132840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182498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C599D-6579-46A7-8378-66EA28A84DD1}" type="slidenum">
              <a:rPr lang="en-US" smtClean="0"/>
              <a:t>9</a:t>
            </a:fld>
            <a:endParaRPr lang="en-US"/>
          </a:p>
        </p:txBody>
      </p:sp>
    </p:spTree>
    <p:extLst>
      <p:ext uri="{BB962C8B-B14F-4D97-AF65-F5344CB8AC3E}">
        <p14:creationId xmlns:p14="http://schemas.microsoft.com/office/powerpoint/2010/main" val="104034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dirty="0"/>
          </a:p>
        </p:txBody>
      </p:sp>
    </p:spTree>
    <p:extLst>
      <p:ext uri="{BB962C8B-B14F-4D97-AF65-F5344CB8AC3E}">
        <p14:creationId xmlns:p14="http://schemas.microsoft.com/office/powerpoint/2010/main" val="2010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685" y="1721629"/>
            <a:ext cx="11076516"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2656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5013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209" y="6326539"/>
            <a:ext cx="1781322" cy="421957"/>
          </a:xfrm>
          <a:prstGeom prst="rect">
            <a:avLst/>
          </a:prstGeom>
        </p:spPr>
      </p:pic>
    </p:spTree>
    <p:extLst>
      <p:ext uri="{BB962C8B-B14F-4D97-AF65-F5344CB8AC3E}">
        <p14:creationId xmlns:p14="http://schemas.microsoft.com/office/powerpoint/2010/main" val="242412849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tn.transplant.hrs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ransplantpro.org/wp-content/uploads/sites/3/Avoid_living_donor_policy_violations.pdf" TargetMode="External"/><Relationship Id="rId2" Type="http://schemas.openxmlformats.org/officeDocument/2006/relationships/hyperlink" Target="https://unosconnect.unos.org/" TargetMode="External"/><Relationship Id="rId1" Type="http://schemas.openxmlformats.org/officeDocument/2006/relationships/slideLayout" Target="../slideLayouts/slideLayout2.xml"/><Relationship Id="rId4" Type="http://schemas.openxmlformats.org/officeDocument/2006/relationships/hyperlink" Target="https://transplantpro.org/news/opos/opo-site-survey-process-evolving-and-improv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99592" y="1674710"/>
            <a:ext cx="8735008" cy="1073400"/>
          </a:xfrm>
        </p:spPr>
        <p:txBody>
          <a:bodyPr/>
          <a:lstStyle/>
          <a:p>
            <a:pPr algn="ctr"/>
            <a:r>
              <a:rPr lang="en-US" sz="6000"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1</a:t>
            </a:fld>
            <a:endParaRPr lang="en-US" dirty="0">
              <a:solidFill>
                <a:srgbClr val="000000">
                  <a:tint val="75000"/>
                </a:srgbClr>
              </a:solidFill>
            </a:endParaRPr>
          </a:p>
        </p:txBody>
      </p:sp>
      <p:sp>
        <p:nvSpPr>
          <p:cNvPr id="6" name="TextBox 5"/>
          <p:cNvSpPr txBox="1"/>
          <p:nvPr/>
        </p:nvSpPr>
        <p:spPr>
          <a:xfrm>
            <a:off x="1728496" y="3465169"/>
            <a:ext cx="8077200" cy="1477328"/>
          </a:xfrm>
          <a:prstGeom prst="rect">
            <a:avLst/>
          </a:prstGeom>
          <a:noFill/>
        </p:spPr>
        <p:txBody>
          <a:bodyPr wrap="square" rtlCol="0">
            <a:spAutoFit/>
          </a:bodyPr>
          <a:lstStyle/>
          <a:p>
            <a:pPr algn="ctr"/>
            <a:r>
              <a:rPr lang="en-US" b="1" i="1" dirty="0" err="1" smtClean="0"/>
              <a:t>Maryl</a:t>
            </a:r>
            <a:r>
              <a:rPr lang="en-US" b="1" i="1" dirty="0" smtClean="0"/>
              <a:t> Johnson, MD</a:t>
            </a:r>
            <a:endParaRPr lang="en-US" b="1" i="1" dirty="0"/>
          </a:p>
          <a:p>
            <a:pPr algn="ctr"/>
            <a:r>
              <a:rPr lang="en-US" b="1" i="1" dirty="0" smtClean="0"/>
              <a:t>UNOS Vice President</a:t>
            </a:r>
            <a:endParaRPr lang="en-US" b="1" i="1" dirty="0"/>
          </a:p>
          <a:p>
            <a:pPr algn="ctr"/>
            <a:endParaRPr lang="en-US" b="1" i="1" dirty="0"/>
          </a:p>
          <a:p>
            <a:pPr algn="ctr"/>
            <a:r>
              <a:rPr lang="en-US" b="1" i="1" dirty="0"/>
              <a:t>Region 8</a:t>
            </a:r>
          </a:p>
          <a:p>
            <a:pPr algn="ctr"/>
            <a:r>
              <a:rPr lang="en-US" b="1" i="1" dirty="0" smtClean="0"/>
              <a:t>August 15, </a:t>
            </a:r>
            <a:r>
              <a:rPr lang="en-US" b="1" i="1" dirty="0"/>
              <a:t>2018</a:t>
            </a:r>
          </a:p>
        </p:txBody>
      </p:sp>
    </p:spTree>
    <p:custDataLst>
      <p:tags r:id="rId1"/>
    </p:custDataLst>
    <p:extLst>
      <p:ext uri="{BB962C8B-B14F-4D97-AF65-F5344CB8AC3E}">
        <p14:creationId xmlns:p14="http://schemas.microsoft.com/office/powerpoint/2010/main" val="139591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857" y="1348829"/>
            <a:ext cx="11891328" cy="5027787"/>
          </a:xfrm>
        </p:spPr>
        <p:txBody>
          <a:bodyPr>
            <a:normAutofit/>
          </a:bodyPr>
          <a:lstStyle/>
          <a:p>
            <a:r>
              <a:rPr lang="en-US" sz="3600" dirty="0"/>
              <a:t>Distribution to region + 150 mile circle for most urgent candidates</a:t>
            </a:r>
          </a:p>
          <a:p>
            <a:r>
              <a:rPr lang="en-US" sz="3600" dirty="0"/>
              <a:t>3 </a:t>
            </a:r>
            <a:r>
              <a:rPr lang="en-US" sz="3600" dirty="0" smtClean="0"/>
              <a:t>proximity </a:t>
            </a:r>
            <a:r>
              <a:rPr lang="en-US" sz="3600" dirty="0"/>
              <a:t>points to candidates within the circle </a:t>
            </a:r>
            <a:r>
              <a:rPr lang="en-US" sz="3600" dirty="0" smtClean="0"/>
              <a:t>or DSA </a:t>
            </a:r>
            <a:endParaRPr lang="en-US" sz="3600" dirty="0"/>
          </a:p>
          <a:p>
            <a:r>
              <a:rPr lang="en-US" sz="3600" dirty="0"/>
              <a:t>Allocation to DSA for lower MELDs</a:t>
            </a:r>
          </a:p>
          <a:p>
            <a:r>
              <a:rPr lang="en-US" sz="3600" dirty="0"/>
              <a:t>Allocation to DSA for hard-to-place livers (DCD, </a:t>
            </a:r>
            <a:r>
              <a:rPr lang="en-US" sz="3600" dirty="0" smtClean="0"/>
              <a:t>&gt; 70 </a:t>
            </a:r>
            <a:r>
              <a:rPr lang="en-US" sz="3600" dirty="0" err="1" smtClean="0"/>
              <a:t>yr</a:t>
            </a:r>
            <a:r>
              <a:rPr lang="en-US" sz="3600" dirty="0" smtClean="0"/>
              <a:t>)</a:t>
            </a:r>
            <a:endParaRPr lang="en-US" sz="3600" dirty="0"/>
          </a:p>
        </p:txBody>
      </p:sp>
      <p:sp>
        <p:nvSpPr>
          <p:cNvPr id="3" name="Title 2"/>
          <p:cNvSpPr>
            <a:spLocks noGrp="1"/>
          </p:cNvSpPr>
          <p:nvPr>
            <p:ph type="title"/>
          </p:nvPr>
        </p:nvSpPr>
        <p:spPr>
          <a:xfrm>
            <a:off x="385380" y="205928"/>
            <a:ext cx="11654804" cy="850932"/>
          </a:xfrm>
        </p:spPr>
        <p:txBody>
          <a:bodyPr/>
          <a:lstStyle/>
          <a:p>
            <a:r>
              <a:rPr lang="en-US" dirty="0" smtClean="0"/>
              <a:t>New Liver Policy – December 2017</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Tree>
    <p:extLst>
      <p:ext uri="{BB962C8B-B14F-4D97-AF65-F5344CB8AC3E}">
        <p14:creationId xmlns:p14="http://schemas.microsoft.com/office/powerpoint/2010/main" val="268158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20229"/>
            <a:ext cx="11394917" cy="5911436"/>
          </a:xfrm>
        </p:spPr>
        <p:txBody>
          <a:bodyPr>
            <a:noAutofit/>
          </a:bodyPr>
          <a:lstStyle/>
          <a:p>
            <a:r>
              <a:rPr lang="en-US" dirty="0"/>
              <a:t>Letter to HHS Secretary received May 30, 2018</a:t>
            </a:r>
          </a:p>
          <a:p>
            <a:r>
              <a:rPr lang="en-US" dirty="0"/>
              <a:t>Same law firm that filed suit over lung policy</a:t>
            </a:r>
          </a:p>
          <a:p>
            <a:r>
              <a:rPr lang="en-US" dirty="0" smtClean="0"/>
              <a:t>Argued </a:t>
            </a:r>
            <a:r>
              <a:rPr lang="en-US" dirty="0"/>
              <a:t>that liver policy (using Regions and DSAs) is inconsistent with the Final </a:t>
            </a:r>
            <a:r>
              <a:rPr lang="en-US" dirty="0" smtClean="0"/>
              <a:t>Rule and challenges:</a:t>
            </a:r>
            <a:endParaRPr lang="en-US" dirty="0"/>
          </a:p>
          <a:p>
            <a:pPr lvl="2">
              <a:buFont typeface="Courier New" panose="02070309020205020404" pitchFamily="49" charset="0"/>
              <a:buChar char="o"/>
            </a:pPr>
            <a:r>
              <a:rPr lang="en-US" sz="2800" dirty="0" smtClean="0"/>
              <a:t>Current </a:t>
            </a:r>
            <a:r>
              <a:rPr lang="en-US" sz="2800" dirty="0"/>
              <a:t>liver policy</a:t>
            </a:r>
          </a:p>
          <a:p>
            <a:pPr lvl="2">
              <a:buFont typeface="Courier New" panose="02070309020205020404" pitchFamily="49" charset="0"/>
              <a:buChar char="o"/>
            </a:pPr>
            <a:r>
              <a:rPr lang="en-US" sz="2800" dirty="0"/>
              <a:t>Policy approved in December 2017</a:t>
            </a:r>
          </a:p>
          <a:p>
            <a:pPr lvl="2">
              <a:buFont typeface="Courier New" panose="02070309020205020404" pitchFamily="49" charset="0"/>
              <a:buChar char="o"/>
            </a:pPr>
            <a:r>
              <a:rPr lang="en-US" sz="2800" dirty="0"/>
              <a:t>Policy for the National Liver Review Board (NLRB) scoring of exception patients</a:t>
            </a:r>
          </a:p>
          <a:p>
            <a:r>
              <a:rPr lang="en-US" dirty="0"/>
              <a:t>Letter requests immediate action by the Secretary</a:t>
            </a:r>
          </a:p>
        </p:txBody>
      </p:sp>
      <p:sp>
        <p:nvSpPr>
          <p:cNvPr id="3" name="Title 2"/>
          <p:cNvSpPr>
            <a:spLocks noGrp="1"/>
          </p:cNvSpPr>
          <p:nvPr>
            <p:ph type="title"/>
          </p:nvPr>
        </p:nvSpPr>
        <p:spPr/>
        <p:txBody>
          <a:bodyPr/>
          <a:lstStyle/>
          <a:p>
            <a:r>
              <a:rPr lang="en-US" dirty="0" smtClean="0"/>
              <a:t>May 30:  Critical Comment </a:t>
            </a:r>
            <a:r>
              <a:rPr lang="en-US" dirty="0"/>
              <a:t>to HHS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3109508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152396"/>
            <a:ext cx="11394917" cy="4601680"/>
          </a:xfrm>
        </p:spPr>
        <p:txBody>
          <a:bodyPr>
            <a:normAutofit fontScale="92500" lnSpcReduction="10000"/>
          </a:bodyPr>
          <a:lstStyle/>
          <a:p>
            <a:pPr marL="0" indent="0">
              <a:buNone/>
            </a:pPr>
            <a:r>
              <a:rPr lang="en-US" sz="3600" dirty="0"/>
              <a:t>HRSA </a:t>
            </a:r>
            <a:r>
              <a:rPr lang="en-US" sz="3600" dirty="0" smtClean="0"/>
              <a:t>Administrator seeks </a:t>
            </a:r>
            <a:r>
              <a:rPr lang="en-US" sz="3600" dirty="0"/>
              <a:t>the OPTN’s views on whether the following aspects of the revised allocation policy are aligned with NOTA and the Final Rule:</a:t>
            </a:r>
          </a:p>
          <a:p>
            <a:r>
              <a:rPr lang="en-US" sz="3600" dirty="0"/>
              <a:t>Using DSAs as units of allocation</a:t>
            </a:r>
          </a:p>
          <a:p>
            <a:r>
              <a:rPr lang="en-US" sz="3600" dirty="0"/>
              <a:t>Using OPTN regions as units of allocation</a:t>
            </a:r>
          </a:p>
          <a:p>
            <a:r>
              <a:rPr lang="en-US" sz="3600" dirty="0"/>
              <a:t>Using proximity points in relation to DSAs</a:t>
            </a:r>
          </a:p>
          <a:p>
            <a:r>
              <a:rPr lang="en-US" sz="3600" dirty="0"/>
              <a:t>Using median MELD in DSAs in granting exceptions</a:t>
            </a:r>
          </a:p>
          <a:p>
            <a:endParaRPr lang="en-US" dirty="0"/>
          </a:p>
        </p:txBody>
      </p:sp>
      <p:sp>
        <p:nvSpPr>
          <p:cNvPr id="3" name="Title 2"/>
          <p:cNvSpPr>
            <a:spLocks noGrp="1"/>
          </p:cNvSpPr>
          <p:nvPr>
            <p:ph type="title"/>
          </p:nvPr>
        </p:nvSpPr>
        <p:spPr>
          <a:xfrm>
            <a:off x="457787" y="104390"/>
            <a:ext cx="11933560" cy="850932"/>
          </a:xfrm>
        </p:spPr>
        <p:txBody>
          <a:bodyPr/>
          <a:lstStyle/>
          <a:p>
            <a:r>
              <a:rPr lang="en-US" dirty="0"/>
              <a:t>June </a:t>
            </a:r>
            <a:r>
              <a:rPr lang="en-US" dirty="0" smtClean="0"/>
              <a:t>8:  HRSA </a:t>
            </a:r>
            <a:r>
              <a:rPr lang="en-US" sz="4100" dirty="0" smtClean="0"/>
              <a:t>Request </a:t>
            </a:r>
            <a:r>
              <a:rPr lang="en-US" sz="4100" dirty="0"/>
              <a:t>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Tree>
    <p:extLst>
      <p:ext uri="{BB962C8B-B14F-4D97-AF65-F5344CB8AC3E}">
        <p14:creationId xmlns:p14="http://schemas.microsoft.com/office/powerpoint/2010/main" val="227573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112874"/>
            <a:ext cx="11397885" cy="5358809"/>
          </a:xfrm>
        </p:spPr>
        <p:txBody>
          <a:bodyPr>
            <a:normAutofit/>
          </a:bodyPr>
          <a:lstStyle/>
          <a:p>
            <a:r>
              <a:rPr lang="en-US" dirty="0"/>
              <a:t>Revised Liver Policy does not include an over-reliance on DSA due to prioritization of medically urgent candidates irrespective of location</a:t>
            </a:r>
          </a:p>
          <a:p>
            <a:r>
              <a:rPr lang="en-US" dirty="0"/>
              <a:t>Lung allocation policy first distributed exclusively in the DSA; revised Liver does not</a:t>
            </a:r>
          </a:p>
          <a:p>
            <a:r>
              <a:rPr lang="en-US" dirty="0"/>
              <a:t>OPTN reconfirms that DSAs/Regions are neither rationally determined nor consistently applied</a:t>
            </a:r>
          </a:p>
          <a:p>
            <a:r>
              <a:rPr lang="en-US" dirty="0"/>
              <a:t>OPTN commits to a multi-step plan to eliminate use of DSAs/Regions in liver distribution in a deliberative manner and within a timeframe that will reduce likelihood of unintended consequences</a:t>
            </a:r>
          </a:p>
          <a:p>
            <a:pPr lvl="3"/>
            <a:r>
              <a:rPr lang="en-US" sz="2800" dirty="0" smtClean="0"/>
              <a:t>i.e., organ discard, </a:t>
            </a:r>
            <a:r>
              <a:rPr lang="en-US" sz="2800" dirty="0"/>
              <a:t>harm to patients</a:t>
            </a:r>
          </a:p>
          <a:p>
            <a:pPr lvl="1"/>
            <a:endParaRPr lang="en-US" sz="2800" dirty="0"/>
          </a:p>
          <a:p>
            <a:endParaRPr lang="en-US" dirty="0"/>
          </a:p>
        </p:txBody>
      </p:sp>
      <p:sp>
        <p:nvSpPr>
          <p:cNvPr id="3" name="Title 2"/>
          <p:cNvSpPr>
            <a:spLocks noGrp="1"/>
          </p:cNvSpPr>
          <p:nvPr>
            <p:ph type="title"/>
          </p:nvPr>
        </p:nvSpPr>
        <p:spPr/>
        <p:txBody>
          <a:bodyPr/>
          <a:lstStyle/>
          <a:p>
            <a:r>
              <a:rPr lang="en-US" sz="4400" dirty="0"/>
              <a:t>June </a:t>
            </a:r>
            <a:r>
              <a:rPr lang="en-US" sz="4400" dirty="0" smtClean="0"/>
              <a:t>25:  OPTN </a:t>
            </a:r>
            <a:r>
              <a:rPr lang="en-US" sz="4400" dirty="0"/>
              <a:t>Response to HRSA</a:t>
            </a:r>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354137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689071"/>
            <a:ext cx="11397885" cy="4405247"/>
          </a:xfrm>
        </p:spPr>
        <p:txBody>
          <a:bodyPr/>
          <a:lstStyle/>
          <a:p>
            <a:pPr lvl="0"/>
            <a:r>
              <a:rPr lang="en-US" sz="3200" dirty="0"/>
              <a:t>DSAs/regions not appropriate for organ distribution purposes</a:t>
            </a:r>
          </a:p>
          <a:p>
            <a:pPr lvl="0"/>
            <a:r>
              <a:rPr lang="en-US" sz="3200" dirty="0"/>
              <a:t>Continue on the path for December liver revisions</a:t>
            </a:r>
          </a:p>
          <a:p>
            <a:pPr lvl="0"/>
            <a:r>
              <a:rPr lang="en-US" sz="3200" dirty="0"/>
              <a:t>Develop a timetable for removing DSAs/regions from other organ policies</a:t>
            </a:r>
          </a:p>
          <a:p>
            <a:pPr lvl="0"/>
            <a:r>
              <a:rPr lang="en-US" sz="3200" dirty="0"/>
              <a:t>Report timetable to HRSA by August 13</a:t>
            </a:r>
          </a:p>
          <a:p>
            <a:endParaRPr lang="en-US" dirty="0"/>
          </a:p>
        </p:txBody>
      </p:sp>
      <p:sp>
        <p:nvSpPr>
          <p:cNvPr id="3" name="Title 2"/>
          <p:cNvSpPr>
            <a:spLocks noGrp="1"/>
          </p:cNvSpPr>
          <p:nvPr>
            <p:ph type="title"/>
          </p:nvPr>
        </p:nvSpPr>
        <p:spPr>
          <a:xfrm>
            <a:off x="385379" y="361873"/>
            <a:ext cx="11654804" cy="850932"/>
          </a:xfrm>
        </p:spPr>
        <p:txBody>
          <a:bodyPr/>
          <a:lstStyle/>
          <a:p>
            <a:r>
              <a:rPr lang="en-US" dirty="0"/>
              <a:t>July </a:t>
            </a:r>
            <a:r>
              <a:rPr lang="en-US" dirty="0" smtClean="0"/>
              <a:t>31: HRSA Response to OPTN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Tree>
    <p:extLst>
      <p:ext uri="{BB962C8B-B14F-4D97-AF65-F5344CB8AC3E}">
        <p14:creationId xmlns:p14="http://schemas.microsoft.com/office/powerpoint/2010/main" val="234326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3640864"/>
              </p:ext>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763" y="361873"/>
            <a:ext cx="11654804" cy="850932"/>
          </a:xfrm>
        </p:spPr>
        <p:txBody>
          <a:bodyPr/>
          <a:lstStyle/>
          <a:p>
            <a:r>
              <a:rPr lang="en-US" dirty="0" smtClean="0"/>
              <a:t>Plan for All Organ Systems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spTree>
    <p:extLst>
      <p:ext uri="{BB962C8B-B14F-4D97-AF65-F5344CB8AC3E}">
        <p14:creationId xmlns:p14="http://schemas.microsoft.com/office/powerpoint/2010/main" val="2681035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83728"/>
            <a:ext cx="11394917" cy="5192888"/>
          </a:xfrm>
        </p:spPr>
        <p:txBody>
          <a:bodyPr>
            <a:normAutofit fontScale="92500" lnSpcReduction="10000"/>
          </a:bodyPr>
          <a:lstStyle/>
          <a:p>
            <a:r>
              <a:rPr lang="en-US" dirty="0"/>
              <a:t>The OPTN will release any available data or models for public discussion and feedback.  In order to allow the Liver Committee time for careful review, this public discussion will likely take place in a special public comment period in October or November 2018.  </a:t>
            </a:r>
          </a:p>
          <a:p>
            <a:r>
              <a:rPr lang="en-US" dirty="0"/>
              <a:t>Proposal for liver allocation </a:t>
            </a:r>
            <a:r>
              <a:rPr lang="en-US" dirty="0" smtClean="0"/>
              <a:t>system, </a:t>
            </a:r>
            <a:r>
              <a:rPr lang="en-US" dirty="0"/>
              <a:t>without </a:t>
            </a:r>
            <a:r>
              <a:rPr lang="en-US" dirty="0" smtClean="0"/>
              <a:t>DSAs/regions, </a:t>
            </a:r>
            <a:r>
              <a:rPr lang="en-US" dirty="0"/>
              <a:t>will go before the Board in December 2018.</a:t>
            </a:r>
          </a:p>
          <a:p>
            <a:r>
              <a:rPr lang="en-US" dirty="0"/>
              <a:t>The policy approved by the OPTN Board in December will be expeditiously implemented in the matching IT system.</a:t>
            </a:r>
          </a:p>
          <a:p>
            <a:r>
              <a:rPr lang="en-US" dirty="0"/>
              <a:t>Other organ-specific Committees will begin reviewing their allocation systems for DSA/region </a:t>
            </a:r>
            <a:r>
              <a:rPr lang="en-US" dirty="0" smtClean="0"/>
              <a:t>replacement for review at the June 2019 Board meeting.</a:t>
            </a:r>
            <a:endParaRPr lang="en-US" dirty="0"/>
          </a:p>
        </p:txBody>
      </p:sp>
      <p:sp>
        <p:nvSpPr>
          <p:cNvPr id="3" name="Title 2"/>
          <p:cNvSpPr>
            <a:spLocks noGrp="1"/>
          </p:cNvSpPr>
          <p:nvPr>
            <p:ph type="title"/>
          </p:nvPr>
        </p:nvSpPr>
        <p:spPr/>
        <p:txBody>
          <a:bodyPr/>
          <a:lstStyle/>
          <a:p>
            <a:r>
              <a:rPr lang="en-US" dirty="0"/>
              <a:t>OPTN Next Steps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spTree>
    <p:extLst>
      <p:ext uri="{BB962C8B-B14F-4D97-AF65-F5344CB8AC3E}">
        <p14:creationId xmlns:p14="http://schemas.microsoft.com/office/powerpoint/2010/main" val="1667424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64067" y="697130"/>
            <a:ext cx="11076516" cy="1619250"/>
          </a:xfrm>
        </p:spPr>
        <p:txBody>
          <a:bodyPr/>
          <a:lstStyle/>
          <a:p>
            <a:r>
              <a:rPr lang="en-US" dirty="0"/>
              <a:t>OPTN/UNOS Ad Hoc Committee on Systems Performance</a:t>
            </a:r>
          </a:p>
        </p:txBody>
      </p:sp>
      <p:sp>
        <p:nvSpPr>
          <p:cNvPr id="6" name="Subtitle 5"/>
          <p:cNvSpPr>
            <a:spLocks noGrp="1"/>
          </p:cNvSpPr>
          <p:nvPr>
            <p:ph type="subTitle" idx="1"/>
          </p:nvPr>
        </p:nvSpPr>
        <p:spPr>
          <a:xfrm>
            <a:off x="521243" y="2500287"/>
            <a:ext cx="11076516" cy="753036"/>
          </a:xfrm>
        </p:spPr>
        <p:txBody>
          <a:bodyPr/>
          <a:lstStyle/>
          <a:p>
            <a:r>
              <a:rPr lang="en-US" dirty="0">
                <a:solidFill>
                  <a:schemeClr val="tx1">
                    <a:lumMod val="50000"/>
                    <a:lumOff val="50000"/>
                  </a:schemeClr>
                </a:solidFill>
              </a:rPr>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pic>
        <p:nvPicPr>
          <p:cNvPr id="3" name="Picture 2"/>
          <p:cNvPicPr>
            <a:picLocks noChangeAspect="1"/>
          </p:cNvPicPr>
          <p:nvPr/>
        </p:nvPicPr>
        <p:blipFill>
          <a:blip r:embed="rId3"/>
          <a:stretch>
            <a:fillRect/>
          </a:stretch>
        </p:blipFill>
        <p:spPr>
          <a:xfrm>
            <a:off x="1348740" y="3146643"/>
            <a:ext cx="10024224" cy="2938720"/>
          </a:xfrm>
          <a:prstGeom prst="rect">
            <a:avLst/>
          </a:prstGeom>
        </p:spPr>
      </p:pic>
    </p:spTree>
    <p:extLst>
      <p:ext uri="{BB962C8B-B14F-4D97-AF65-F5344CB8AC3E}">
        <p14:creationId xmlns:p14="http://schemas.microsoft.com/office/powerpoint/2010/main" val="210980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20952144"/>
              </p:ext>
            </p:extLst>
          </p:nvPr>
        </p:nvGraphicFramePr>
        <p:xfrm>
          <a:off x="655613" y="1014863"/>
          <a:ext cx="11347702" cy="572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98120" y="163930"/>
            <a:ext cx="12542520" cy="850932"/>
          </a:xfrm>
        </p:spPr>
        <p:txBody>
          <a:bodyPr/>
          <a:lstStyle/>
          <a:p>
            <a:r>
              <a:rPr lang="en-US" sz="4400" dirty="0"/>
              <a:t>Ad Hoc Committee on Systems Performance</a:t>
            </a:r>
          </a:p>
        </p:txBody>
      </p:sp>
      <p:sp>
        <p:nvSpPr>
          <p:cNvPr id="4" name="Slide Number Placeholder 3"/>
          <p:cNvSpPr>
            <a:spLocks noGrp="1"/>
          </p:cNvSpPr>
          <p:nvPr>
            <p:ph type="sldNum" sz="quarter" idx="4"/>
          </p:nvPr>
        </p:nvSpPr>
        <p:spPr/>
        <p:txBody>
          <a:bodyPr/>
          <a:lstStyle/>
          <a:p>
            <a:fld id="{AFEF8753-48E3-DC43-B5AB-733E5321FD2E}" type="slidenum">
              <a:rPr lang="en-US" smtClean="0"/>
              <a:pPr/>
              <a:t>18</a:t>
            </a:fld>
            <a:endParaRPr lang="en-US" dirty="0"/>
          </a:p>
        </p:txBody>
      </p:sp>
      <p:sp>
        <p:nvSpPr>
          <p:cNvPr id="7" name="Rectangle 6"/>
          <p:cNvSpPr/>
          <p:nvPr/>
        </p:nvSpPr>
        <p:spPr>
          <a:xfrm>
            <a:off x="426721" y="1183059"/>
            <a:ext cx="3665220" cy="3785652"/>
          </a:xfrm>
          <a:prstGeom prst="rect">
            <a:avLst/>
          </a:prstGeom>
        </p:spPr>
        <p:txBody>
          <a:bodyPr wrap="square">
            <a:spAutoFit/>
          </a:bodyPr>
          <a:lstStyle/>
          <a:p>
            <a:r>
              <a:rPr lang="en-US" sz="2400" b="1" dirty="0"/>
              <a:t>Objective: </a:t>
            </a:r>
          </a:p>
          <a:p>
            <a:r>
              <a:rPr lang="en-US" sz="2400" b="1" dirty="0"/>
              <a:t>Identify</a:t>
            </a:r>
            <a:r>
              <a:rPr lang="en-US" sz="2400" dirty="0"/>
              <a:t> and </a:t>
            </a:r>
            <a:r>
              <a:rPr lang="en-US" sz="2400" b="1" dirty="0"/>
              <a:t>prioritize</a:t>
            </a:r>
            <a:r>
              <a:rPr lang="en-US" sz="2400" dirty="0"/>
              <a:t> new and existing </a:t>
            </a:r>
            <a:r>
              <a:rPr lang="en-US" sz="2400" b="1" dirty="0"/>
              <a:t>tools and strategies</a:t>
            </a:r>
            <a:r>
              <a:rPr lang="en-US" sz="2400" dirty="0"/>
              <a:t> that allow the OPTN, transplant hospitals, and OPOs to drive improved </a:t>
            </a:r>
            <a:r>
              <a:rPr lang="en-US" sz="2400" b="1" dirty="0"/>
              <a:t>system performance </a:t>
            </a:r>
            <a:r>
              <a:rPr lang="en-US" sz="2400" dirty="0"/>
              <a:t>and</a:t>
            </a:r>
            <a:r>
              <a:rPr lang="en-US" sz="2400" b="1" dirty="0"/>
              <a:t> collaborative improvement</a:t>
            </a:r>
            <a:r>
              <a:rPr lang="en-US" sz="2400" dirty="0"/>
              <a:t>.</a:t>
            </a:r>
          </a:p>
        </p:txBody>
      </p:sp>
    </p:spTree>
    <p:extLst>
      <p:ext uri="{BB962C8B-B14F-4D97-AF65-F5344CB8AC3E}">
        <p14:creationId xmlns:p14="http://schemas.microsoft.com/office/powerpoint/2010/main" val="582768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348829"/>
            <a:ext cx="5339117" cy="4848771"/>
          </a:xfrm>
        </p:spPr>
        <p:txBody>
          <a:bodyPr>
            <a:normAutofit/>
          </a:bodyPr>
          <a:lstStyle/>
          <a:p>
            <a:r>
              <a:rPr lang="en-US" dirty="0"/>
              <a:t>55 community members</a:t>
            </a:r>
          </a:p>
          <a:p>
            <a:r>
              <a:rPr lang="en-US" dirty="0" smtClean="0"/>
              <a:t>Three Work Groups</a:t>
            </a:r>
          </a:p>
          <a:p>
            <a:pPr lvl="1"/>
            <a:r>
              <a:rPr lang="en-US" dirty="0" smtClean="0"/>
              <a:t>2 </a:t>
            </a:r>
            <a:r>
              <a:rPr lang="en-US" dirty="0"/>
              <a:t>Co-Chairs per Work Group </a:t>
            </a:r>
            <a:r>
              <a:rPr lang="en-US" dirty="0" smtClean="0"/>
              <a:t>                          (</a:t>
            </a:r>
            <a:r>
              <a:rPr lang="en-US" dirty="0"/>
              <a:t>1 Transplant MD, 1 OPO)</a:t>
            </a:r>
          </a:p>
          <a:p>
            <a:r>
              <a:rPr lang="en-US" dirty="0"/>
              <a:t>Work Groups </a:t>
            </a:r>
            <a:r>
              <a:rPr lang="en-US" dirty="0" smtClean="0"/>
              <a:t>will meet </a:t>
            </a:r>
            <a:r>
              <a:rPr lang="en-US" dirty="0"/>
              <a:t>monthly </a:t>
            </a:r>
            <a:r>
              <a:rPr lang="en-US" dirty="0" smtClean="0"/>
              <a:t>August-March</a:t>
            </a:r>
          </a:p>
          <a:p>
            <a:pPr lvl="1"/>
            <a:r>
              <a:rPr lang="en-US" dirty="0" smtClean="0"/>
              <a:t>October in-person</a:t>
            </a:r>
            <a:endParaRPr lang="en-US" dirty="0"/>
          </a:p>
          <a:p>
            <a:r>
              <a:rPr lang="en-US" dirty="0"/>
              <a:t>Public meeting in March in Chicago (Date TBD)</a:t>
            </a:r>
          </a:p>
        </p:txBody>
      </p:sp>
      <p:sp>
        <p:nvSpPr>
          <p:cNvPr id="3" name="Title 2"/>
          <p:cNvSpPr>
            <a:spLocks noGrp="1"/>
          </p:cNvSpPr>
          <p:nvPr>
            <p:ph type="title"/>
          </p:nvPr>
        </p:nvSpPr>
        <p:spPr/>
        <p:txBody>
          <a:bodyPr/>
          <a:lstStyle/>
          <a:p>
            <a:r>
              <a:rPr lang="en-US" dirty="0"/>
              <a:t>Committee Details &amp; Potential Outcomes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52567570"/>
              </p:ext>
            </p:extLst>
          </p:nvPr>
        </p:nvGraphicFramePr>
        <p:xfrm>
          <a:off x="5456852" y="1348829"/>
          <a:ext cx="7015652" cy="464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68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8168553"/>
              </p:ext>
            </p:extLst>
          </p:nvPr>
        </p:nvGraphicFramePr>
        <p:xfrm>
          <a:off x="398527" y="491608"/>
          <a:ext cx="11398250" cy="560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Tree>
    <p:extLst>
      <p:ext uri="{BB962C8B-B14F-4D97-AF65-F5344CB8AC3E}">
        <p14:creationId xmlns:p14="http://schemas.microsoft.com/office/powerpoint/2010/main" val="251556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196" y="2343516"/>
            <a:ext cx="11654804" cy="850932"/>
          </a:xfrm>
        </p:spPr>
        <p:txBody>
          <a:bodyPr/>
          <a:lstStyle/>
          <a:p>
            <a:pPr algn="ctr"/>
            <a:r>
              <a:rPr lang="en-US" dirty="0" smtClean="0"/>
              <a:t>OPTN/UNOS Governance Structure:</a:t>
            </a:r>
            <a:br>
              <a:rPr lang="en-US" dirty="0" smtClean="0"/>
            </a:br>
            <a:r>
              <a:rPr lang="en-US" dirty="0" smtClean="0"/>
              <a:t>How to </a:t>
            </a:r>
            <a:r>
              <a:rPr lang="en-US" dirty="0"/>
              <a:t>V</a:t>
            </a:r>
            <a:r>
              <a:rPr lang="en-US" dirty="0" smtClean="0"/>
              <a:t>olunteer</a:t>
            </a:r>
            <a:r>
              <a:rPr lang="en-US" dirty="0"/>
              <a:t/>
            </a:r>
            <a:br>
              <a:rPr lang="en-US" dirty="0"/>
            </a:br>
            <a:r>
              <a:rPr lang="en-US" sz="2800" i="1" dirty="0" smtClean="0">
                <a:solidFill>
                  <a:schemeClr val="tx1">
                    <a:lumMod val="50000"/>
                    <a:lumOff val="50000"/>
                  </a:schemeClr>
                </a:solidFill>
              </a:rPr>
              <a:t>Board, Committees, Regions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pic>
        <p:nvPicPr>
          <p:cNvPr id="2" name="Picture 1"/>
          <p:cNvPicPr>
            <a:picLocks noChangeAspect="1"/>
          </p:cNvPicPr>
          <p:nvPr/>
        </p:nvPicPr>
        <p:blipFill>
          <a:blip r:embed="rId3"/>
          <a:stretch>
            <a:fillRect/>
          </a:stretch>
        </p:blipFill>
        <p:spPr>
          <a:xfrm>
            <a:off x="2332075" y="3431221"/>
            <a:ext cx="7397876" cy="3004940"/>
          </a:xfrm>
          <a:prstGeom prst="rect">
            <a:avLst/>
          </a:prstGeom>
        </p:spPr>
      </p:pic>
    </p:spTree>
    <p:extLst>
      <p:ext uri="{BB962C8B-B14F-4D97-AF65-F5344CB8AC3E}">
        <p14:creationId xmlns:p14="http://schemas.microsoft.com/office/powerpoint/2010/main" val="73674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079881"/>
            <a:ext cx="9852660" cy="5375282"/>
          </a:xfrm>
          <a:prstGeom prst="rect">
            <a:avLst/>
          </a:prstGeom>
        </p:spPr>
      </p:pic>
      <p:sp>
        <p:nvSpPr>
          <p:cNvPr id="3" name="Title 2"/>
          <p:cNvSpPr>
            <a:spLocks noGrp="1"/>
          </p:cNvSpPr>
          <p:nvPr>
            <p:ph type="title"/>
          </p:nvPr>
        </p:nvSpPr>
        <p:spPr>
          <a:xfrm>
            <a:off x="272646" y="239324"/>
            <a:ext cx="11654804" cy="850932"/>
          </a:xfrm>
        </p:spPr>
        <p:txBody>
          <a:bodyPr/>
          <a:lstStyle/>
          <a:p>
            <a:r>
              <a:rPr lang="en-US" dirty="0" smtClean="0"/>
              <a:t>Volunteer Opportunities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21</a:t>
            </a:fld>
            <a:endParaRPr lang="en-US" dirty="0"/>
          </a:p>
        </p:txBody>
      </p:sp>
    </p:spTree>
    <p:extLst>
      <p:ext uri="{BB962C8B-B14F-4D97-AF65-F5344CB8AC3E}">
        <p14:creationId xmlns:p14="http://schemas.microsoft.com/office/powerpoint/2010/main" val="225424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44" y="938348"/>
            <a:ext cx="7816896" cy="5772199"/>
          </a:xfrm>
          <a:prstGeom prst="rect">
            <a:avLst/>
          </a:prstGeom>
        </p:spPr>
      </p:pic>
      <p:sp>
        <p:nvSpPr>
          <p:cNvPr id="4" name="Slide Number Placeholder 3"/>
          <p:cNvSpPr>
            <a:spLocks noGrp="1"/>
          </p:cNvSpPr>
          <p:nvPr>
            <p:ph type="sldNum" sz="quarter" idx="4"/>
          </p:nvPr>
        </p:nvSpPr>
        <p:spPr/>
        <p:txBody>
          <a:bodyPr/>
          <a:lstStyle/>
          <a:p>
            <a:fld id="{AFEF8753-48E3-DC43-B5AB-733E5321FD2E}" type="slidenum">
              <a:rPr lang="en-US" smtClean="0"/>
              <a:pPr/>
              <a:t>22</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 y="1590757"/>
            <a:ext cx="3695649" cy="3611930"/>
          </a:xfrm>
          <a:prstGeom prst="rect">
            <a:avLst/>
          </a:prstGeom>
        </p:spPr>
      </p:pic>
      <p:sp>
        <p:nvSpPr>
          <p:cNvPr id="9" name="Title 2"/>
          <p:cNvSpPr>
            <a:spLocks noGrp="1"/>
          </p:cNvSpPr>
          <p:nvPr>
            <p:ph type="title"/>
          </p:nvPr>
        </p:nvSpPr>
        <p:spPr>
          <a:xfrm>
            <a:off x="236694" y="239324"/>
            <a:ext cx="4462368" cy="850932"/>
          </a:xfrm>
        </p:spPr>
        <p:txBody>
          <a:bodyPr/>
          <a:lstStyle/>
          <a:p>
            <a:r>
              <a:rPr lang="en-US" dirty="0" smtClean="0"/>
              <a:t>OPTN Bylaws</a:t>
            </a:r>
            <a:endParaRPr lang="en-US" dirty="0"/>
          </a:p>
        </p:txBody>
      </p:sp>
    </p:spTree>
    <p:extLst>
      <p:ext uri="{BB962C8B-B14F-4D97-AF65-F5344CB8AC3E}">
        <p14:creationId xmlns:p14="http://schemas.microsoft.com/office/powerpoint/2010/main" val="246084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46" y="239324"/>
            <a:ext cx="11654804" cy="850932"/>
          </a:xfrm>
        </p:spPr>
        <p:txBody>
          <a:bodyPr/>
          <a:lstStyle/>
          <a:p>
            <a:r>
              <a:rPr lang="en-US" sz="4000" dirty="0" smtClean="0"/>
              <a:t>Governance Volunteer Positions: How to Apply</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46" y="1515586"/>
            <a:ext cx="11654804" cy="4435700"/>
          </a:xfrm>
          <a:prstGeom prst="rect">
            <a:avLst/>
          </a:prstGeom>
        </p:spPr>
      </p:pic>
    </p:spTree>
    <p:extLst>
      <p:ext uri="{BB962C8B-B14F-4D97-AF65-F5344CB8AC3E}">
        <p14:creationId xmlns:p14="http://schemas.microsoft.com/office/powerpoint/2010/main" val="1024707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888" y="787638"/>
            <a:ext cx="6058284" cy="2488189"/>
          </a:xfrm>
        </p:spPr>
        <p:txBody>
          <a:bodyPr>
            <a:normAutofit fontScale="77500" lnSpcReduction="20000"/>
          </a:bodyPr>
          <a:lstStyle/>
          <a:p>
            <a:pPr marL="0" indent="0" algn="ctr">
              <a:buNone/>
            </a:pPr>
            <a:endParaRPr lang="en-US" dirty="0" smtClean="0"/>
          </a:p>
          <a:p>
            <a:pPr marL="0" indent="0" algn="ctr">
              <a:buNone/>
            </a:pPr>
            <a:r>
              <a:rPr lang="en-US" dirty="0" smtClean="0"/>
              <a:t>Update your form </a:t>
            </a:r>
            <a:r>
              <a:rPr lang="en-US" b="1" dirty="0" smtClean="0"/>
              <a:t>annually</a:t>
            </a:r>
            <a:r>
              <a:rPr lang="en-US" dirty="0" smtClean="0"/>
              <a:t> to be considered for governance volunteer positions</a:t>
            </a:r>
          </a:p>
          <a:p>
            <a:pPr marL="0" indent="0" algn="ctr">
              <a:buNone/>
            </a:pPr>
            <a:r>
              <a:rPr lang="en-US" b="1" dirty="0" smtClean="0">
                <a:hlinkClick r:id="rId3"/>
              </a:rPr>
              <a:t>http://optn.transplant.hrsa.gov/</a:t>
            </a:r>
            <a:r>
              <a:rPr lang="en-US" b="1" dirty="0" smtClean="0"/>
              <a:t> </a:t>
            </a:r>
          </a:p>
          <a:p>
            <a:pPr marL="0" indent="0" algn="ctr">
              <a:buNone/>
            </a:pPr>
            <a:r>
              <a:rPr lang="en-US" b="1" dirty="0" smtClean="0"/>
              <a:t>Members &gt; Get Involved </a:t>
            </a:r>
            <a:endParaRPr lang="en-US" b="1"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OPTN/UNOS Bio Form</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24</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86" y="175038"/>
            <a:ext cx="4377584" cy="6201578"/>
          </a:xfrm>
          <a:prstGeom prst="rect">
            <a:avLst/>
          </a:prstGeom>
        </p:spPr>
      </p:pic>
      <p:pic>
        <p:nvPicPr>
          <p:cNvPr id="6" name="Picture 5"/>
          <p:cNvPicPr>
            <a:picLocks noChangeAspect="1"/>
          </p:cNvPicPr>
          <p:nvPr/>
        </p:nvPicPr>
        <p:blipFill rotWithShape="1">
          <a:blip r:embed="rId5"/>
          <a:srcRect b="7868"/>
          <a:stretch/>
        </p:blipFill>
        <p:spPr>
          <a:xfrm>
            <a:off x="368232" y="3406798"/>
            <a:ext cx="11095238" cy="2904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905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685" y="4563036"/>
            <a:ext cx="11076516" cy="1619250"/>
          </a:xfrm>
        </p:spPr>
        <p:txBody>
          <a:bodyPr/>
          <a:lstStyle/>
          <a:p>
            <a:r>
              <a:rPr lang="en-US" dirty="0" smtClean="0"/>
              <a:t>Brought to you by the MPSC</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pic>
        <p:nvPicPr>
          <p:cNvPr id="3" name="Picture 2"/>
          <p:cNvPicPr>
            <a:picLocks noChangeAspect="1"/>
          </p:cNvPicPr>
          <p:nvPr/>
        </p:nvPicPr>
        <p:blipFill>
          <a:blip r:embed="rId2"/>
          <a:stretch>
            <a:fillRect/>
          </a:stretch>
        </p:blipFill>
        <p:spPr>
          <a:xfrm>
            <a:off x="3411695" y="1147003"/>
            <a:ext cx="5176494" cy="3758931"/>
          </a:xfrm>
          <a:prstGeom prst="rect">
            <a:avLst/>
          </a:prstGeom>
        </p:spPr>
      </p:pic>
    </p:spTree>
    <p:extLst>
      <p:ext uri="{BB962C8B-B14F-4D97-AF65-F5344CB8AC3E}">
        <p14:creationId xmlns:p14="http://schemas.microsoft.com/office/powerpoint/2010/main" val="3999285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26</a:t>
            </a:fld>
            <a:endParaRPr lang="en-US" dirty="0"/>
          </a:p>
        </p:txBody>
      </p:sp>
      <p:sp>
        <p:nvSpPr>
          <p:cNvPr id="5" name="Title 1"/>
          <p:cNvSpPr>
            <a:spLocks noGrp="1"/>
          </p:cNvSpPr>
          <p:nvPr>
            <p:ph type="title"/>
          </p:nvPr>
        </p:nvSpPr>
        <p:spPr>
          <a:xfrm>
            <a:off x="340168" y="156310"/>
            <a:ext cx="11651768" cy="859690"/>
          </a:xfrm>
        </p:spPr>
        <p:txBody>
          <a:bodyPr/>
          <a:lstStyle/>
          <a:p>
            <a:r>
              <a:rPr lang="en-US" sz="4400" dirty="0"/>
              <a:t>MPSC </a:t>
            </a:r>
            <a:r>
              <a:rPr lang="en-US" sz="4400" dirty="0" smtClean="0"/>
              <a:t>Lessons </a:t>
            </a:r>
            <a:r>
              <a:rPr lang="en-US" sz="4400" dirty="0"/>
              <a:t>L</a:t>
            </a:r>
            <a:r>
              <a:rPr lang="en-US" sz="4400" dirty="0" smtClean="0"/>
              <a:t>earned</a:t>
            </a:r>
            <a:endParaRPr lang="en-US" sz="4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11794318"/>
              </p:ext>
            </p:extLst>
          </p:nvPr>
        </p:nvGraphicFramePr>
        <p:xfrm>
          <a:off x="190500" y="1235272"/>
          <a:ext cx="11486174" cy="5020747"/>
        </p:xfrm>
        <a:graphic>
          <a:graphicData uri="http://schemas.openxmlformats.org/drawingml/2006/table">
            <a:tbl>
              <a:tblPr>
                <a:tableStyleId>{5C22544A-7EE6-4342-B048-85BDC9FD1C3A}</a:tableStyleId>
              </a:tblPr>
              <a:tblGrid>
                <a:gridCol w="6211901">
                  <a:extLst>
                    <a:ext uri="{9D8B030D-6E8A-4147-A177-3AD203B41FA5}">
                      <a16:colId xmlns:a16="http://schemas.microsoft.com/office/drawing/2014/main" val="2936354462"/>
                    </a:ext>
                  </a:extLst>
                </a:gridCol>
                <a:gridCol w="5274273">
                  <a:extLst>
                    <a:ext uri="{9D8B030D-6E8A-4147-A177-3AD203B41FA5}">
                      <a16:colId xmlns:a16="http://schemas.microsoft.com/office/drawing/2014/main" val="699033208"/>
                    </a:ext>
                  </a:extLst>
                </a:gridCol>
              </a:tblGrid>
              <a:tr h="812204">
                <a:tc>
                  <a:txBody>
                    <a:bodyPr/>
                    <a:lstStyle/>
                    <a:p>
                      <a:pPr algn="l" fontAlgn="b"/>
                      <a:r>
                        <a:rPr lang="en-US" sz="2400" b="1" i="1" u="none" strike="noStrike" dirty="0" smtClean="0">
                          <a:effectLst/>
                        </a:rPr>
                        <a:t>Reporting late-breaking donor test results  </a:t>
                      </a:r>
                      <a:r>
                        <a:rPr lang="en-US" sz="2400" u="none" strike="noStrike" dirty="0" smtClean="0">
                          <a:effectLst/>
                        </a:rPr>
                        <a:t>(15.4.A)</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PDF in </a:t>
                      </a:r>
                      <a:r>
                        <a:rPr lang="en-US" sz="2400" u="none" strike="noStrike" dirty="0">
                          <a:effectLst/>
                          <a:hlinkClick r:id="rId2"/>
                        </a:rPr>
                        <a:t>UNOS Connect</a:t>
                      </a:r>
                      <a:r>
                        <a:rPr lang="en-US" sz="2400" u="none" strike="noStrike" dirty="0">
                          <a:effectLst/>
                        </a:rPr>
                        <a:t>: "Reporting Patient Safety Events"</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499489782"/>
                  </a:ext>
                </a:extLst>
              </a:tr>
              <a:tr h="962326">
                <a:tc>
                  <a:txBody>
                    <a:bodyPr/>
                    <a:lstStyle/>
                    <a:p>
                      <a:pPr algn="l" fontAlgn="b"/>
                      <a:r>
                        <a:rPr lang="en-US" sz="2400" b="1" i="1" u="none" strike="noStrike" dirty="0" smtClean="0">
                          <a:effectLst/>
                        </a:rPr>
                        <a:t>Disease transmission and labelling  </a:t>
                      </a:r>
                    </a:p>
                    <a:p>
                      <a:pPr algn="l" fontAlgn="b"/>
                      <a:r>
                        <a:rPr lang="en-US" sz="2400" u="none" strike="noStrike" dirty="0" smtClean="0">
                          <a:effectLst/>
                        </a:rPr>
                        <a:t>(15.4.A, 16.3.C,</a:t>
                      </a:r>
                      <a:r>
                        <a:rPr lang="en-US" sz="2400" u="none" strike="noStrike" baseline="0" dirty="0" smtClean="0">
                          <a:effectLst/>
                        </a:rPr>
                        <a:t> 16.3.F, 16.5, 16.6.A)</a:t>
                      </a:r>
                      <a:endParaRPr lang="en-US" sz="2400" u="none" strike="noStrike" dirty="0" smtClean="0">
                        <a:effectLst/>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Learning Series in </a:t>
                      </a:r>
                      <a:r>
                        <a:rPr lang="en-US" sz="2400" u="none" strike="noStrike" dirty="0">
                          <a:effectLst/>
                          <a:hlinkClick r:id="rId2"/>
                        </a:rPr>
                        <a:t>UNOS Connect</a:t>
                      </a:r>
                      <a:r>
                        <a:rPr lang="en-US" sz="2400" u="none" strike="noStrike" dirty="0">
                          <a:effectLst/>
                        </a:rPr>
                        <a:t>: PHS and Disease Transmission</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3516502989"/>
                  </a:ext>
                </a:extLst>
              </a:tr>
              <a:tr h="1621809">
                <a:tc>
                  <a:txBody>
                    <a:bodyPr/>
                    <a:lstStyle/>
                    <a:p>
                      <a:pPr algn="l" fontAlgn="b"/>
                      <a:r>
                        <a:rPr lang="en-US" sz="2400" b="1" i="1" u="none" strike="noStrike" dirty="0" smtClean="0">
                          <a:effectLst/>
                        </a:rPr>
                        <a:t>Living donation:</a:t>
                      </a:r>
                      <a:r>
                        <a:rPr lang="en-US" sz="2400" b="1" i="1" u="none" strike="noStrike" baseline="0" dirty="0" smtClean="0">
                          <a:effectLst/>
                        </a:rPr>
                        <a:t> evaluating donors, reporting living donor events </a:t>
                      </a:r>
                      <a:r>
                        <a:rPr lang="en-US" sz="2400" u="none" strike="noStrike" baseline="0" dirty="0" smtClean="0">
                          <a:effectLst/>
                        </a:rPr>
                        <a:t>(</a:t>
                      </a:r>
                      <a:r>
                        <a:rPr lang="en-US" sz="2400" u="none" strike="noStrike" dirty="0" smtClean="0">
                          <a:effectLst/>
                        </a:rPr>
                        <a:t>14.4.A, 18.6)</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Reference card distributed at Living Donor Conference: "</a:t>
                      </a:r>
                      <a:r>
                        <a:rPr lang="en-US" sz="2400" u="none" strike="noStrike" dirty="0">
                          <a:effectLst/>
                          <a:hlinkClick r:id="rId3"/>
                        </a:rPr>
                        <a:t>How to avoid the most common living donor policy violations</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525916403"/>
                  </a:ext>
                </a:extLst>
              </a:tr>
              <a:tr h="812204">
                <a:tc>
                  <a:txBody>
                    <a:bodyPr/>
                    <a:lstStyle/>
                    <a:p>
                      <a:pPr algn="l" fontAlgn="b"/>
                      <a:r>
                        <a:rPr lang="en-US" sz="2400" b="1" i="1" u="none" strike="noStrike" dirty="0" smtClean="0">
                          <a:effectLst/>
                        </a:rPr>
                        <a:t>ABO verification</a:t>
                      </a:r>
                      <a:r>
                        <a:rPr lang="en-US" sz="2400" b="1" i="1" u="none" strike="noStrike" baseline="0" dirty="0" smtClean="0">
                          <a:effectLst/>
                        </a:rPr>
                        <a:t> </a:t>
                      </a:r>
                      <a:r>
                        <a:rPr lang="en-US" sz="2400" u="none" strike="noStrike" baseline="0" dirty="0" smtClean="0">
                          <a:effectLst/>
                        </a:rPr>
                        <a:t>(</a:t>
                      </a:r>
                      <a:r>
                        <a:rPr lang="en-US" sz="2400" u="none" strike="noStrike" dirty="0" smtClean="0">
                          <a:effectLst/>
                        </a:rPr>
                        <a:t>5.8.B)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hlinkClick r:id="rId2"/>
                        </a:rPr>
                        <a:t>UNOS Connect</a:t>
                      </a:r>
                      <a:r>
                        <a:rPr lang="en-US" sz="2400" u="none" strike="noStrike" dirty="0">
                          <a:effectLst/>
                        </a:rPr>
                        <a:t>: Education on new ABO Verification Policy</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4109428591"/>
                  </a:ext>
                </a:extLst>
              </a:tr>
              <a:tr h="812204">
                <a:tc>
                  <a:txBody>
                    <a:bodyPr/>
                    <a:lstStyle/>
                    <a:p>
                      <a:pPr algn="l" fontAlgn="b"/>
                      <a:r>
                        <a:rPr lang="en-US" sz="2400" b="1" i="1" u="none" strike="noStrike" dirty="0" smtClean="0">
                          <a:effectLst/>
                        </a:rPr>
                        <a:t>DCD Protocols </a:t>
                      </a:r>
                      <a:r>
                        <a:rPr lang="en-US" sz="2400" u="none" strike="noStrike" dirty="0" smtClean="0">
                          <a:effectLst/>
                        </a:rPr>
                        <a:t>(2.15.B)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Transplant Pro article: "</a:t>
                      </a:r>
                      <a:r>
                        <a:rPr lang="en-US" sz="2400" u="none" strike="noStrike" dirty="0">
                          <a:effectLst/>
                          <a:hlinkClick r:id="rId4"/>
                        </a:rPr>
                        <a:t>OPO site survey process evolving and improving"</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2324774038"/>
                  </a:ext>
                </a:extLst>
              </a:tr>
            </a:tbl>
          </a:graphicData>
        </a:graphic>
      </p:graphicFrame>
    </p:spTree>
    <p:extLst>
      <p:ext uri="{BB962C8B-B14F-4D97-AF65-F5344CB8AC3E}">
        <p14:creationId xmlns:p14="http://schemas.microsoft.com/office/powerpoint/2010/main" val="3690855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025" y="761509"/>
            <a:ext cx="11076516" cy="1619250"/>
          </a:xfrm>
        </p:spPr>
        <p:txBody>
          <a:bodyPr/>
          <a:lstStyle/>
          <a:p>
            <a:r>
              <a:rPr lang="en-US" dirty="0" smtClean="0"/>
              <a:t>Constituent Council Proof of Concept</a:t>
            </a:r>
            <a:endParaRPr lang="en-US" dirty="0"/>
          </a:p>
        </p:txBody>
      </p:sp>
      <p:sp>
        <p:nvSpPr>
          <p:cNvPr id="3" name="Subtitle 2"/>
          <p:cNvSpPr>
            <a:spLocks noGrp="1"/>
          </p:cNvSpPr>
          <p:nvPr>
            <p:ph type="subTitle" idx="1"/>
          </p:nvPr>
        </p:nvSpPr>
        <p:spPr>
          <a:xfrm>
            <a:off x="518585" y="2125980"/>
            <a:ext cx="11076516" cy="753036"/>
          </a:xfrm>
        </p:spPr>
        <p:txBody>
          <a:bodyPr/>
          <a:lstStyle/>
          <a:p>
            <a:r>
              <a:rPr lang="en-US" dirty="0" smtClean="0">
                <a:solidFill>
                  <a:schemeClr val="tx1">
                    <a:lumMod val="50000"/>
                    <a:lumOff val="50000"/>
                  </a:schemeClr>
                </a:solidFill>
              </a:rPr>
              <a:t>Summer/Fall 2018 Update</a:t>
            </a:r>
            <a:endParaRPr lang="en-US" dirty="0">
              <a:solidFill>
                <a:schemeClr val="tx1">
                  <a:lumMod val="50000"/>
                  <a:lumOff val="50000"/>
                </a:schemeClr>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27</a:t>
            </a:fld>
            <a:endParaRPr lang="en-US" dirty="0"/>
          </a:p>
        </p:txBody>
      </p:sp>
      <p:pic>
        <p:nvPicPr>
          <p:cNvPr id="7" name="Picture 6"/>
          <p:cNvPicPr>
            <a:picLocks noChangeAspect="1"/>
          </p:cNvPicPr>
          <p:nvPr/>
        </p:nvPicPr>
        <p:blipFill rotWithShape="1">
          <a:blip r:embed="rId3"/>
          <a:srcRect l="2507" r="2360" b="6100"/>
          <a:stretch/>
        </p:blipFill>
        <p:spPr>
          <a:xfrm>
            <a:off x="3923242" y="2981086"/>
            <a:ext cx="4267201" cy="2795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56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9861" y="1348829"/>
            <a:ext cx="6081922" cy="4907377"/>
          </a:xfrm>
        </p:spPr>
        <p:txBody>
          <a:bodyPr>
            <a:normAutofit/>
          </a:bodyPr>
          <a:lstStyle/>
          <a:p>
            <a:r>
              <a:rPr lang="en-US" dirty="0"/>
              <a:t>Connect constituent Committees with representatives on other committees</a:t>
            </a:r>
          </a:p>
          <a:p>
            <a:r>
              <a:rPr lang="en-US" dirty="0"/>
              <a:t>Enable peer-to-peer dialogue</a:t>
            </a:r>
          </a:p>
          <a:p>
            <a:r>
              <a:rPr lang="en-US" dirty="0"/>
              <a:t>Limited proof of concept </a:t>
            </a:r>
          </a:p>
          <a:p>
            <a:pPr lvl="1"/>
            <a:r>
              <a:rPr lang="en-US" dirty="0"/>
              <a:t>2 committees (PAC, TCC)</a:t>
            </a:r>
          </a:p>
          <a:p>
            <a:pPr lvl="1"/>
            <a:r>
              <a:rPr lang="en-US" dirty="0"/>
              <a:t>Testing structure, tools</a:t>
            </a:r>
          </a:p>
          <a:p>
            <a:pPr lvl="1"/>
            <a:r>
              <a:rPr lang="en-US" dirty="0"/>
              <a:t>July 1 - December 30</a:t>
            </a:r>
          </a:p>
          <a:p>
            <a:pPr lvl="1"/>
            <a:r>
              <a:rPr lang="en-US" dirty="0"/>
              <a:t>Evaluate and recommend future proofs of concept</a:t>
            </a:r>
          </a:p>
          <a:p>
            <a:pPr marL="228600" lvl="1" indent="0">
              <a:buNone/>
            </a:pPr>
            <a:endParaRPr lang="en-US" dirty="0"/>
          </a:p>
        </p:txBody>
      </p:sp>
      <p:sp>
        <p:nvSpPr>
          <p:cNvPr id="6" name="Title 5"/>
          <p:cNvSpPr>
            <a:spLocks noGrp="1"/>
          </p:cNvSpPr>
          <p:nvPr>
            <p:ph type="title"/>
          </p:nvPr>
        </p:nvSpPr>
        <p:spPr/>
        <p:txBody>
          <a:bodyPr/>
          <a:lstStyle/>
          <a:p>
            <a:r>
              <a:rPr lang="en-US" dirty="0"/>
              <a:t>Constituent Councils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28</a:t>
            </a:fld>
            <a:endParaRPr lang="en-US" dirty="0"/>
          </a:p>
        </p:txBody>
      </p:sp>
      <p:pic>
        <p:nvPicPr>
          <p:cNvPr id="5" name="Content Placeholder 4"/>
          <p:cNvPicPr>
            <a:picLocks noGrp="1" noChangeAspect="1"/>
          </p:cNvPicPr>
          <p:nvPr/>
        </p:nvPicPr>
        <p:blipFill>
          <a:blip r:embed="rId3"/>
          <a:stretch>
            <a:fillRect/>
          </a:stretch>
        </p:blipFill>
        <p:spPr>
          <a:xfrm>
            <a:off x="369849" y="1127653"/>
            <a:ext cx="5180619" cy="5128553"/>
          </a:xfrm>
          <a:prstGeom prst="rect">
            <a:avLst/>
          </a:prstGeom>
        </p:spPr>
      </p:pic>
    </p:spTree>
    <p:extLst>
      <p:ext uri="{BB962C8B-B14F-4D97-AF65-F5344CB8AC3E}">
        <p14:creationId xmlns:p14="http://schemas.microsoft.com/office/powerpoint/2010/main" val="87359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99592" y="957651"/>
            <a:ext cx="8735008" cy="1073400"/>
          </a:xfrm>
        </p:spPr>
        <p:txBody>
          <a:bodyPr/>
          <a:lstStyle/>
          <a:p>
            <a:pPr algn="ctr"/>
            <a:r>
              <a:rPr lang="en-US" sz="6000"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29</a:t>
            </a:fld>
            <a:endParaRPr lang="en-US" dirty="0">
              <a:solidFill>
                <a:srgbClr val="000000">
                  <a:tint val="75000"/>
                </a:srgbClr>
              </a:solidFill>
            </a:endParaRPr>
          </a:p>
        </p:txBody>
      </p:sp>
      <p:pic>
        <p:nvPicPr>
          <p:cNvPr id="2" name="Picture 1"/>
          <p:cNvPicPr>
            <a:picLocks noChangeAspect="1"/>
          </p:cNvPicPr>
          <p:nvPr/>
        </p:nvPicPr>
        <p:blipFill>
          <a:blip r:embed="rId4"/>
          <a:stretch>
            <a:fillRect/>
          </a:stretch>
        </p:blipFill>
        <p:spPr>
          <a:xfrm>
            <a:off x="1652051" y="2667000"/>
            <a:ext cx="8077900" cy="1459626"/>
          </a:xfrm>
          <a:prstGeom prst="rect">
            <a:avLst/>
          </a:prstGeom>
        </p:spPr>
      </p:pic>
    </p:spTree>
    <p:custDataLst>
      <p:tags r:id="rId1"/>
    </p:custDataLst>
    <p:extLst>
      <p:ext uri="{BB962C8B-B14F-4D97-AF65-F5344CB8AC3E}">
        <p14:creationId xmlns:p14="http://schemas.microsoft.com/office/powerpoint/2010/main" val="761632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1049613" y="334559"/>
            <a:ext cx="9863780" cy="4552952"/>
          </a:xfrm>
          <a:prstGeom prst="rect">
            <a:avLst/>
          </a:prstGeom>
        </p:spPr>
      </p:pic>
      <p:sp>
        <p:nvSpPr>
          <p:cNvPr id="7" name="Curved Up Ribbon 6"/>
          <p:cNvSpPr/>
          <p:nvPr/>
        </p:nvSpPr>
        <p:spPr>
          <a:xfrm>
            <a:off x="556685" y="4992799"/>
            <a:ext cx="11321312" cy="1281782"/>
          </a:xfrm>
          <a:prstGeom prst="ellipseRibbon2">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n w="0"/>
                <a:solidFill>
                  <a:schemeClr val="bg1"/>
                </a:solidFill>
                <a:effectLst>
                  <a:outerShdw blurRad="38100" dist="19050" dir="2700000" algn="tl" rotWithShape="0">
                    <a:schemeClr val="dk1">
                      <a:alpha val="40000"/>
                    </a:schemeClr>
                  </a:outerShdw>
                </a:effectLst>
              </a:rPr>
              <a:t>In Organ Allocation</a:t>
            </a:r>
          </a:p>
        </p:txBody>
      </p:sp>
    </p:spTree>
    <p:extLst>
      <p:ext uri="{BB962C8B-B14F-4D97-AF65-F5344CB8AC3E}">
        <p14:creationId xmlns:p14="http://schemas.microsoft.com/office/powerpoint/2010/main" val="217520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61" y="156310"/>
            <a:ext cx="12106939" cy="6478406"/>
          </a:xfrm>
        </p:spPr>
        <p:txBody>
          <a:bodyPr>
            <a:normAutofit fontScale="62500" lnSpcReduction="20000"/>
          </a:bodyPr>
          <a:lstStyle/>
          <a:p>
            <a:pPr marL="0" indent="0">
              <a:buNone/>
            </a:pPr>
            <a:r>
              <a:rPr lang="en-US" sz="4000" b="1" dirty="0" smtClean="0">
                <a:solidFill>
                  <a:schemeClr val="tx1"/>
                </a:solidFill>
              </a:rPr>
              <a:t>2017</a:t>
            </a:r>
          </a:p>
          <a:p>
            <a:r>
              <a:rPr lang="en-US" sz="4400" dirty="0" smtClean="0"/>
              <a:t>November</a:t>
            </a:r>
          </a:p>
          <a:p>
            <a:pPr lvl="2"/>
            <a:r>
              <a:rPr lang="en-US" sz="4000" dirty="0" smtClean="0"/>
              <a:t>DSA </a:t>
            </a:r>
            <a:r>
              <a:rPr lang="en-US" sz="4000" dirty="0"/>
              <a:t>removed from lung allocation policy</a:t>
            </a:r>
          </a:p>
          <a:p>
            <a:r>
              <a:rPr lang="en-US" sz="4400" dirty="0" smtClean="0"/>
              <a:t>December</a:t>
            </a:r>
          </a:p>
          <a:p>
            <a:pPr lvl="2"/>
            <a:r>
              <a:rPr lang="en-US" sz="4000" dirty="0" smtClean="0"/>
              <a:t>Ad Hoc Geography Committee formed</a:t>
            </a:r>
          </a:p>
          <a:p>
            <a:pPr marL="0" indent="0">
              <a:buNone/>
            </a:pPr>
            <a:r>
              <a:rPr lang="en-US" sz="4000" b="1" dirty="0" smtClean="0"/>
              <a:t>2018</a:t>
            </a:r>
            <a:endParaRPr lang="en-US" sz="4000" b="1" dirty="0"/>
          </a:p>
          <a:p>
            <a:r>
              <a:rPr lang="en-US" sz="4400" dirty="0" smtClean="0"/>
              <a:t>June </a:t>
            </a:r>
          </a:p>
          <a:p>
            <a:pPr lvl="1"/>
            <a:r>
              <a:rPr lang="en-US" sz="4000" dirty="0" smtClean="0"/>
              <a:t>Critical comments sent </a:t>
            </a:r>
            <a:r>
              <a:rPr lang="en-US" sz="4000" dirty="0"/>
              <a:t>to HHS regarding </a:t>
            </a:r>
            <a:r>
              <a:rPr lang="en-US" sz="4000" dirty="0" smtClean="0"/>
              <a:t>liver allocation</a:t>
            </a:r>
            <a:endParaRPr lang="en-US" sz="4000" dirty="0"/>
          </a:p>
          <a:p>
            <a:pPr lvl="1"/>
            <a:r>
              <a:rPr lang="en-US" sz="4000" dirty="0" smtClean="0"/>
              <a:t>Geography </a:t>
            </a:r>
            <a:r>
              <a:rPr lang="en-US" sz="4000" dirty="0"/>
              <a:t>principles ratified by </a:t>
            </a:r>
            <a:r>
              <a:rPr lang="en-US" sz="4000" dirty="0" smtClean="0"/>
              <a:t>Board</a:t>
            </a:r>
          </a:p>
          <a:p>
            <a:pPr lvl="1"/>
            <a:r>
              <a:rPr lang="en-US" sz="4000" dirty="0" smtClean="0"/>
              <a:t>Executive </a:t>
            </a:r>
            <a:r>
              <a:rPr lang="en-US" sz="4000" dirty="0"/>
              <a:t>Committee directs </a:t>
            </a:r>
            <a:r>
              <a:rPr lang="en-US" sz="4000" dirty="0" smtClean="0"/>
              <a:t>Liver Committee </a:t>
            </a:r>
            <a:r>
              <a:rPr lang="en-US" sz="4000" dirty="0"/>
              <a:t>to amend liver policy to </a:t>
            </a:r>
            <a:r>
              <a:rPr lang="en-US" sz="4000" dirty="0" smtClean="0"/>
              <a:t>remove DSA/Region  </a:t>
            </a:r>
            <a:endParaRPr lang="en-US" sz="4000" dirty="0"/>
          </a:p>
          <a:p>
            <a:r>
              <a:rPr lang="en-US" sz="4400" dirty="0" smtClean="0"/>
              <a:t>July </a:t>
            </a:r>
          </a:p>
          <a:p>
            <a:pPr lvl="1"/>
            <a:r>
              <a:rPr lang="en-US" sz="4000" dirty="0" smtClean="0"/>
              <a:t>Liver </a:t>
            </a:r>
            <a:r>
              <a:rPr lang="en-US" sz="4000" dirty="0"/>
              <a:t>lawsuit </a:t>
            </a:r>
            <a:r>
              <a:rPr lang="en-US" sz="4000" dirty="0" smtClean="0"/>
              <a:t>filed</a:t>
            </a:r>
          </a:p>
          <a:p>
            <a:pPr lvl="1"/>
            <a:r>
              <a:rPr lang="en-US" sz="4000" dirty="0" smtClean="0"/>
              <a:t>HRSA </a:t>
            </a:r>
            <a:r>
              <a:rPr lang="en-US" sz="4000" dirty="0"/>
              <a:t>letter to OPTN regarding DSA</a:t>
            </a:r>
          </a:p>
          <a:p>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
        <p:nvSpPr>
          <p:cNvPr id="10" name="AutoShape 6" descr="Image result for timeline"/>
          <p:cNvSpPr>
            <a:spLocks noGrp="1" noChangeAspect="1" noChangeArrowheads="1"/>
          </p:cNvSpPr>
          <p:nvPr>
            <p:ph type="title"/>
          </p:nvPr>
        </p:nvSpPr>
        <p:spPr bwMode="auto">
          <a:xfrm>
            <a:off x="385763" y="155575"/>
            <a:ext cx="11653837" cy="106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5213" b="26257"/>
          <a:stretch/>
        </p:blipFill>
        <p:spPr>
          <a:xfrm>
            <a:off x="6897906" y="761478"/>
            <a:ext cx="4898871" cy="2232661"/>
          </a:xfrm>
          <a:prstGeom prst="rect">
            <a:avLst/>
          </a:prstGeom>
        </p:spPr>
      </p:pic>
      <p:sp>
        <p:nvSpPr>
          <p:cNvPr id="16" name="Flowchart: Terminator 15"/>
          <p:cNvSpPr/>
          <p:nvPr/>
        </p:nvSpPr>
        <p:spPr>
          <a:xfrm>
            <a:off x="9715500" y="2567941"/>
            <a:ext cx="2415540" cy="324108"/>
          </a:xfrm>
          <a:prstGeom prst="flowChartTerminator">
            <a:avLst/>
          </a:prstGeom>
          <a:solidFill>
            <a:srgbClr val="8EBE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rPr>
              <a:t>Timeline</a:t>
            </a:r>
            <a:endParaRPr lang="en-US" sz="4400" dirty="0">
              <a:solidFill>
                <a:schemeClr val="tx1"/>
              </a:solidFill>
            </a:endParaRPr>
          </a:p>
        </p:txBody>
      </p:sp>
    </p:spTree>
    <p:extLst>
      <p:ext uri="{BB962C8B-B14F-4D97-AF65-F5344CB8AC3E}">
        <p14:creationId xmlns:p14="http://schemas.microsoft.com/office/powerpoint/2010/main" val="231649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OPTN Final </a:t>
            </a:r>
            <a:r>
              <a:rPr lang="en-US" dirty="0"/>
              <a:t>R</a:t>
            </a:r>
            <a:r>
              <a:rPr lang="en-US" dirty="0" smtClean="0"/>
              <a:t>ule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sp>
        <p:nvSpPr>
          <p:cNvPr id="5" name="Content Placeholder 1"/>
          <p:cNvSpPr txBox="1">
            <a:spLocks/>
          </p:cNvSpPr>
          <p:nvPr/>
        </p:nvSpPr>
        <p:spPr>
          <a:xfrm>
            <a:off x="322987" y="1007243"/>
            <a:ext cx="11397885" cy="590462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3400" i="1" dirty="0" smtClean="0"/>
              <a:t>Policy development. </a:t>
            </a:r>
            <a:r>
              <a:rPr lang="en-US" sz="3400" b="1" dirty="0" smtClean="0"/>
              <a:t>The Board of Directors</a:t>
            </a:r>
            <a:r>
              <a:rPr lang="en-US" sz="3400" dirty="0" smtClean="0"/>
              <a:t> established under § 121.3 </a:t>
            </a:r>
            <a:r>
              <a:rPr lang="en-US" sz="3400" b="1" dirty="0" smtClean="0"/>
              <a:t>shall develop</a:t>
            </a:r>
            <a:r>
              <a:rPr lang="en-US" sz="3400" dirty="0" smtClean="0"/>
              <a:t>, in accordance with the policy development process described in § 121.4, policies for the equitable allocation of cadaveric organs among potential recipients. Such allocation policies: </a:t>
            </a:r>
          </a:p>
          <a:p>
            <a:r>
              <a:rPr lang="en-US" sz="3400" dirty="0" smtClean="0"/>
              <a:t>(1)  Shall be based on sound medical judgment; </a:t>
            </a:r>
          </a:p>
          <a:p>
            <a:r>
              <a:rPr lang="en-US" sz="3400" dirty="0" smtClean="0"/>
              <a:t>(2)  Shall seek to achieve the best use of donated organs; </a:t>
            </a:r>
          </a:p>
          <a:p>
            <a:r>
              <a:rPr lang="en-US" sz="3400" dirty="0" smtClean="0"/>
              <a:t>(3)  Shall preserve the ability of a transplant program to decline an offer of an organ or not to use the organ for the potential recipient in accordance with § 121.7(b)(4)(d) and (e); </a:t>
            </a:r>
          </a:p>
          <a:p>
            <a:r>
              <a:rPr lang="en-US" sz="3400" dirty="0" smtClean="0"/>
              <a:t>(4)  Shall be specific for each organ type or combination of organ types to be transplanted into a transplant candidate; </a:t>
            </a:r>
          </a:p>
          <a:p>
            <a:r>
              <a:rPr lang="en-US" sz="3400" dirty="0" smtClean="0"/>
              <a:t>(5)  Shall be designed to avoid wasting organs, to avoid futile transplants, to promote patient access to transplantation, and to promote the efficient management of organ placement; </a:t>
            </a:r>
          </a:p>
          <a:p>
            <a:r>
              <a:rPr lang="en-US" sz="3400" b="1" dirty="0" smtClean="0"/>
              <a:t>(8)  </a:t>
            </a:r>
            <a:r>
              <a:rPr lang="en-US" sz="3400" b="1" u="sng" dirty="0" smtClean="0"/>
              <a:t>Shall not </a:t>
            </a:r>
            <a:r>
              <a:rPr lang="en-US" sz="3400" b="1" dirty="0" smtClean="0"/>
              <a:t>be based on the candidate’s place of residence or place of listing, </a:t>
            </a:r>
            <a:r>
              <a:rPr lang="en-US" sz="3400" b="1" u="sng" dirty="0" smtClean="0"/>
              <a:t>except to the extent required</a:t>
            </a:r>
            <a:r>
              <a:rPr lang="en-US" sz="3400" b="1" dirty="0" smtClean="0"/>
              <a:t> by paragraphs (a)(1)-(5) of this section. </a:t>
            </a:r>
            <a:endParaRPr lang="en-US" sz="3400" dirty="0" smtClean="0"/>
          </a:p>
          <a:p>
            <a:endParaRPr lang="en-US" dirty="0"/>
          </a:p>
        </p:txBody>
      </p:sp>
    </p:spTree>
    <p:extLst>
      <p:ext uri="{BB962C8B-B14F-4D97-AF65-F5344CB8AC3E}">
        <p14:creationId xmlns:p14="http://schemas.microsoft.com/office/powerpoint/2010/main" val="318494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007242"/>
            <a:ext cx="11397885" cy="5369374"/>
          </a:xfrm>
        </p:spPr>
        <p:txBody>
          <a:bodyPr>
            <a:noAutofit/>
          </a:bodyPr>
          <a:lstStyle/>
          <a:p>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se </a:t>
            </a:r>
            <a:r>
              <a:rPr lang="en-US" sz="3200" dirty="0">
                <a:solidFill>
                  <a:schemeClr val="tx1">
                    <a:lumMod val="65000"/>
                    <a:lumOff val="35000"/>
                  </a:schemeClr>
                </a:solidFill>
                <a:cs typeface="Times New Roman" pitchFamily="18" charset="0"/>
              </a:rPr>
              <a:t>of the DSA as the primary unit of lung distribution was </a:t>
            </a:r>
            <a:r>
              <a:rPr lang="en-US" sz="3200" b="1" i="1" dirty="0">
                <a:solidFill>
                  <a:schemeClr val="tx1">
                    <a:lumMod val="65000"/>
                    <a:lumOff val="35000"/>
                  </a:schemeClr>
                </a:solidFill>
                <a:cs typeface="Times New Roman" pitchFamily="18" charset="0"/>
              </a:rPr>
              <a:t>arbitrary and </a:t>
            </a:r>
            <a:r>
              <a:rPr lang="en-US" sz="3200" b="1" i="1" dirty="0" smtClean="0">
                <a:solidFill>
                  <a:schemeClr val="tx1">
                    <a:lumMod val="65000"/>
                    <a:lumOff val="35000"/>
                  </a:schemeClr>
                </a:solidFill>
                <a:cs typeface="Times New Roman" pitchFamily="18" charset="0"/>
              </a:rPr>
              <a:t>capricious</a:t>
            </a:r>
            <a:r>
              <a:rPr lang="en-US" sz="3200" i="1" dirty="0" smtClean="0">
                <a:solidFill>
                  <a:schemeClr val="tx1">
                    <a:lumMod val="65000"/>
                    <a:lumOff val="35000"/>
                  </a:schemeClr>
                </a:solidFill>
                <a:cs typeface="Times New Roman" pitchFamily="18" charset="0"/>
              </a:rPr>
              <a:t> </a:t>
            </a:r>
            <a:r>
              <a:rPr lang="en-US" sz="3200" dirty="0" smtClean="0">
                <a:solidFill>
                  <a:schemeClr val="tx1">
                    <a:lumMod val="65000"/>
                    <a:lumOff val="35000"/>
                  </a:schemeClr>
                </a:solidFill>
                <a:cs typeface="Times New Roman" pitchFamily="18" charset="0"/>
              </a:rPr>
              <a:t>because</a:t>
            </a:r>
            <a:r>
              <a:rPr lang="en-US" sz="3200" i="1" dirty="0" smtClean="0">
                <a:solidFill>
                  <a:schemeClr val="tx1">
                    <a:lumMod val="65000"/>
                    <a:lumOff val="35000"/>
                  </a:schemeClr>
                </a:solidFill>
                <a:cs typeface="Times New Roman" pitchFamily="18" charset="0"/>
              </a:rPr>
              <a:t>:</a:t>
            </a:r>
            <a:endParaRPr lang="en-US" sz="3200" b="1" i="1" dirty="0">
              <a:solidFill>
                <a:schemeClr val="tx1">
                  <a:lumMod val="65000"/>
                  <a:lumOff val="35000"/>
                </a:schemeClr>
              </a:solidFill>
              <a:cs typeface="Times New Roman" pitchFamily="18" charset="0"/>
            </a:endParaRP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have no correlation to organ viability</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were not created for organ distribution</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are not consistent in size (geographically, population, patients waiting, donors, # of programs)</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wide variation </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allocation inconsistent with the mandates of the final rule</a:t>
            </a:r>
          </a:p>
          <a:p>
            <a:endParaRPr lang="en-US" dirty="0"/>
          </a:p>
        </p:txBody>
      </p:sp>
      <p:sp>
        <p:nvSpPr>
          <p:cNvPr id="3" name="Title 2"/>
          <p:cNvSpPr>
            <a:spLocks noGrp="1"/>
          </p:cNvSpPr>
          <p:nvPr>
            <p:ph type="title"/>
          </p:nvPr>
        </p:nvSpPr>
        <p:spPr/>
        <p:txBody>
          <a:bodyPr/>
          <a:lstStyle/>
          <a:p>
            <a:r>
              <a:rPr lang="en-US" dirty="0" smtClean="0"/>
              <a:t>Plaintiff’s Argument</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spTree>
    <p:extLst>
      <p:ext uri="{BB962C8B-B14F-4D97-AF65-F5344CB8AC3E}">
        <p14:creationId xmlns:p14="http://schemas.microsoft.com/office/powerpoint/2010/main" val="59447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73" y="4932648"/>
            <a:ext cx="11654804" cy="850932"/>
          </a:xfrm>
        </p:spPr>
        <p:txBody>
          <a:bodyPr/>
          <a:lstStyle/>
          <a:p>
            <a:pPr algn="ctr"/>
            <a:r>
              <a:rPr lang="en-US" dirty="0"/>
              <a:t>Lung</a:t>
            </a:r>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8" y="1717548"/>
            <a:ext cx="2991612" cy="2991612"/>
          </a:xfrm>
          <a:prstGeom prst="rect">
            <a:avLst/>
          </a:prstGeom>
        </p:spPr>
      </p:pic>
    </p:spTree>
    <p:extLst>
      <p:ext uri="{BB962C8B-B14F-4D97-AF65-F5344CB8AC3E}">
        <p14:creationId xmlns:p14="http://schemas.microsoft.com/office/powerpoint/2010/main" val="17225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78" y="431801"/>
            <a:ext cx="11921022" cy="6259622"/>
          </a:xfrm>
        </p:spPr>
        <p:txBody>
          <a:bodyPr>
            <a:normAutofit/>
          </a:bodyPr>
          <a:lstStyle/>
          <a:p>
            <a:r>
              <a:rPr lang="en-US" sz="4000" dirty="0" smtClean="0"/>
              <a:t>Executive </a:t>
            </a:r>
            <a:r>
              <a:rPr lang="en-US" sz="4000" dirty="0"/>
              <a:t>Committee </a:t>
            </a:r>
            <a:r>
              <a:rPr lang="en-US" sz="4000" dirty="0" smtClean="0"/>
              <a:t>concluded that:</a:t>
            </a:r>
            <a:endParaRPr lang="en-US" sz="4000" dirty="0"/>
          </a:p>
          <a:p>
            <a:pPr lvl="1"/>
            <a:r>
              <a:rPr lang="en-US" sz="2800" dirty="0"/>
              <a:t>L</a:t>
            </a:r>
            <a:r>
              <a:rPr lang="en-US" sz="2800" dirty="0" smtClean="0"/>
              <a:t>ung </a:t>
            </a:r>
            <a:r>
              <a:rPr lang="en-US" sz="2800" dirty="0"/>
              <a:t>allocation policy contained an over-reliance on DSA as primary unit of allocation </a:t>
            </a:r>
          </a:p>
          <a:p>
            <a:pPr lvl="1"/>
            <a:r>
              <a:rPr lang="en-US" sz="2800" dirty="0" smtClean="0"/>
              <a:t>A revised </a:t>
            </a:r>
            <a:r>
              <a:rPr lang="en-US" sz="2800" dirty="0"/>
              <a:t>policy that does not depend on DSA as primary unit of allocation of lungs is more consistent with Final Rule</a:t>
            </a:r>
          </a:p>
          <a:p>
            <a:pPr lvl="1"/>
            <a:r>
              <a:rPr lang="en-US" sz="2800" dirty="0" smtClean="0"/>
              <a:t>Replacing DSA with a 250-mile </a:t>
            </a:r>
            <a:r>
              <a:rPr lang="en-US" sz="2800" dirty="0"/>
              <a:t>circle </a:t>
            </a:r>
            <a:r>
              <a:rPr lang="en-US" sz="2800" dirty="0" smtClean="0"/>
              <a:t>from </a:t>
            </a:r>
            <a:r>
              <a:rPr lang="en-US" sz="2800" dirty="0"/>
              <a:t>donor hospital as first element of lung allocation </a:t>
            </a:r>
            <a:r>
              <a:rPr lang="en-US" sz="2800" dirty="0" smtClean="0"/>
              <a:t>is a reasonable </a:t>
            </a:r>
            <a:r>
              <a:rPr lang="en-US" sz="2800" dirty="0"/>
              <a:t>geographic constraint</a:t>
            </a:r>
          </a:p>
          <a:p>
            <a:r>
              <a:rPr lang="en-US" sz="3600" dirty="0"/>
              <a:t>250-mile circle </a:t>
            </a:r>
            <a:r>
              <a:rPr lang="en-US" sz="3600" dirty="0" smtClean="0"/>
              <a:t>was implemented </a:t>
            </a:r>
            <a:r>
              <a:rPr lang="en-US" sz="3600" dirty="0"/>
              <a:t>in </a:t>
            </a:r>
            <a:r>
              <a:rPr lang="en-US" sz="3600" dirty="0" smtClean="0"/>
              <a:t>November, </a:t>
            </a:r>
            <a:r>
              <a:rPr lang="en-US" sz="3600" dirty="0"/>
              <a:t>subject to subsequent public comment, confirmed by Board of Directors in June</a:t>
            </a:r>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spTree>
    <p:extLst>
      <p:ext uri="{BB962C8B-B14F-4D97-AF65-F5344CB8AC3E}">
        <p14:creationId xmlns:p14="http://schemas.microsoft.com/office/powerpoint/2010/main" val="214737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5721" y="5311140"/>
            <a:ext cx="1548285" cy="850932"/>
          </a:xfrm>
        </p:spPr>
        <p:txBody>
          <a:bodyPr/>
          <a:lstStyle/>
          <a:p>
            <a:r>
              <a:rPr lang="en-US" dirty="0" smtClean="0"/>
              <a:t>Liver</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9</a:t>
            </a:fld>
            <a:endParaRPr lang="en-US" dirty="0">
              <a:solidFill>
                <a:srgbClr val="000000">
                  <a:tint val="75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48" y="1930908"/>
            <a:ext cx="3380232" cy="3380232"/>
          </a:xfrm>
          <a:prstGeom prst="rect">
            <a:avLst/>
          </a:prstGeom>
        </p:spPr>
      </p:pic>
    </p:spTree>
    <p:extLst>
      <p:ext uri="{BB962C8B-B14F-4D97-AF65-F5344CB8AC3E}">
        <p14:creationId xmlns:p14="http://schemas.microsoft.com/office/powerpoint/2010/main" val="4150872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1917</Words>
  <Application>Microsoft Office PowerPoint</Application>
  <PresentationFormat>Widescreen</PresentationFormat>
  <Paragraphs>249</Paragraphs>
  <Slides>29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Myriad Pro</vt:lpstr>
      <vt:lpstr>Times New Roman</vt:lpstr>
      <vt:lpstr>Wingdings</vt:lpstr>
      <vt:lpstr>Expo</vt:lpstr>
      <vt:lpstr>UNOS Update</vt:lpstr>
      <vt:lpstr>PowerPoint Presentation</vt:lpstr>
      <vt:lpstr>PowerPoint Presentation</vt:lpstr>
      <vt:lpstr>PowerPoint Presentation</vt:lpstr>
      <vt:lpstr>OPTN Final Rule</vt:lpstr>
      <vt:lpstr>Plaintiff’s Argument</vt:lpstr>
      <vt:lpstr>Lung</vt:lpstr>
      <vt:lpstr>PowerPoint Presentation</vt:lpstr>
      <vt:lpstr>Liver</vt:lpstr>
      <vt:lpstr>New Liver Policy – December 2017</vt:lpstr>
      <vt:lpstr>May 30:  Critical Comment to HHS</vt:lpstr>
      <vt:lpstr>June 8:  HRSA Request to OPTN</vt:lpstr>
      <vt:lpstr>June 25:  OPTN Response to HRSA</vt:lpstr>
      <vt:lpstr>July 31: HRSA Response to OPTN</vt:lpstr>
      <vt:lpstr>Plan for All Organ Systems</vt:lpstr>
      <vt:lpstr>OPTN Next Steps</vt:lpstr>
      <vt:lpstr>OPTN/UNOS Ad Hoc Committee on Systems Performance</vt:lpstr>
      <vt:lpstr>Ad Hoc Committee on Systems Performance</vt:lpstr>
      <vt:lpstr>Committee Details &amp; Potential Outcomes</vt:lpstr>
      <vt:lpstr>OPTN/UNOS Governance Structure: How to Volunteer Board, Committees, Regions </vt:lpstr>
      <vt:lpstr>Volunteer Opportunities </vt:lpstr>
      <vt:lpstr>OPTN Bylaws</vt:lpstr>
      <vt:lpstr>Governance Volunteer Positions: How to Apply</vt:lpstr>
      <vt:lpstr>OPTN/UNOS Bio Form</vt:lpstr>
      <vt:lpstr>Brought to you by the MPSC</vt:lpstr>
      <vt:lpstr>MPSC Lessons Learned</vt:lpstr>
      <vt:lpstr>Constituent Council Proof of Concept</vt:lpstr>
      <vt:lpstr>Constituent Councils</vt:lpstr>
      <vt:lpstr>UNOS Update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Shepard</dc:creator>
  <cp:lastModifiedBy>Karen Sokohl</cp:lastModifiedBy>
  <cp:revision>125</cp:revision>
  <cp:lastPrinted>2018-08-14T14:08:27Z</cp:lastPrinted>
  <dcterms:created xsi:type="dcterms:W3CDTF">2018-05-04T13:46:03Z</dcterms:created>
  <dcterms:modified xsi:type="dcterms:W3CDTF">2018-08-29T15:05:22Z</dcterms:modified>
</cp:coreProperties>
</file>