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59" r:id="rId6"/>
    <p:sldId id="264" r:id="rId7"/>
    <p:sldId id="263" r:id="rId8"/>
    <p:sldId id="262"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Robbins Callahan" initials="LRC" lastIdx="8" clrIdx="0">
    <p:extLst>
      <p:ext uri="{19B8F6BF-5375-455C-9EA6-DF929625EA0E}">
        <p15:presenceInfo xmlns:p15="http://schemas.microsoft.com/office/powerpoint/2012/main" userId="Liz Robbins Callahan" providerId="None"/>
      </p:ext>
    </p:extLst>
  </p:cmAuthor>
  <p:cmAuthor id="2" name="Christopher L. Wholley" initials="CLW" lastIdx="2" clrIdx="1">
    <p:extLst>
      <p:ext uri="{19B8F6BF-5375-455C-9EA6-DF929625EA0E}">
        <p15:presenceInfo xmlns:p15="http://schemas.microsoft.com/office/powerpoint/2012/main" userId="S-1-5-21-3838001524-2532167733-2738084025-1921" providerId="AD"/>
      </p:ext>
    </p:extLst>
  </p:cmAuthor>
  <p:cmAuthor id="3" name="Melinda C. Woodbury" initials="MCW" lastIdx="11" clrIdx="2">
    <p:extLst>
      <p:ext uri="{19B8F6BF-5375-455C-9EA6-DF929625EA0E}">
        <p15:presenceInfo xmlns:p15="http://schemas.microsoft.com/office/powerpoint/2012/main" userId="S-1-5-21-3838001524-2532167733-2738084025-11927" providerId="AD"/>
      </p:ext>
    </p:extLst>
  </p:cmAuthor>
  <p:cmAuthor id="4" name="Karen Sokohl" initials="KS" lastIdx="3" clrIdx="3">
    <p:extLst>
      <p:ext uri="{19B8F6BF-5375-455C-9EA6-DF929625EA0E}">
        <p15:presenceInfo xmlns:p15="http://schemas.microsoft.com/office/powerpoint/2012/main" userId="S-1-5-21-3838001524-2532167733-2738084025-1811" providerId="AD"/>
      </p:ext>
    </p:extLst>
  </p:cmAuthor>
  <p:cmAuthor id="5" name="Shannon F. Edwards" initials="SFE" lastIdx="1" clrIdx="4">
    <p:extLst>
      <p:ext uri="{19B8F6BF-5375-455C-9EA6-DF929625EA0E}">
        <p15:presenceInfo xmlns:p15="http://schemas.microsoft.com/office/powerpoint/2012/main" userId="S-1-5-21-3838001524-2532167733-2738084025-1549" providerId="AD"/>
      </p:ext>
    </p:extLst>
  </p:cmAuthor>
  <p:cmAuthor id="6" name="Leigh A. Kades" initials="LAK" lastIdx="1" clrIdx="5">
    <p:extLst>
      <p:ext uri="{19B8F6BF-5375-455C-9EA6-DF929625EA0E}">
        <p15:presenceInfo xmlns:p15="http://schemas.microsoft.com/office/powerpoint/2012/main" userId="Leigh A. Ka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636" autoAdjust="0"/>
  </p:normalViewPr>
  <p:slideViewPr>
    <p:cSldViewPr snapToGrid="0">
      <p:cViewPr varScale="1">
        <p:scale>
          <a:sx n="90" d="100"/>
          <a:sy n="90" d="100"/>
        </p:scale>
        <p:origin x="13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F22E5-23EA-4A3C-AB06-BD351DB23BD0}" type="datetimeFigureOut">
              <a:rPr lang="en-US" smtClean="0"/>
              <a:t>8/22/2018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6BF5E-DDA1-4EEB-8151-9C5F43EA5E46}" type="slidenum">
              <a:rPr lang="en-US" smtClean="0"/>
              <a:t>‹#›</a:t>
            </a:fld>
            <a:endParaRPr lang="en-US"/>
          </a:p>
        </p:txBody>
      </p:sp>
    </p:spTree>
    <p:extLst>
      <p:ext uri="{BB962C8B-B14F-4D97-AF65-F5344CB8AC3E}">
        <p14:creationId xmlns:p14="http://schemas.microsoft.com/office/powerpoint/2010/main" val="689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ptn.transplant.hrsa.gov/media/1224/policy_notice_12-2015.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Board passed the pediatric transplantation training and experience</a:t>
            </a:r>
            <a:r>
              <a:rPr lang="en-US" sz="1200" baseline="0" dirty="0" smtClean="0">
                <a:latin typeface="Arial" panose="020B0604020202020204" pitchFamily="34" charset="0"/>
                <a:cs typeface="Arial" panose="020B0604020202020204" pitchFamily="34" charset="0"/>
              </a:rPr>
              <a:t> bylaws proposal at the December 2015 Board meeting. </a:t>
            </a:r>
            <a:r>
              <a:rPr lang="en-US" sz="1200" dirty="0" smtClean="0">
                <a:latin typeface="Arial" panose="020B0604020202020204" pitchFamily="34" charset="0"/>
                <a:cs typeface="Arial" panose="020B0604020202020204" pitchFamily="34" charset="0"/>
              </a:rPr>
              <a:t>The delayed implementation gives pediatric</a:t>
            </a:r>
            <a:r>
              <a:rPr lang="en-US" sz="1200" baseline="0" dirty="0" smtClean="0">
                <a:latin typeface="Arial" panose="020B0604020202020204" pitchFamily="34" charset="0"/>
                <a:cs typeface="Arial" panose="020B0604020202020204" pitchFamily="34" charset="0"/>
              </a:rPr>
              <a:t> transplant programs enough time to either ensure their </a:t>
            </a:r>
            <a:r>
              <a:rPr lang="en-US" sz="1200" dirty="0" smtClean="0">
                <a:latin typeface="Arial" panose="020B0604020202020204" pitchFamily="34" charset="0"/>
                <a:cs typeface="Arial" panose="020B0604020202020204" pitchFamily="34" charset="0"/>
              </a:rPr>
              <a:t>key personnel are qualified, or recruit a qualified primary transplant physician or surgeon.  Any program that has listed at least one pediatric candidate in the last five years will receive an application.</a:t>
            </a:r>
            <a:r>
              <a:rPr lang="en-US" sz="1200" baseline="0" dirty="0" smtClean="0">
                <a:latin typeface="Arial" panose="020B0604020202020204" pitchFamily="34" charset="0"/>
                <a:cs typeface="Arial" panose="020B0604020202020204" pitchFamily="34" charset="0"/>
              </a:rPr>
              <a:t> Applications from your transplant program are targeted for Q2 2019. Full implementation of the training and experience requirements will follow. The MPSC will review application submitted to the OPTN during the months that follow. </a:t>
            </a:r>
            <a:r>
              <a:rPr lang="en-US" sz="1200" b="0" i="0" u="none" baseline="0" dirty="0" smtClean="0">
                <a:latin typeface="Arial" panose="020B0604020202020204" pitchFamily="34" charset="0"/>
                <a:cs typeface="Arial" panose="020B0604020202020204" pitchFamily="34" charset="0"/>
              </a:rPr>
              <a:t>The OPTN will notify the transplant hospitals well before they send them the applications.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rgbClr val="FF0000"/>
                </a:solidFill>
                <a:latin typeface="Arial" panose="020B0604020202020204" pitchFamily="34" charset="0"/>
                <a:cs typeface="Arial" panose="020B0604020202020204" pitchFamily="34" charset="0"/>
              </a:rPr>
              <a:t>Members</a:t>
            </a:r>
            <a:r>
              <a:rPr lang="en-US" sz="1200" b="1" u="sng" baseline="0" dirty="0" smtClean="0">
                <a:solidFill>
                  <a:srgbClr val="FF0000"/>
                </a:solidFill>
                <a:latin typeface="Arial" panose="020B0604020202020204" pitchFamily="34" charset="0"/>
                <a:cs typeface="Arial" panose="020B0604020202020204" pitchFamily="34" charset="0"/>
              </a:rPr>
              <a:t> performing pediatric transplants should carefully consider the requirements against their case experience to ensure they meet or exceed the minimum qualifications.</a:t>
            </a:r>
            <a:endParaRPr lang="en-US" sz="1200" b="1" u="sng" dirty="0" smtClean="0">
              <a:solidFill>
                <a:srgbClr val="FF0000"/>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You can find additional details in the p</a:t>
            </a:r>
            <a:r>
              <a:rPr lang="en-US" sz="1200" dirty="0" smtClean="0">
                <a:latin typeface="Arial" panose="020B0604020202020204" pitchFamily="34" charset="0"/>
                <a:cs typeface="Arial" panose="020B0604020202020204" pitchFamily="34" charset="0"/>
              </a:rPr>
              <a:t>olicy notice - </a:t>
            </a:r>
            <a:r>
              <a:rPr lang="en-US" sz="1200" dirty="0" smtClean="0">
                <a:latin typeface="Arial" panose="020B0604020202020204" pitchFamily="34" charset="0"/>
                <a:cs typeface="Arial" panose="020B0604020202020204" pitchFamily="34" charset="0"/>
                <a:hlinkClick r:id="rId3"/>
              </a:rPr>
              <a:t>http://optn.transplant.hrsa.gov/media/1224/policy_notice_12-2015.pdf</a:t>
            </a:r>
            <a:r>
              <a:rPr lang="en-US" sz="1200" dirty="0" smtClean="0">
                <a:latin typeface="Arial" panose="020B0604020202020204" pitchFamily="34" charset="0"/>
                <a:cs typeface="Arial" panose="020B0604020202020204" pitchFamily="34" charset="0"/>
              </a:rPr>
              <a:t> (p 163)</a:t>
            </a:r>
          </a:p>
          <a:p>
            <a:endParaRPr lang="en-US" dirty="0"/>
          </a:p>
        </p:txBody>
      </p:sp>
      <p:sp>
        <p:nvSpPr>
          <p:cNvPr id="4" name="Slide Number Placeholder 3"/>
          <p:cNvSpPr>
            <a:spLocks noGrp="1"/>
          </p:cNvSpPr>
          <p:nvPr>
            <p:ph type="sldNum" sz="quarter" idx="10"/>
          </p:nvPr>
        </p:nvSpPr>
        <p:spPr/>
        <p:txBody>
          <a:bodyPr/>
          <a:lstStyle/>
          <a:p>
            <a:fld id="{7CA9DBC6-0027-44AA-A13B-C30B52B278C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6466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 December 2017, the Board approved amendments to the Pediatric Emergency</a:t>
            </a:r>
            <a:r>
              <a:rPr lang="en-US" sz="1200" baseline="0" dirty="0" smtClean="0">
                <a:latin typeface="Arial" panose="020B0604020202020204" pitchFamily="34" charset="0"/>
                <a:cs typeface="Arial" panose="020B0604020202020204" pitchFamily="34" charset="0"/>
              </a:rPr>
              <a:t> Membership exceptions for heart and liver transplant programs. These exceptions outline when an adult heart or liver transplant program can register a candidate less than 18 years old.</a:t>
            </a: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Implementation</a:t>
            </a:r>
            <a:r>
              <a:rPr lang="en-US" sz="1200" b="0" baseline="0" dirty="0" smtClean="0">
                <a:latin typeface="Arial" panose="020B0604020202020204" pitchFamily="34" charset="0"/>
                <a:cs typeface="Arial" panose="020B0604020202020204" pitchFamily="34" charset="0"/>
              </a:rPr>
              <a:t> will</a:t>
            </a:r>
            <a:r>
              <a:rPr lang="en-US" sz="1200" b="0" dirty="0" smtClean="0">
                <a:latin typeface="Arial" panose="020B0604020202020204" pitchFamily="34" charset="0"/>
                <a:cs typeface="Arial" panose="020B0604020202020204" pitchFamily="34" charset="0"/>
              </a:rPr>
              <a:t> be</a:t>
            </a:r>
            <a:r>
              <a:rPr lang="en-US" sz="1200" b="0" baseline="0" dirty="0" smtClean="0">
                <a:latin typeface="Arial" panose="020B0604020202020204" pitchFamily="34" charset="0"/>
                <a:cs typeface="Arial" panose="020B0604020202020204" pitchFamily="34" charset="0"/>
              </a:rPr>
              <a:t> in 2019 in tandem with the detailed training and experience requirements for key personnel at pediatric transplant programs. </a:t>
            </a:r>
            <a:r>
              <a:rPr lang="en-US" sz="1200" b="0" i="0" u="none" baseline="0" dirty="0" smtClean="0">
                <a:latin typeface="Arial" panose="020B0604020202020204" pitchFamily="34" charset="0"/>
                <a:cs typeface="Arial" panose="020B0604020202020204" pitchFamily="34" charset="0"/>
              </a:rPr>
              <a:t>The OPTN will notify transplant hospitals well before they send them the applications.</a:t>
            </a:r>
            <a:endParaRPr lang="en-US" sz="12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CA9DBC6-0027-44AA-A13B-C30B52B278C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02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anose="020B0604020202020204" pitchFamily="34" charset="0"/>
                <a:cs typeface="Arial" panose="020B0604020202020204" pitchFamily="34" charset="0"/>
              </a:rPr>
              <a:t>Pediatric heart, lung, and liver transplant recipients are often transferred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to adult transplant programs for post-transplant care when the recipients turn 18 years old. This transfer practice </a:t>
            </a:r>
            <a:r>
              <a:rPr lang="en-US" sz="1200" u="sng" dirty="0" smtClean="0">
                <a:latin typeface="Arial" panose="020B0604020202020204" pitchFamily="34" charset="0"/>
                <a:cs typeface="Arial" panose="020B0604020202020204" pitchFamily="34" charset="0"/>
              </a:rPr>
              <a:t>is</a:t>
            </a:r>
            <a:r>
              <a:rPr lang="en-US" sz="1200" dirty="0" smtClean="0">
                <a:latin typeface="Arial" panose="020B0604020202020204" pitchFamily="34" charset="0"/>
                <a:cs typeface="Arial" panose="020B0604020202020204" pitchFamily="34" charset="0"/>
              </a:rPr>
              <a:t> </a:t>
            </a:r>
            <a:r>
              <a:rPr lang="en-US" sz="1200" strike="noStrike" dirty="0" smtClean="0">
                <a:solidFill>
                  <a:srgbClr val="FF0000"/>
                </a:solidFill>
                <a:latin typeface="Arial" panose="020B0604020202020204" pitchFamily="34" charset="0"/>
                <a:cs typeface="Arial" panose="020B0604020202020204" pitchFamily="34" charset="0"/>
              </a:rPr>
              <a:t>inconsistent</a:t>
            </a:r>
            <a:r>
              <a:rPr lang="en-US" sz="1200" strike="noStrike" baseline="0" dirty="0" smtClean="0">
                <a:solidFill>
                  <a:srgbClr val="FF0000"/>
                </a:solidFill>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for pediatric kidney transplant recipients. Payers, and to some degree a recipient's geographic location, influence where a pediatric kidney recipient receives post transplant follow-up care. If this follow-up care is performed by a non-OPTN affiliated nephrologist, the transplanting hospital often reports this recipient as "lost to follow-up" to the OPTN due to the difficulty obtaining information or the inability to contact the recipient (or provider). This "lost to follow-up" classification for pediatric recipients negatively impacts true understanding of graft and patient survival. Long term follow-up data is vital to understanding post-transplant survival.</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Pediatric Committee is developing guidance for transplant programs on effective practices for transition and transfer of a recipient to an adult</a:t>
            </a:r>
            <a:r>
              <a:rPr lang="en-US" baseline="0" dirty="0" smtClean="0"/>
              <a:t> transplant program</a:t>
            </a:r>
            <a:r>
              <a:rPr lang="en-US" dirty="0" smtClean="0"/>
              <a:t>. This proposal is out for public comment now. The</a:t>
            </a:r>
            <a:r>
              <a:rPr lang="en-US" baseline="0" dirty="0" smtClean="0"/>
              <a:t> target for consideration by the Board is December 2018.</a:t>
            </a:r>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4</a:t>
            </a:fld>
            <a:endParaRPr lang="en-US"/>
          </a:p>
        </p:txBody>
      </p:sp>
    </p:spTree>
    <p:extLst>
      <p:ext uri="{BB962C8B-B14F-4D97-AF65-F5344CB8AC3E}">
        <p14:creationId xmlns:p14="http://schemas.microsoft.com/office/powerpoint/2010/main" val="291733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panose="020B0604020202020204" pitchFamily="34" charset="0"/>
                <a:cs typeface="Arial" panose="020B0604020202020204" pitchFamily="34" charset="0"/>
              </a:rPr>
              <a:t>A Subcommittee of pediatric liver</a:t>
            </a:r>
            <a:r>
              <a:rPr lang="en-US" sz="1200" baseline="0" dirty="0" smtClean="0">
                <a:latin typeface="Arial" panose="020B0604020202020204" pitchFamily="34" charset="0"/>
                <a:cs typeface="Arial" panose="020B0604020202020204" pitchFamily="34" charset="0"/>
              </a:rPr>
              <a:t> transplant specialists </a:t>
            </a:r>
            <a:r>
              <a:rPr lang="en-US" sz="1200" dirty="0" smtClean="0">
                <a:latin typeface="Arial" panose="020B0604020202020204" pitchFamily="34" charset="0"/>
                <a:cs typeface="Arial" panose="020B0604020202020204" pitchFamily="34" charset="0"/>
              </a:rPr>
              <a:t>have examined the problems of extended waiting times and waiting list mortality facing pediatric liver transplant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candidates, especially very young candidates. Discussions on this proposal are</a:t>
            </a:r>
            <a:r>
              <a:rPr lang="en-US" sz="1200" baseline="0" dirty="0" smtClean="0">
                <a:latin typeface="Arial" panose="020B0604020202020204" pitchFamily="34" charset="0"/>
                <a:cs typeface="Arial" panose="020B0604020202020204" pitchFamily="34" charset="0"/>
              </a:rPr>
              <a:t> ongoing with members of the OPTN/UNOS Liver and Intestine Committee. </a:t>
            </a:r>
            <a:r>
              <a:rPr lang="en-US" sz="1200" strike="noStrike" dirty="0" smtClean="0">
                <a:latin typeface="Arial" panose="020B0604020202020204" pitchFamily="34" charset="0"/>
                <a:cs typeface="Arial" panose="020B0604020202020204" pitchFamily="34" charset="0"/>
              </a:rPr>
              <a:t>The Subcommittee</a:t>
            </a:r>
            <a:r>
              <a:rPr lang="en-US" sz="1200" strike="noStrike" baseline="0" dirty="0" smtClean="0">
                <a:latin typeface="Arial" panose="020B0604020202020204" pitchFamily="34" charset="0"/>
                <a:cs typeface="Arial" panose="020B0604020202020204" pitchFamily="34" charset="0"/>
              </a:rPr>
              <a:t> feels one potential </a:t>
            </a:r>
            <a:r>
              <a:rPr lang="en-US" sz="1200" dirty="0" smtClean="0">
                <a:latin typeface="Arial" panose="020B0604020202020204" pitchFamily="34" charset="0"/>
                <a:cs typeface="Arial" panose="020B0604020202020204" pitchFamily="34" charset="0"/>
              </a:rPr>
              <a:t>solution is to move liver candidates less than 18 years old higher in the liver allocation sequence and prioritize those pediatric candidates most at risk of death. </a:t>
            </a:r>
            <a:r>
              <a:rPr lang="en-US" sz="1200" baseline="0" dirty="0" smtClean="0">
                <a:latin typeface="Arial" panose="020B0604020202020204" pitchFamily="34" charset="0"/>
                <a:cs typeface="Arial" panose="020B0604020202020204" pitchFamily="34" charset="0"/>
              </a:rPr>
              <a:t>SRTR will need to perform </a:t>
            </a:r>
            <a:r>
              <a:rPr lang="en-US" sz="1200" dirty="0" smtClean="0">
                <a:latin typeface="Arial" panose="020B0604020202020204" pitchFamily="34" charset="0"/>
                <a:cs typeface="Arial" panose="020B0604020202020204" pitchFamily="34" charset="0"/>
              </a:rPr>
              <a:t>Liver Simulation</a:t>
            </a:r>
            <a:r>
              <a:rPr lang="en-US" sz="1200" baseline="0" dirty="0" smtClean="0">
                <a:latin typeface="Arial" panose="020B0604020202020204" pitchFamily="34" charset="0"/>
                <a:cs typeface="Arial" panose="020B0604020202020204" pitchFamily="34" charset="0"/>
              </a:rPr>
              <a:t> Allocation </a:t>
            </a:r>
            <a:r>
              <a:rPr lang="en-US" sz="1200" dirty="0" smtClean="0">
                <a:latin typeface="Arial" panose="020B0604020202020204" pitchFamily="34" charset="0"/>
                <a:cs typeface="Arial" panose="020B0604020202020204" pitchFamily="34" charset="0"/>
              </a:rPr>
              <a:t>Modeling</a:t>
            </a:r>
            <a:r>
              <a:rPr lang="en-US" sz="1200" baseline="0" dirty="0" smtClean="0">
                <a:latin typeface="Arial" panose="020B0604020202020204" pitchFamily="34" charset="0"/>
                <a:cs typeface="Arial" panose="020B0604020202020204" pitchFamily="34" charset="0"/>
              </a:rPr>
              <a:t> (LSAM) to assess what approach may be optimal. </a:t>
            </a:r>
          </a:p>
          <a:p>
            <a:endParaRPr lang="en-US" sz="1200" baseline="0" dirty="0" smtClean="0">
              <a:latin typeface="Arial" panose="020B0604020202020204" pitchFamily="34" charset="0"/>
              <a:cs typeface="Arial" panose="020B0604020202020204" pitchFamily="34" charset="0"/>
            </a:endParaRPr>
          </a:p>
          <a:p>
            <a:r>
              <a:rPr lang="en-US" sz="1200" baseline="0" dirty="0" smtClean="0">
                <a:latin typeface="Arial" panose="020B0604020202020204" pitchFamily="34" charset="0"/>
                <a:cs typeface="Arial" panose="020B0604020202020204" pitchFamily="34" charset="0"/>
              </a:rPr>
              <a:t>This project was approved by the OPTN/UNOS Executive Committee in February 2018.</a:t>
            </a:r>
            <a:endParaRPr lang="en-US" sz="12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5</a:t>
            </a:fld>
            <a:endParaRPr lang="en-US"/>
          </a:p>
        </p:txBody>
      </p:sp>
    </p:spTree>
    <p:extLst>
      <p:ext uri="{BB962C8B-B14F-4D97-AF65-F5344CB8AC3E}">
        <p14:creationId xmlns:p14="http://schemas.microsoft.com/office/powerpoint/2010/main" val="18008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196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98990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200"/>
            <a:fld id="{AFEF8753-48E3-DC43-B5AB-733E5321FD2E}" type="slidenum">
              <a:rPr lang="en-US" smtClean="0">
                <a:solidFill>
                  <a:srgbClr val="000000">
                    <a:tint val="75000"/>
                  </a:srgbClr>
                </a:solidFill>
              </a:rPr>
              <a:pPr defTabSz="457200"/>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125075985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hristopher.wholley@unos.org" TargetMode="External"/><Relationship Id="rId2" Type="http://schemas.openxmlformats.org/officeDocument/2006/relationships/hyperlink" Target="mailto:george.mazariegos@chp.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
        <p:nvSpPr>
          <p:cNvPr id="5" name="Title 1"/>
          <p:cNvSpPr>
            <a:spLocks noGrp="1"/>
          </p:cNvSpPr>
          <p:nvPr>
            <p:ph type="ctrTitle"/>
          </p:nvPr>
        </p:nvSpPr>
        <p:spPr>
          <a:xfrm>
            <a:off x="558129" y="1721629"/>
            <a:ext cx="11073631" cy="1619250"/>
          </a:xfrm>
        </p:spPr>
        <p:txBody>
          <a:bodyPr/>
          <a:lstStyle/>
          <a:p>
            <a:r>
              <a:rPr lang="en-US" sz="6000" dirty="0" smtClean="0"/>
              <a:t>Pediatric Transplantation </a:t>
            </a:r>
            <a:r>
              <a:rPr lang="en-US" sz="6000" dirty="0"/>
              <a:t>Committee</a:t>
            </a:r>
          </a:p>
        </p:txBody>
      </p:sp>
      <p:sp>
        <p:nvSpPr>
          <p:cNvPr id="6" name="Subtitle 2"/>
          <p:cNvSpPr>
            <a:spLocks noGrp="1"/>
          </p:cNvSpPr>
          <p:nvPr>
            <p:ph type="subTitle" idx="1"/>
          </p:nvPr>
        </p:nvSpPr>
        <p:spPr>
          <a:xfrm>
            <a:off x="558129" y="4435341"/>
            <a:ext cx="11073631" cy="753036"/>
          </a:xfrm>
        </p:spPr>
        <p:txBody>
          <a:bodyPr>
            <a:normAutofit/>
          </a:bodyPr>
          <a:lstStyle/>
          <a:p>
            <a:r>
              <a:rPr lang="en-US" sz="3600" dirty="0" smtClean="0"/>
              <a:t>Fall 2018</a:t>
            </a:r>
            <a:endParaRPr lang="en-US" sz="3600" dirty="0"/>
          </a:p>
        </p:txBody>
      </p:sp>
    </p:spTree>
    <p:extLst>
      <p:ext uri="{BB962C8B-B14F-4D97-AF65-F5344CB8AC3E}">
        <p14:creationId xmlns:p14="http://schemas.microsoft.com/office/powerpoint/2010/main" val="720044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03830036"/>
              </p:ext>
            </p:extLst>
          </p:nvPr>
        </p:nvGraphicFramePr>
        <p:xfrm>
          <a:off x="385380" y="1007243"/>
          <a:ext cx="11395074" cy="5302870"/>
        </p:xfrm>
        <a:graphic>
          <a:graphicData uri="http://schemas.openxmlformats.org/drawingml/2006/table">
            <a:tbl>
              <a:tblPr firstRow="1" bandRow="1">
                <a:tableStyleId>{21E4AEA4-8DFA-4A89-87EB-49C32662AFE0}</a:tableStyleId>
              </a:tblPr>
              <a:tblGrid>
                <a:gridCol w="2718045">
                  <a:extLst>
                    <a:ext uri="{9D8B030D-6E8A-4147-A177-3AD203B41FA5}">
                      <a16:colId xmlns:a16="http://schemas.microsoft.com/office/drawing/2014/main" val="20000"/>
                    </a:ext>
                  </a:extLst>
                </a:gridCol>
                <a:gridCol w="5597230">
                  <a:extLst>
                    <a:ext uri="{9D8B030D-6E8A-4147-A177-3AD203B41FA5}">
                      <a16:colId xmlns:a16="http://schemas.microsoft.com/office/drawing/2014/main" val="20001"/>
                    </a:ext>
                  </a:extLst>
                </a:gridCol>
                <a:gridCol w="3079799">
                  <a:extLst>
                    <a:ext uri="{9D8B030D-6E8A-4147-A177-3AD203B41FA5}">
                      <a16:colId xmlns:a16="http://schemas.microsoft.com/office/drawing/2014/main" val="20002"/>
                    </a:ext>
                  </a:extLst>
                </a:gridCol>
              </a:tblGrid>
              <a:tr h="768239">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24754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Pediatric</a:t>
                      </a:r>
                      <a:r>
                        <a:rPr lang="en-US" sz="2400" baseline="0" dirty="0" smtClean="0">
                          <a:latin typeface="Arial" panose="020B0604020202020204" pitchFamily="34" charset="0"/>
                          <a:cs typeface="Arial" panose="020B0604020202020204" pitchFamily="34" charset="0"/>
                        </a:rPr>
                        <a:t> Transplantation Training &amp; Experience Requirements</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smtClean="0">
                          <a:latin typeface="Arial" panose="020B0604020202020204" pitchFamily="34" charset="0"/>
                          <a:cs typeface="Arial" panose="020B0604020202020204" pitchFamily="34" charset="0"/>
                        </a:rPr>
                        <a:t>Established</a:t>
                      </a:r>
                      <a:r>
                        <a:rPr lang="en-US" sz="2400" baseline="0" dirty="0" smtClean="0">
                          <a:latin typeface="Arial" panose="020B0604020202020204" pitchFamily="34" charset="0"/>
                          <a:cs typeface="Arial" panose="020B0604020202020204" pitchFamily="34" charset="0"/>
                        </a:rPr>
                        <a:t> training and experience requirements for key personnel at pediatric heart, liver, and kidney transplant programs</a:t>
                      </a:r>
                    </a:p>
                  </a:txBody>
                  <a:tcPr anchor="ctr"/>
                </a:tc>
                <a:tc>
                  <a:txBody>
                    <a:bodyPr/>
                    <a:lstStyle/>
                    <a:p>
                      <a:pPr marL="285750" indent="-28575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Anticipated application</a:t>
                      </a:r>
                      <a:r>
                        <a:rPr lang="en-US" sz="2400" baseline="0" dirty="0" smtClean="0">
                          <a:solidFill>
                            <a:schemeClr val="tx1"/>
                          </a:solidFill>
                          <a:latin typeface="Arial" panose="020B0604020202020204" pitchFamily="34" charset="0"/>
                          <a:cs typeface="Arial" panose="020B0604020202020204" pitchFamily="34" charset="0"/>
                        </a:rPr>
                        <a:t> due date no sooner than Q2 2019</a:t>
                      </a:r>
                    </a:p>
                    <a:p>
                      <a:pPr marL="285750" indent="-285750">
                        <a:buFont typeface="Arial" panose="020B0604020202020204" pitchFamily="34" charset="0"/>
                        <a:buChar char="•"/>
                      </a:pPr>
                      <a:r>
                        <a:rPr lang="en-US" sz="2400" baseline="0" dirty="0" smtClean="0">
                          <a:solidFill>
                            <a:schemeClr val="tx1"/>
                          </a:solidFill>
                          <a:latin typeface="Arial" panose="020B0604020202020204" pitchFamily="34" charset="0"/>
                          <a:cs typeface="Arial" panose="020B0604020202020204" pitchFamily="34" charset="0"/>
                        </a:rPr>
                        <a:t>Full implementation TBD</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182815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latin typeface="Arial" panose="020B0604020202020204" pitchFamily="34" charset="0"/>
                          <a:cs typeface="Arial" panose="020B0604020202020204" pitchFamily="34" charset="0"/>
                        </a:rPr>
                        <a:t>Members</a:t>
                      </a:r>
                      <a:r>
                        <a:rPr lang="en-US" sz="2800" baseline="0" dirty="0" smtClean="0">
                          <a:solidFill>
                            <a:srgbClr val="FF0000"/>
                          </a:solidFill>
                          <a:latin typeface="Arial" panose="020B0604020202020204" pitchFamily="34" charset="0"/>
                          <a:cs typeface="Arial" panose="020B0604020202020204" pitchFamily="34" charset="0"/>
                        </a:rPr>
                        <a:t> performing pediatric transplants should carefully consider the requirements against their case experience to ensure they meet or exceed the minimum qualifications.</a:t>
                      </a:r>
                      <a:endParaRPr lang="en-US" sz="2800" dirty="0" smtClean="0">
                        <a:solidFill>
                          <a:srgbClr val="FF0000"/>
                        </a:solidFill>
                        <a:latin typeface="Arial" panose="020B0604020202020204" pitchFamily="34" charset="0"/>
                        <a:cs typeface="Arial" panose="020B0604020202020204" pitchFamily="34" charset="0"/>
                      </a:endParaRPr>
                    </a:p>
                  </a:txBody>
                  <a:tcPr anchor="ctr"/>
                </a:tc>
                <a:tc hMerge="1">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aseline="0" dirty="0" smtClean="0">
                        <a:latin typeface="Arial" panose="020B0604020202020204" pitchFamily="34" charset="0"/>
                        <a:cs typeface="Arial" panose="020B0604020202020204" pitchFamily="34" charset="0"/>
                      </a:endParaRPr>
                    </a:p>
                  </a:txBody>
                  <a:tcPr anchor="ctr"/>
                </a:tc>
                <a:tc hMerge="1">
                  <a:txBody>
                    <a:bodyPr/>
                    <a:lstStyle/>
                    <a:p>
                      <a:pPr marL="285750" indent="-285750">
                        <a:buFont typeface="Arial" panose="020B0604020202020204" pitchFamily="34" charset="0"/>
                        <a:buChar char="•"/>
                      </a:pP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989022555"/>
                  </a:ext>
                </a:extLst>
              </a:tr>
            </a:tbl>
          </a:graphicData>
        </a:graphic>
      </p:graphicFrame>
      <p:sp>
        <p:nvSpPr>
          <p:cNvPr id="3" name="Title 2"/>
          <p:cNvSpPr>
            <a:spLocks noGrp="1"/>
          </p:cNvSpPr>
          <p:nvPr>
            <p:ph type="title"/>
          </p:nvPr>
        </p:nvSpPr>
        <p:spPr/>
        <p:txBody>
          <a:bodyPr/>
          <a:lstStyle/>
          <a:p>
            <a:r>
              <a:rPr lang="en-US" dirty="0" smtClean="0"/>
              <a:t>Board Approved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6787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43432589"/>
              </p:ext>
            </p:extLst>
          </p:nvPr>
        </p:nvGraphicFramePr>
        <p:xfrm>
          <a:off x="385380" y="1375448"/>
          <a:ext cx="11395074" cy="4332177"/>
        </p:xfrm>
        <a:graphic>
          <a:graphicData uri="http://schemas.openxmlformats.org/drawingml/2006/table">
            <a:tbl>
              <a:tblPr firstRow="1" bandRow="1">
                <a:tableStyleId>{21E4AEA4-8DFA-4A89-87EB-49C32662AFE0}</a:tableStyleId>
              </a:tblPr>
              <a:tblGrid>
                <a:gridCol w="2718045">
                  <a:extLst>
                    <a:ext uri="{9D8B030D-6E8A-4147-A177-3AD203B41FA5}">
                      <a16:colId xmlns:a16="http://schemas.microsoft.com/office/drawing/2014/main" val="20000"/>
                    </a:ext>
                  </a:extLst>
                </a:gridCol>
                <a:gridCol w="5597230">
                  <a:extLst>
                    <a:ext uri="{9D8B030D-6E8A-4147-A177-3AD203B41FA5}">
                      <a16:colId xmlns:a16="http://schemas.microsoft.com/office/drawing/2014/main" val="20001"/>
                    </a:ext>
                  </a:extLst>
                </a:gridCol>
                <a:gridCol w="3079799">
                  <a:extLst>
                    <a:ext uri="{9D8B030D-6E8A-4147-A177-3AD203B41FA5}">
                      <a16:colId xmlns:a16="http://schemas.microsoft.com/office/drawing/2014/main" val="20002"/>
                    </a:ext>
                  </a:extLst>
                </a:gridCol>
              </a:tblGrid>
              <a:tr h="1063353">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326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Revise</a:t>
                      </a:r>
                      <a:r>
                        <a:rPr lang="en-US" sz="2400" baseline="0" dirty="0" smtClean="0">
                          <a:latin typeface="Arial" panose="020B0604020202020204" pitchFamily="34" charset="0"/>
                          <a:cs typeface="Arial" panose="020B0604020202020204" pitchFamily="34" charset="0"/>
                        </a:rPr>
                        <a:t> Pediatric Emergency Membership Exception</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smtClean="0">
                          <a:latin typeface="Arial" panose="020B0604020202020204" pitchFamily="34" charset="0"/>
                          <a:cs typeface="Arial" panose="020B0604020202020204" pitchFamily="34" charset="0"/>
                        </a:rPr>
                        <a:t>Outlines the requirements for an adult heart or liver programs to register a candidate less than 18 years old.</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Simultaneous</a:t>
                      </a:r>
                      <a:r>
                        <a:rPr lang="en-US" sz="2400" baseline="0" dirty="0" smtClean="0">
                          <a:latin typeface="Arial" panose="020B0604020202020204" pitchFamily="34" charset="0"/>
                          <a:cs typeface="Arial" panose="020B0604020202020204" pitchFamily="34" charset="0"/>
                        </a:rPr>
                        <a:t> with Pediatric Bylaws proposal</a:t>
                      </a:r>
                      <a:endParaRPr lang="en-US" sz="2400" dirty="0">
                        <a:solidFill>
                          <a:srgbClr val="FF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smtClean="0"/>
              <a:t>Board Approved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391006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67437480"/>
              </p:ext>
            </p:extLst>
          </p:nvPr>
        </p:nvGraphicFramePr>
        <p:xfrm>
          <a:off x="385380" y="1007241"/>
          <a:ext cx="11398251" cy="5117985"/>
        </p:xfrm>
        <a:graphic>
          <a:graphicData uri="http://schemas.openxmlformats.org/drawingml/2006/table">
            <a:tbl>
              <a:tblPr firstRow="1" bandRow="1">
                <a:tableStyleId>{21E4AEA4-8DFA-4A89-87EB-49C32662AFE0}</a:tableStyleId>
              </a:tblPr>
              <a:tblGrid>
                <a:gridCol w="3050994">
                  <a:extLst>
                    <a:ext uri="{9D8B030D-6E8A-4147-A177-3AD203B41FA5}">
                      <a16:colId xmlns:a16="http://schemas.microsoft.com/office/drawing/2014/main" val="20000"/>
                    </a:ext>
                  </a:extLst>
                </a:gridCol>
                <a:gridCol w="5241800">
                  <a:extLst>
                    <a:ext uri="{9D8B030D-6E8A-4147-A177-3AD203B41FA5}">
                      <a16:colId xmlns:a16="http://schemas.microsoft.com/office/drawing/2014/main" val="20001"/>
                    </a:ext>
                  </a:extLst>
                </a:gridCol>
                <a:gridCol w="3105457">
                  <a:extLst>
                    <a:ext uri="{9D8B030D-6E8A-4147-A177-3AD203B41FA5}">
                      <a16:colId xmlns:a16="http://schemas.microsoft.com/office/drawing/2014/main" val="20002"/>
                    </a:ext>
                  </a:extLst>
                </a:gridCol>
              </a:tblGrid>
              <a:tr h="501763">
                <a:tc>
                  <a:txBody>
                    <a:bodyPr/>
                    <a:lstStyle/>
                    <a:p>
                      <a:pPr algn="ctr"/>
                      <a:r>
                        <a:rPr lang="en-US" sz="2400" dirty="0" smtClean="0">
                          <a:solidFill>
                            <a:schemeClr val="bg1"/>
                          </a:solidFill>
                          <a:latin typeface="Arial" panose="020B0604020202020204" pitchFamily="34" charset="0"/>
                          <a:cs typeface="Arial" panose="020B0604020202020204" pitchFamily="34" charset="0"/>
                        </a:rPr>
                        <a:t>Project</a:t>
                      </a:r>
                      <a:endParaRPr lang="en-US" sz="2400" dirty="0">
                        <a:solidFill>
                          <a:schemeClr val="bg1"/>
                        </a:solidFill>
                        <a:latin typeface="Arial" panose="020B0604020202020204" pitchFamily="34" charset="0"/>
                        <a:cs typeface="Arial" panose="020B0604020202020204" pitchFamily="34" charset="0"/>
                      </a:endParaRPr>
                    </a:p>
                  </a:txBody>
                  <a:tcPr anchor="ctr">
                    <a:solidFill>
                      <a:schemeClr val="bg2">
                        <a:lumMod val="50000"/>
                      </a:schemeClr>
                    </a:solidFill>
                  </a:tcPr>
                </a:tc>
                <a:tc>
                  <a:txBody>
                    <a:bodyPr/>
                    <a:lstStyle/>
                    <a:p>
                      <a:pPr algn="ctr"/>
                      <a:r>
                        <a:rPr lang="en-US" sz="2400" dirty="0" smtClean="0">
                          <a:solidFill>
                            <a:schemeClr val="bg1"/>
                          </a:solidFill>
                          <a:latin typeface="Arial" panose="020B0604020202020204" pitchFamily="34" charset="0"/>
                          <a:cs typeface="Arial" panose="020B0604020202020204" pitchFamily="34" charset="0"/>
                        </a:rPr>
                        <a:t>Summary</a:t>
                      </a:r>
                      <a:endParaRPr lang="en-US" sz="2400" dirty="0">
                        <a:solidFill>
                          <a:schemeClr val="bg1"/>
                        </a:solidFill>
                        <a:latin typeface="Arial" panose="020B0604020202020204" pitchFamily="34" charset="0"/>
                        <a:cs typeface="Arial" panose="020B0604020202020204" pitchFamily="34" charset="0"/>
                      </a:endParaRPr>
                    </a:p>
                  </a:txBody>
                  <a:tcPr anchor="ctr">
                    <a:solidFill>
                      <a:schemeClr val="bg2">
                        <a:lumMod val="50000"/>
                      </a:schemeClr>
                    </a:solidFill>
                  </a:tcPr>
                </a:tc>
                <a:tc>
                  <a:txBody>
                    <a:bodyPr/>
                    <a:lstStyle/>
                    <a:p>
                      <a:pPr algn="ctr"/>
                      <a:r>
                        <a:rPr lang="en-US" sz="2400" dirty="0" smtClean="0">
                          <a:solidFill>
                            <a:schemeClr val="bg1"/>
                          </a:solidFill>
                          <a:latin typeface="Arial" panose="020B0604020202020204" pitchFamily="34" charset="0"/>
                          <a:cs typeface="Arial" panose="020B0604020202020204" pitchFamily="34" charset="0"/>
                        </a:rPr>
                        <a:t>Status</a:t>
                      </a:r>
                      <a:endParaRPr lang="en-US" sz="2400" dirty="0">
                        <a:solidFill>
                          <a:schemeClr val="bg1"/>
                        </a:solidFill>
                        <a:latin typeface="Arial" panose="020B0604020202020204" pitchFamily="34" charset="0"/>
                        <a:cs typeface="Arial" panose="020B0604020202020204" pitchFamily="34" charset="0"/>
                      </a:endParaRPr>
                    </a:p>
                  </a:txBody>
                  <a:tcPr anchor="ctr">
                    <a:solidFill>
                      <a:schemeClr val="bg2">
                        <a:lumMod val="50000"/>
                      </a:schemeClr>
                    </a:solidFill>
                  </a:tcPr>
                </a:tc>
                <a:extLst>
                  <a:ext uri="{0D108BD9-81ED-4DB2-BD59-A6C34878D82A}">
                    <a16:rowId xmlns:a16="http://schemas.microsoft.com/office/drawing/2014/main" val="10000"/>
                  </a:ext>
                </a:extLst>
              </a:tr>
              <a:tr h="4616222">
                <a:tc>
                  <a:txBody>
                    <a:bodyPr/>
                    <a:lstStyle/>
                    <a:p>
                      <a:r>
                        <a:rPr lang="en-US" sz="2800" dirty="0" smtClean="0">
                          <a:latin typeface="Arial" panose="020B0604020202020204" pitchFamily="34" charset="0"/>
                          <a:cs typeface="Arial" panose="020B0604020202020204" pitchFamily="34" charset="0"/>
                        </a:rPr>
                        <a:t>Tracking Pediatric Transplant Outcomes Following</a:t>
                      </a:r>
                      <a:r>
                        <a:rPr lang="en-US" sz="2800" baseline="0" dirty="0" smtClean="0">
                          <a:latin typeface="Arial" panose="020B0604020202020204" pitchFamily="34" charset="0"/>
                          <a:cs typeface="Arial" panose="020B0604020202020204" pitchFamily="34" charset="0"/>
                        </a:rPr>
                        <a:t> Transition to </a:t>
                      </a:r>
                      <a:r>
                        <a:rPr lang="en-US" sz="2800" dirty="0" smtClean="0">
                          <a:latin typeface="Arial" panose="020B0604020202020204" pitchFamily="34" charset="0"/>
                          <a:cs typeface="Arial" panose="020B0604020202020204" pitchFamily="34" charset="0"/>
                        </a:rPr>
                        <a:t>Adult Care</a:t>
                      </a:r>
                      <a:endParaRPr lang="en-US" sz="2800" dirty="0">
                        <a:latin typeface="Arial" panose="020B0604020202020204" pitchFamily="34" charset="0"/>
                        <a:cs typeface="Arial" panose="020B0604020202020204" pitchFamily="34" charset="0"/>
                      </a:endParaRPr>
                    </a:p>
                  </a:txBody>
                  <a:tcPr anchor="ctr">
                    <a:solidFill>
                      <a:schemeClr val="tx2">
                        <a:lumMod val="60000"/>
                        <a:lumOff val="40000"/>
                      </a:schemeClr>
                    </a:solidFill>
                  </a:tcPr>
                </a:tc>
                <a:tc>
                  <a:txBody>
                    <a:bodyPr/>
                    <a:lstStyle/>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Inconsistent transfer practices for pediatric transplant recipients to adult programs for post-transplant care </a:t>
                      </a:r>
                    </a:p>
                    <a:p>
                      <a:pPr marL="171450" indent="-171450">
                        <a:buFont typeface="Arial" panose="020B0604020202020204" pitchFamily="34" charset="0"/>
                        <a:buChar char="•"/>
                      </a:pPr>
                      <a:endParaRPr lang="en-US" sz="28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Project will create guidance for recipient follow-up after transfer</a:t>
                      </a:r>
                    </a:p>
                  </a:txBody>
                  <a:tcPr anchor="ctr">
                    <a:solidFill>
                      <a:schemeClr val="tx2">
                        <a:lumMod val="60000"/>
                        <a:lumOff val="40000"/>
                      </a:schemeClr>
                    </a:solidFill>
                  </a:tcPr>
                </a:tc>
                <a:tc>
                  <a:txBody>
                    <a:bodyPr/>
                    <a:lstStyle/>
                    <a:p>
                      <a:pPr marL="285750" indent="-2857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Public comment</a:t>
                      </a:r>
                    </a:p>
                    <a:p>
                      <a:pPr marL="285750" indent="-2857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Board – December 2019</a:t>
                      </a:r>
                      <a:endParaRPr lang="en-US" sz="2800" dirty="0">
                        <a:latin typeface="Arial" panose="020B0604020202020204" pitchFamily="34" charset="0"/>
                        <a:cs typeface="Arial" panose="020B0604020202020204" pitchFamily="34" charset="0"/>
                      </a:endParaRPr>
                    </a:p>
                  </a:txBody>
                  <a:tcPr anchor="ct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smtClean="0"/>
              <a:t>Public Comment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335332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27348406"/>
              </p:ext>
            </p:extLst>
          </p:nvPr>
        </p:nvGraphicFramePr>
        <p:xfrm>
          <a:off x="398526" y="1007242"/>
          <a:ext cx="11398251" cy="3108960"/>
        </p:xfrm>
        <a:graphic>
          <a:graphicData uri="http://schemas.openxmlformats.org/drawingml/2006/table">
            <a:tbl>
              <a:tblPr firstRow="1" bandRow="1">
                <a:tableStyleId>{21E4AEA4-8DFA-4A89-87EB-49C32662AFE0}</a:tableStyleId>
              </a:tblPr>
              <a:tblGrid>
                <a:gridCol w="2407541">
                  <a:extLst>
                    <a:ext uri="{9D8B030D-6E8A-4147-A177-3AD203B41FA5}">
                      <a16:colId xmlns:a16="http://schemas.microsoft.com/office/drawing/2014/main" val="20000"/>
                    </a:ext>
                  </a:extLst>
                </a:gridCol>
                <a:gridCol w="5975624">
                  <a:extLst>
                    <a:ext uri="{9D8B030D-6E8A-4147-A177-3AD203B41FA5}">
                      <a16:colId xmlns:a16="http://schemas.microsoft.com/office/drawing/2014/main" val="20001"/>
                    </a:ext>
                  </a:extLst>
                </a:gridCol>
                <a:gridCol w="3015086">
                  <a:extLst>
                    <a:ext uri="{9D8B030D-6E8A-4147-A177-3AD203B41FA5}">
                      <a16:colId xmlns:a16="http://schemas.microsoft.com/office/drawing/2014/main" val="20002"/>
                    </a:ext>
                  </a:extLst>
                </a:gridCol>
              </a:tblGrid>
              <a:tr h="370840">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solidFill>
                      <a:schemeClr val="bg2">
                        <a:lumMod val="60000"/>
                        <a:lumOff val="40000"/>
                      </a:schemeClr>
                    </a:solidFill>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solidFill>
                      <a:schemeClr val="bg2">
                        <a:lumMod val="60000"/>
                        <a:lumOff val="40000"/>
                      </a:schemeClr>
                    </a:solidFill>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solidFill>
                      <a:schemeClr val="bg2">
                        <a:lumMod val="60000"/>
                        <a:lumOff val="40000"/>
                      </a:schemeClr>
                    </a:solidFill>
                  </a:tcPr>
                </a:tc>
                <a:extLst>
                  <a:ext uri="{0D108BD9-81ED-4DB2-BD59-A6C34878D82A}">
                    <a16:rowId xmlns:a16="http://schemas.microsoft.com/office/drawing/2014/main" val="10000"/>
                  </a:ext>
                </a:extLst>
              </a:tr>
              <a:tr h="370840">
                <a:tc>
                  <a:txBody>
                    <a:bodyPr/>
                    <a:lstStyle/>
                    <a:p>
                      <a:r>
                        <a:rPr lang="en-US" sz="2800" dirty="0" smtClean="0">
                          <a:latin typeface="Arial" panose="020B0604020202020204" pitchFamily="34" charset="0"/>
                          <a:cs typeface="Arial" panose="020B0604020202020204" pitchFamily="34" charset="0"/>
                        </a:rPr>
                        <a:t>Reduce Pediatric Liver</a:t>
                      </a:r>
                      <a:r>
                        <a:rPr lang="en-US" sz="2800" baseline="0" dirty="0" smtClean="0">
                          <a:latin typeface="Arial" panose="020B0604020202020204" pitchFamily="34" charset="0"/>
                          <a:cs typeface="Arial" panose="020B0604020202020204" pitchFamily="34" charset="0"/>
                        </a:rPr>
                        <a:t> Waitlist Mortality</a:t>
                      </a:r>
                      <a:endParaRPr lang="en-US" sz="2800" dirty="0">
                        <a:latin typeface="Arial" panose="020B0604020202020204" pitchFamily="34" charset="0"/>
                        <a:cs typeface="Arial" panose="020B0604020202020204" pitchFamily="34" charset="0"/>
                      </a:endParaRPr>
                    </a:p>
                  </a:txBody>
                  <a:tcPr anchor="ctr">
                    <a:solidFill>
                      <a:schemeClr val="tx2">
                        <a:lumMod val="20000"/>
                        <a:lumOff val="80000"/>
                      </a:schemeClr>
                    </a:solidFill>
                  </a:tcPr>
                </a:tc>
                <a:tc>
                  <a:txBody>
                    <a:bodyPr/>
                    <a:lstStyle/>
                    <a:p>
                      <a:pPr marL="171450" indent="-171450">
                        <a:buFont typeface="Arial" panose="020B0604020202020204" pitchFamily="34" charset="0"/>
                        <a:buChar char="•"/>
                      </a:pPr>
                      <a:r>
                        <a:rPr lang="en-US" sz="2800" strike="noStrike" baseline="0" dirty="0" smtClean="0">
                          <a:latin typeface="Arial" panose="020B0604020202020204" pitchFamily="34" charset="0"/>
                          <a:cs typeface="Arial" panose="020B0604020202020204" pitchFamily="34" charset="0"/>
                        </a:rPr>
                        <a:t>E</a:t>
                      </a:r>
                      <a:r>
                        <a:rPr lang="en-US" sz="2800" baseline="0" dirty="0" smtClean="0">
                          <a:latin typeface="Arial" panose="020B0604020202020204" pitchFamily="34" charset="0"/>
                          <a:cs typeface="Arial" panose="020B0604020202020204" pitchFamily="34" charset="0"/>
                        </a:rPr>
                        <a:t>xamining issues of extended waiting times and waiting list mortality of very young pediatric liver candidates. Identified solution requires simulation modeling by SRTR </a:t>
                      </a:r>
                    </a:p>
                  </a:txBody>
                  <a:tcPr anchor="ctr">
                    <a:solidFill>
                      <a:schemeClr val="tx2">
                        <a:lumMod val="20000"/>
                        <a:lumOff val="80000"/>
                      </a:schemeClr>
                    </a:solidFill>
                  </a:tcPr>
                </a:tc>
                <a:tc>
                  <a:txBody>
                    <a:bodyPr/>
                    <a:lstStyle/>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Ongoing</a:t>
                      </a:r>
                      <a:r>
                        <a:rPr lang="en-US" sz="2800" baseline="0" dirty="0" smtClean="0">
                          <a:latin typeface="Arial" panose="020B0604020202020204" pitchFamily="34" charset="0"/>
                          <a:cs typeface="Arial" panose="020B0604020202020204" pitchFamily="34" charset="0"/>
                        </a:rPr>
                        <a:t> collaboration with Liver &amp; Intestine Committee</a:t>
                      </a:r>
                      <a:endParaRPr lang="en-US" sz="2800" dirty="0">
                        <a:latin typeface="Arial" panose="020B0604020202020204" pitchFamily="34" charset="0"/>
                        <a:cs typeface="Arial" panose="020B0604020202020204" pitchFamily="34" charset="0"/>
                      </a:endParaRPr>
                    </a:p>
                  </a:txBody>
                  <a:tcPr anchor="ctr">
                    <a:solidFill>
                      <a:schemeClr val="tx2">
                        <a:lumMod val="20000"/>
                        <a:lumOff val="80000"/>
                      </a:schemeClr>
                    </a:solidFill>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smtClean="0"/>
              <a:t>Project in-flight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5</a:t>
            </a:fld>
            <a:endParaRPr lang="en-US" dirty="0">
              <a:solidFill>
                <a:srgbClr val="000000">
                  <a:tint val="75000"/>
                </a:srgbClr>
              </a:solidFill>
            </a:endParaRPr>
          </a:p>
        </p:txBody>
      </p:sp>
    </p:spTree>
    <p:extLst>
      <p:ext uri="{BB962C8B-B14F-4D97-AF65-F5344CB8AC3E}">
        <p14:creationId xmlns:p14="http://schemas.microsoft.com/office/powerpoint/2010/main" val="918106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80" y="1007242"/>
            <a:ext cx="11397885" cy="4405247"/>
          </a:xfrm>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George </a:t>
            </a:r>
            <a:r>
              <a:rPr lang="en-US" dirty="0" err="1" smtClean="0">
                <a:latin typeface="Arial" panose="020B0604020202020204" pitchFamily="34" charset="0"/>
                <a:cs typeface="Arial" panose="020B0604020202020204" pitchFamily="34" charset="0"/>
              </a:rPr>
              <a:t>Mazariegos</a:t>
            </a:r>
            <a:r>
              <a:rPr lang="en-US" dirty="0" smtClean="0">
                <a:latin typeface="Arial" panose="020B0604020202020204" pitchFamily="34" charset="0"/>
                <a:cs typeface="Arial" panose="020B0604020202020204" pitchFamily="34" charset="0"/>
              </a:rPr>
              <a:t>, M.D.</a:t>
            </a:r>
          </a:p>
          <a:p>
            <a:pPr marL="0" indent="0">
              <a:spcBef>
                <a:spcPts val="0"/>
              </a:spcBef>
              <a:buNone/>
              <a:defRPr/>
            </a:pPr>
            <a:r>
              <a:rPr lang="en-US" dirty="0" smtClean="0">
                <a:latin typeface="Arial" panose="020B0604020202020204" pitchFamily="34" charset="0"/>
                <a:cs typeface="Arial" panose="020B0604020202020204" pitchFamily="34" charset="0"/>
              </a:rPr>
              <a:t>Committee Chair</a:t>
            </a:r>
          </a:p>
          <a:p>
            <a:pPr marL="0" indent="0">
              <a:spcBef>
                <a:spcPts val="0"/>
              </a:spcBef>
              <a:buNone/>
              <a:defRPr/>
            </a:pPr>
            <a:r>
              <a:rPr lang="en-US" dirty="0" smtClean="0">
                <a:cs typeface="Arial" panose="020B0604020202020204" pitchFamily="34" charset="0"/>
                <a:hlinkClick r:id="rId2"/>
              </a:rPr>
              <a:t>george.mazariegos@chp.edu</a:t>
            </a:r>
            <a:endParaRPr lang="en-US" dirty="0" smtClean="0">
              <a:cs typeface="Arial" panose="020B0604020202020204" pitchFamily="34" charset="0"/>
            </a:endParaRP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Christopher. L. Wholley, M.S.A.</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hlinkClick r:id="rId3"/>
              </a:rPr>
              <a:t>christopher.wholley@unos.org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2185568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4B3FA0-4081-480F-A52F-31743A27A772}">
  <ds:schemaRefs>
    <ds:schemaRef ds:uri="http://schemas.microsoft.com/sharepoint/v3/contenttype/forms"/>
  </ds:schemaRefs>
</ds:datastoreItem>
</file>

<file path=customXml/itemProps2.xml><?xml version="1.0" encoding="utf-8"?>
<ds:datastoreItem xmlns:ds="http://schemas.openxmlformats.org/officeDocument/2006/customXml" ds:itemID="{4026EA2E-0311-4398-A2E8-E436ACC685BD}">
  <ds:schemaRefs>
    <ds:schemaRef ds:uri="http://schemas.microsoft.com/office/2006/documentManagement/types"/>
    <ds:schemaRef ds:uri="eb91da90-ef78-48fa-8294-c2e3b9c4157a"/>
    <ds:schemaRef ds:uri="http://schemas.microsoft.com/office/infopath/2007/PartnerControls"/>
    <ds:schemaRef ds:uri="http://purl.org/dc/dcmitype/"/>
    <ds:schemaRef ds:uri="http://schemas.microsoft.com/office/2006/metadata/properties"/>
    <ds:schemaRef ds:uri="http://www.w3.org/XML/1998/namespace"/>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9DE73A08-ADCE-4469-B5DA-1FE83F1CC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2870</TotalTime>
  <Words>752</Words>
  <Application>Microsoft Office PowerPoint</Application>
  <PresentationFormat>Widescreen</PresentationFormat>
  <Paragraphs>67</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Myriad Pro</vt:lpstr>
      <vt:lpstr>Wingdings</vt:lpstr>
      <vt:lpstr>Expo</vt:lpstr>
      <vt:lpstr>Pediatric Transplantation Committee</vt:lpstr>
      <vt:lpstr>Board Approved Projects</vt:lpstr>
      <vt:lpstr>Board Approved Projects</vt:lpstr>
      <vt:lpstr>Public Comment</vt:lpstr>
      <vt:lpstr>Project in-flight</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Transplantation Committee</dc:title>
  <dc:creator>Christopher L. Wholley</dc:creator>
  <cp:lastModifiedBy>Karen Sokohl</cp:lastModifiedBy>
  <cp:revision>59</cp:revision>
  <dcterms:created xsi:type="dcterms:W3CDTF">2016-07-07T19:16:43Z</dcterms:created>
  <dcterms:modified xsi:type="dcterms:W3CDTF">2018-08-22T19:24:28Z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Committee">
    <vt:lpwstr/>
  </property>
</Properties>
</file>